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4" r:id="rId1"/>
  </p:sldMasterIdLst>
  <p:notesMasterIdLst>
    <p:notesMasterId r:id="rId13"/>
  </p:notesMasterIdLst>
  <p:sldIdLst>
    <p:sldId id="269" r:id="rId2"/>
    <p:sldId id="613" r:id="rId3"/>
    <p:sldId id="611" r:id="rId4"/>
    <p:sldId id="612" r:id="rId5"/>
    <p:sldId id="615" r:id="rId6"/>
    <p:sldId id="620" r:id="rId7"/>
    <p:sldId id="616" r:id="rId8"/>
    <p:sldId id="617" r:id="rId9"/>
    <p:sldId id="621" r:id="rId10"/>
    <p:sldId id="622" r:id="rId11"/>
    <p:sldId id="619" r:id="rId12"/>
  </p:sldIdLst>
  <p:sldSz cx="18288000" cy="13716000"/>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Roboto Condensed" panose="02000000000000000000" pitchFamily="2" charset="0"/>
      <p:regular r:id="rId22"/>
      <p:bold r:id="rId23"/>
      <p:italic r:id="rId24"/>
      <p:boldItalic r:id="rId25"/>
    </p:embeddedFont>
  </p:embeddedFontLst>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a, Valentina" initials="TV" lastIdx="1" clrIdx="0">
    <p:extLst>
      <p:ext uri="{19B8F6BF-5375-455C-9EA6-DF929625EA0E}">
        <p15:presenceInfo xmlns:p15="http://schemas.microsoft.com/office/powerpoint/2012/main" userId="S::valli@liverpool.ac.uk::a1b49cb2-c251-4fc3-a9e3-23e85e8727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A7"/>
    <a:srgbClr val="0168B4"/>
    <a:srgbClr val="64D4EA"/>
    <a:srgbClr val="4CCCE6"/>
    <a:srgbClr val="6CD5EA"/>
    <a:srgbClr val="2BC3E1"/>
    <a:srgbClr val="57CFE7"/>
    <a:srgbClr val="AAC42C"/>
    <a:srgbClr val="F26B6C"/>
    <a:srgbClr val="A15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85667" autoAdjust="0"/>
  </p:normalViewPr>
  <p:slideViewPr>
    <p:cSldViewPr>
      <p:cViewPr varScale="1">
        <p:scale>
          <a:sx n="45" d="100"/>
          <a:sy n="45" d="100"/>
        </p:scale>
        <p:origin x="2010" y="78"/>
      </p:cViewPr>
      <p:guideLst>
        <p:guide orient="horz" pos="4320"/>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865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01.03.2023</a:t>
            </a:fld>
            <a:endParaRPr lang="uk-U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28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4915089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6" name="Straight Connector 5"/>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Rectangle 9"/>
          <p:cNvSpPr/>
          <p:nvPr userDrawn="1"/>
        </p:nvSpPr>
        <p:spPr>
          <a:xfrm>
            <a:off x="0" y="3200400"/>
            <a:ext cx="18288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11" name="Straight Connector 10"/>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685800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cxnSp>
        <p:nvCxnSpPr>
          <p:cNvPr id="10" name="Straight Connector 9"/>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680894"/>
      </p:ext>
    </p:extLst>
  </p:cSld>
  <p:clrMap bg1="lt1" tx1="dk1" bg2="lt2" tx2="dk2" accent1="accent1" accent2="accent2" accent3="accent3" accent4="accent4" accent5="accent5" accent6="accent6" hlink="hlink" folHlink="folHlink"/>
  <p:sldLayoutIdLst>
    <p:sldLayoutId id="2147483741" r:id="rId1"/>
    <p:sldLayoutId id="2147483746" r:id="rId2"/>
    <p:sldLayoutId id="2147483663" r:id="rId3"/>
    <p:sldLayoutId id="2147483693" r:id="rId4"/>
    <p:sldLayoutId id="2147483680" r:id="rId5"/>
    <p:sldLayoutId id="2147483697" r:id="rId6"/>
    <p:sldLayoutId id="2147483698" r:id="rId7"/>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aurodragoni.com/teach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3"/>
          <p:cNvSpPr txBox="1"/>
          <p:nvPr/>
        </p:nvSpPr>
        <p:spPr>
          <a:xfrm>
            <a:off x="1" y="3488353"/>
            <a:ext cx="18288000" cy="5262979"/>
          </a:xfrm>
          <a:prstGeom prst="rect">
            <a:avLst/>
          </a:prstGeom>
          <a:noFill/>
        </p:spPr>
        <p:txBody>
          <a:bodyPr wrap="square" rtlCol="0" anchor="ctr">
            <a:spAutoFit/>
          </a:bodyPr>
          <a:lstStyle/>
          <a:p>
            <a:pPr algn="ctr"/>
            <a:r>
              <a:rPr lang="en-US" sz="7200" dirty="0">
                <a:latin typeface="+mj-lt"/>
              </a:rPr>
              <a:t>Corso di </a:t>
            </a:r>
            <a:r>
              <a:rPr lang="en-US" sz="7200" dirty="0" err="1">
                <a:latin typeface="+mj-lt"/>
              </a:rPr>
              <a:t>Laboratorio</a:t>
            </a:r>
            <a:r>
              <a:rPr lang="en-US" sz="7200" dirty="0">
                <a:latin typeface="+mj-lt"/>
              </a:rPr>
              <a:t> di </a:t>
            </a:r>
            <a:r>
              <a:rPr lang="en-US" sz="7200" dirty="0" err="1">
                <a:latin typeface="+mj-lt"/>
              </a:rPr>
              <a:t>Programmazione</a:t>
            </a:r>
            <a:r>
              <a:rPr lang="en-US" sz="7200" dirty="0">
                <a:latin typeface="+mj-lt"/>
              </a:rPr>
              <a:t> per </a:t>
            </a:r>
            <a:r>
              <a:rPr lang="en-US" sz="7200" dirty="0" err="1">
                <a:latin typeface="+mj-lt"/>
              </a:rPr>
              <a:t>Sistemi</a:t>
            </a:r>
            <a:r>
              <a:rPr lang="en-US" sz="7200" dirty="0">
                <a:latin typeface="+mj-lt"/>
              </a:rPr>
              <a:t> Mobile e Tablet</a:t>
            </a:r>
            <a:br>
              <a:rPr lang="en-US" sz="4800" b="1" dirty="0">
                <a:solidFill>
                  <a:schemeClr val="accent2">
                    <a:lumMod val="50000"/>
                  </a:schemeClr>
                </a:solidFill>
                <a:latin typeface="+mj-lt"/>
                <a:ea typeface="Roboto Condensed" panose="02000000000000000000" pitchFamily="2" charset="0"/>
                <a:cs typeface="Lato Semibold" panose="020F0502020204030203" pitchFamily="34" charset="0"/>
              </a:rPr>
            </a:br>
            <a:endParaRPr lang="en-US" sz="4800" b="1" dirty="0">
              <a:solidFill>
                <a:schemeClr val="accent2">
                  <a:lumMod val="50000"/>
                </a:schemeClr>
              </a:solidFill>
              <a:latin typeface="+mj-lt"/>
              <a:ea typeface="Roboto Condensed" panose="02000000000000000000" pitchFamily="2" charset="0"/>
              <a:cs typeface="Lato Semibold" panose="020F0502020204030203" pitchFamily="34" charset="0"/>
            </a:endParaRPr>
          </a:p>
          <a:p>
            <a:pPr algn="ctr"/>
            <a:endParaRPr lang="it-IT" sz="4800" dirty="0">
              <a:solidFill>
                <a:schemeClr val="bg2">
                  <a:lumMod val="25000"/>
                </a:schemeClr>
              </a:solidFill>
            </a:endParaRPr>
          </a:p>
          <a:p>
            <a:pPr algn="ctr"/>
            <a:endParaRPr lang="it-IT" sz="4800" dirty="0">
              <a:solidFill>
                <a:schemeClr val="bg2">
                  <a:lumMod val="25000"/>
                </a:schemeClr>
              </a:solidFill>
            </a:endParaRPr>
          </a:p>
          <a:p>
            <a:pPr algn="ctr"/>
            <a:r>
              <a:rPr lang="it-IT" sz="4800" dirty="0">
                <a:solidFill>
                  <a:schemeClr val="bg2">
                    <a:lumMod val="25000"/>
                  </a:schemeClr>
                </a:solidFill>
              </a:rPr>
              <a:t>Docente:   Dr. Mauro Dragoni</a:t>
            </a:r>
            <a:endParaRPr lang="ru-RU" sz="4800" b="1" dirty="0">
              <a:solidFill>
                <a:schemeClr val="accent2">
                  <a:lumMod val="50000"/>
                </a:schemeClr>
              </a:solidFill>
              <a:latin typeface="+mj-lt"/>
              <a:ea typeface="Lato Semibold" panose="020F0502020204030203" pitchFamily="34" charset="0"/>
              <a:cs typeface="Lato Semibold" panose="020F0502020204030203" pitchFamily="34" charset="0"/>
            </a:endParaRPr>
          </a:p>
        </p:txBody>
      </p:sp>
      <p:sp>
        <p:nvSpPr>
          <p:cNvPr id="4" name="TextBox 3"/>
          <p:cNvSpPr txBox="1"/>
          <p:nvPr/>
        </p:nvSpPr>
        <p:spPr>
          <a:xfrm>
            <a:off x="0" y="12067402"/>
            <a:ext cx="18288000" cy="1200329"/>
          </a:xfrm>
          <a:prstGeom prst="rect">
            <a:avLst/>
          </a:prstGeom>
          <a:noFill/>
        </p:spPr>
        <p:txBody>
          <a:bodyPr wrap="square" rtlCol="0" anchor="ctr">
            <a:spAutoFit/>
          </a:bodyPr>
          <a:lstStyle/>
          <a:p>
            <a:pPr algn="ctr"/>
            <a:r>
              <a:rPr lang="en-US" sz="3600" dirty="0" err="1">
                <a:solidFill>
                  <a:schemeClr val="bg2">
                    <a:lumMod val="25000"/>
                  </a:schemeClr>
                </a:solidFill>
              </a:rPr>
              <a:t>Dipartimento</a:t>
            </a:r>
            <a:r>
              <a:rPr lang="en-US" sz="3600" dirty="0">
                <a:solidFill>
                  <a:schemeClr val="bg2">
                    <a:lumMod val="25000"/>
                  </a:schemeClr>
                </a:solidFill>
              </a:rPr>
              <a:t> di </a:t>
            </a:r>
            <a:r>
              <a:rPr lang="en-US" sz="3600" dirty="0" err="1">
                <a:solidFill>
                  <a:schemeClr val="bg2">
                    <a:lumMod val="25000"/>
                  </a:schemeClr>
                </a:solidFill>
              </a:rPr>
              <a:t>Ingegneria</a:t>
            </a:r>
            <a:r>
              <a:rPr lang="en-US" sz="3600" dirty="0">
                <a:solidFill>
                  <a:schemeClr val="bg2">
                    <a:lumMod val="25000"/>
                  </a:schemeClr>
                </a:solidFill>
              </a:rPr>
              <a:t> e </a:t>
            </a:r>
            <a:r>
              <a:rPr lang="en-US" sz="3600" dirty="0" err="1">
                <a:solidFill>
                  <a:schemeClr val="bg2">
                    <a:lumMod val="25000"/>
                  </a:schemeClr>
                </a:solidFill>
              </a:rPr>
              <a:t>Scienze</a:t>
            </a:r>
            <a:r>
              <a:rPr lang="en-US" sz="3600" dirty="0">
                <a:solidFill>
                  <a:schemeClr val="bg2">
                    <a:lumMod val="25000"/>
                  </a:schemeClr>
                </a:solidFill>
              </a:rPr>
              <a:t> </a:t>
            </a:r>
            <a:r>
              <a:rPr lang="en-US" sz="3600" dirty="0" err="1">
                <a:solidFill>
                  <a:schemeClr val="bg2">
                    <a:lumMod val="25000"/>
                  </a:schemeClr>
                </a:solidFill>
              </a:rPr>
              <a:t>dell’Informazione</a:t>
            </a:r>
            <a:endParaRPr lang="en-US" sz="3600" dirty="0">
              <a:solidFill>
                <a:schemeClr val="bg2">
                  <a:lumMod val="25000"/>
                </a:schemeClr>
              </a:solidFill>
            </a:endParaRPr>
          </a:p>
          <a:p>
            <a:pPr algn="ctr"/>
            <a:r>
              <a:rPr lang="en-US" sz="3600" dirty="0">
                <a:solidFill>
                  <a:schemeClr val="bg2">
                    <a:lumMod val="25000"/>
                  </a:schemeClr>
                </a:solidFill>
              </a:rPr>
              <a:t>Anno </a:t>
            </a:r>
            <a:r>
              <a:rPr lang="en-US" sz="3600" dirty="0" err="1">
                <a:solidFill>
                  <a:schemeClr val="bg2">
                    <a:lumMod val="25000"/>
                  </a:schemeClr>
                </a:solidFill>
              </a:rPr>
              <a:t>Accademico</a:t>
            </a:r>
            <a:r>
              <a:rPr lang="en-US" sz="3600" dirty="0">
                <a:solidFill>
                  <a:schemeClr val="bg2">
                    <a:lumMod val="25000"/>
                  </a:schemeClr>
                </a:solidFill>
              </a:rPr>
              <a:t> 2022/2023</a:t>
            </a:r>
            <a:endParaRPr lang="en-US" sz="2800" dirty="0">
              <a:solidFill>
                <a:schemeClr val="bg2">
                  <a:lumMod val="25000"/>
                </a:schemeClr>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it-IT"/>
              <a:t>Proposte di progetto</a:t>
            </a:r>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10</a:t>
            </a:fld>
            <a:endParaRPr/>
          </a:p>
        </p:txBody>
      </p:sp>
      <p:sp>
        <p:nvSpPr>
          <p:cNvPr id="14" name="TextBox 2"/>
          <p:cNvSpPr txBox="1"/>
          <p:nvPr/>
        </p:nvSpPr>
        <p:spPr>
          <a:xfrm>
            <a:off x="685800" y="3048000"/>
            <a:ext cx="17602200" cy="1200329"/>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08175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err="1"/>
              <a:t>Varie</a:t>
            </a:r>
            <a:r>
              <a:rPr lang="en-US" dirty="0"/>
              <a:t> </a:t>
            </a:r>
            <a:r>
              <a:rPr lang="en-US" dirty="0" err="1"/>
              <a:t>ed</a:t>
            </a:r>
            <a:r>
              <a:rPr lang="en-US" dirty="0"/>
              <a:t> </a:t>
            </a:r>
            <a:r>
              <a:rPr lang="en-US" dirty="0" err="1"/>
              <a:t>eventuali</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11</a:t>
            </a:fld>
            <a:endParaRPr/>
          </a:p>
        </p:txBody>
      </p:sp>
      <p:sp>
        <p:nvSpPr>
          <p:cNvPr id="14" name="TextBox 2"/>
          <p:cNvSpPr txBox="1"/>
          <p:nvPr/>
        </p:nvSpPr>
        <p:spPr>
          <a:xfrm>
            <a:off x="685800" y="3048000"/>
            <a:ext cx="17602200" cy="7602081"/>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endParaRPr lang="en-US" sz="3600" b="1"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b="1" dirty="0">
                <a:latin typeface="Arial" panose="020B0604020202020204" pitchFamily="34" charset="0"/>
                <a:cs typeface="Arial" panose="020B0604020202020204" pitchFamily="34" charset="0"/>
              </a:rPr>
              <a:t>One99Apps.com</a:t>
            </a: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Tirocini</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tesi</a:t>
            </a:r>
            <a:endParaRPr lang="en-US"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UNITN</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FBK</a:t>
            </a:r>
          </a:p>
          <a:p>
            <a:pPr marL="1257300" lvl="1" indent="-57150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MEEVA</a:t>
            </a:r>
          </a:p>
          <a:p>
            <a:pPr marL="1257300" lvl="1" indent="-571500">
              <a:buClr>
                <a:schemeClr val="accent1"/>
              </a:buClr>
              <a:buFont typeface="Arial" panose="020B0604020202020204" pitchFamily="34" charset="0"/>
              <a:buChar char="•"/>
            </a:pPr>
            <a:r>
              <a:rPr lang="en-US" sz="3200" dirty="0" err="1">
                <a:latin typeface="Arial" panose="020B0604020202020204" pitchFamily="34" charset="0"/>
                <a:cs typeface="Arial" panose="020B0604020202020204" pitchFamily="34" charset="0"/>
              </a:rPr>
              <a:t>Allitude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contattare</a:t>
            </a:r>
            <a:r>
              <a:rPr lang="en-US" sz="3200" dirty="0">
                <a:latin typeface="Arial" panose="020B0604020202020204" pitchFamily="34" charset="0"/>
                <a:cs typeface="Arial" panose="020B0604020202020204" pitchFamily="34" charset="0"/>
              </a:rPr>
              <a:t> il Dr. Carlo </a:t>
            </a:r>
            <a:r>
              <a:rPr lang="en-US" sz="3200" dirty="0" err="1">
                <a:latin typeface="Arial" panose="020B0604020202020204" pitchFamily="34" charset="0"/>
                <a:cs typeface="Arial" panose="020B0604020202020204" pitchFamily="34" charset="0"/>
              </a:rPr>
              <a:t>Menapace</a:t>
            </a:r>
            <a:r>
              <a:rPr lang="en-US" sz="3200" dirty="0">
                <a:latin typeface="Arial" panose="020B0604020202020204" pitchFamily="34" charset="0"/>
                <a:cs typeface="Arial" panose="020B0604020202020204" pitchFamily="34" charset="0"/>
              </a:rPr>
              <a:t>)</a:t>
            </a: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Ricevimento</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009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it-IT" dirty="0"/>
              <a:t>Introduzione</a:t>
            </a:r>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a:t>
            </a:fld>
            <a:endParaRPr/>
          </a:p>
        </p:txBody>
      </p:sp>
      <p:sp>
        <p:nvSpPr>
          <p:cNvPr id="14" name="TextBox 2"/>
          <p:cNvSpPr txBox="1"/>
          <p:nvPr/>
        </p:nvSpPr>
        <p:spPr>
          <a:xfrm>
            <a:off x="685800" y="3048000"/>
            <a:ext cx="17602200" cy="6186309"/>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Team</a:t>
            </a:r>
          </a:p>
          <a:p>
            <a:pPr marL="1257300" lvl="1"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Dr. Mauro Dragoni (Docente)</a:t>
            </a:r>
          </a:p>
          <a:p>
            <a:pPr marL="1257300" lvl="1"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Dr. Carmelo Ferrante e Dr. Carlo Menapace (Assistenti)</a:t>
            </a:r>
          </a:p>
          <a:p>
            <a:pPr marL="571500"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Arial" panose="020B0604020202020204" pitchFamily="34" charset="0"/>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Website: </a:t>
            </a:r>
            <a:r>
              <a:rPr lang="it-IT" sz="3600" dirty="0">
                <a:latin typeface="Arial" panose="020B0604020202020204" pitchFamily="34" charset="0"/>
                <a:cs typeface="Arial" panose="020B0604020202020204" pitchFamily="34" charset="0"/>
                <a:hlinkClick r:id="rId2"/>
              </a:rPr>
              <a:t>http://www.maurodragoni.com/teaching/lpsmt/</a:t>
            </a:r>
            <a:endParaRPr lang="it-IT"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454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it-IT"/>
              <a:t>Prerequisiti</a:t>
            </a:r>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a:t>
            </a:fld>
            <a:endParaRPr/>
          </a:p>
        </p:txBody>
      </p:sp>
      <p:sp>
        <p:nvSpPr>
          <p:cNvPr id="14" name="TextBox 2"/>
          <p:cNvSpPr txBox="1"/>
          <p:nvPr/>
        </p:nvSpPr>
        <p:spPr>
          <a:xfrm>
            <a:off x="685800" y="3048000"/>
            <a:ext cx="17602200" cy="6740307"/>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Competenze di Programmazione in Java (specialmente la programmazione ad oggetti).</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Nozioni di basi di dati.</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Nozioni di base di sistemi operativi.</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Sono utili anche: nozioni di base di reti, ingegneria del software e familiarita’ con Linux.</a:t>
            </a:r>
          </a:p>
        </p:txBody>
      </p:sp>
    </p:spTree>
    <p:extLst>
      <p:ext uri="{BB962C8B-B14F-4D97-AF65-F5344CB8AC3E}">
        <p14:creationId xmlns:p14="http://schemas.microsoft.com/office/powerpoint/2010/main" val="3526683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it-IT"/>
              <a:t>Struttura del corso</a:t>
            </a:r>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a:t>
            </a:fld>
            <a:endParaRPr/>
          </a:p>
        </p:txBody>
      </p:sp>
      <p:sp>
        <p:nvSpPr>
          <p:cNvPr id="14" name="TextBox 2"/>
          <p:cNvSpPr txBox="1"/>
          <p:nvPr/>
        </p:nvSpPr>
        <p:spPr>
          <a:xfrm>
            <a:off x="685800" y="3048000"/>
            <a:ext cx="17602200" cy="8956298"/>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Il corso e’ strutturato in 2+1 parti principali</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b="1" dirty="0">
                <a:latin typeface="Arial" panose="020B0604020202020204" pitchFamily="34" charset="0"/>
                <a:cs typeface="Arial" panose="020B0604020202020204" pitchFamily="34" charset="0"/>
              </a:rPr>
              <a:t>Progettazione:</a:t>
            </a:r>
            <a:r>
              <a:rPr lang="it-IT" sz="3600" dirty="0">
                <a:latin typeface="Arial" panose="020B0604020202020204" pitchFamily="34" charset="0"/>
                <a:cs typeface="Arial" panose="020B0604020202020204" pitchFamily="34" charset="0"/>
              </a:rPr>
              <a:t> vengono analizzate le tematiche principali relative all’analisi ed al disegno di un’applicazione mobile (obiettivo dell’applicazione, identificazione target di utilizzo, wireframing, navigazione, usabilita’)</a:t>
            </a:r>
          </a:p>
          <a:p>
            <a:pPr marL="571500" indent="-571500">
              <a:buClr>
                <a:schemeClr val="accent1"/>
              </a:buClr>
              <a:buFont typeface="Wingdings" panose="05000000000000000000" pitchFamily="2" charset="2"/>
              <a:buChar char="§"/>
            </a:pPr>
            <a:endParaRPr lang="it-IT" sz="3600" b="1"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b="1"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b="1" dirty="0">
                <a:latin typeface="Arial" panose="020B0604020202020204" pitchFamily="34" charset="0"/>
                <a:cs typeface="Arial" panose="020B0604020202020204" pitchFamily="34" charset="0"/>
              </a:rPr>
              <a:t>Sviluppo: </a:t>
            </a:r>
            <a:r>
              <a:rPr lang="it-IT" sz="3600" dirty="0">
                <a:latin typeface="Arial" panose="020B0604020202020204" pitchFamily="34" charset="0"/>
                <a:cs typeface="Arial" panose="020B0604020202020204" pitchFamily="34" charset="0"/>
              </a:rPr>
              <a:t>vengono mostrate le parti principali della struttura del codice di un’applicazione mobile (per ovvi motivi non analizzeremo tutte le librerie). Il focus principale sara’ sulle best practices piuttosto che su una modalita’ in stile “tutorial”.</a:t>
            </a:r>
          </a:p>
          <a:p>
            <a:pPr marL="571500" indent="-571500">
              <a:buClr>
                <a:schemeClr val="accent1"/>
              </a:buClr>
              <a:buFont typeface="Wingdings" panose="05000000000000000000" pitchFamily="2" charset="2"/>
              <a:buChar char="§"/>
            </a:pPr>
            <a:endParaRPr lang="it-IT" sz="3600" b="1"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b="1"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b="1" dirty="0">
                <a:latin typeface="Arial" panose="020B0604020202020204" pitchFamily="34" charset="0"/>
                <a:cs typeface="Arial" panose="020B0604020202020204" pitchFamily="34" charset="0"/>
              </a:rPr>
              <a:t>Brainstorming:</a:t>
            </a:r>
            <a:r>
              <a:rPr lang="it-IT" sz="3600" dirty="0">
                <a:latin typeface="Arial" panose="020B0604020202020204" pitchFamily="34" charset="0"/>
                <a:cs typeface="Arial" panose="020B0604020202020204" pitchFamily="34" charset="0"/>
              </a:rPr>
              <a:t> modalita’ trasversale. </a:t>
            </a:r>
          </a:p>
          <a:p>
            <a:pPr marL="1257300" lvl="1" indent="-571500">
              <a:buClr>
                <a:schemeClr val="accent1"/>
              </a:buClr>
              <a:buFont typeface="Arial" panose="020B0604020202020204" pitchFamily="34" charset="0"/>
              <a:buChar char="•"/>
            </a:pPr>
            <a:r>
              <a:rPr lang="it-IT" sz="3600" dirty="0">
                <a:latin typeface="Arial" panose="020B0604020202020204" pitchFamily="34" charset="0"/>
                <a:cs typeface="Arial" panose="020B0604020202020204" pitchFamily="34" charset="0"/>
              </a:rPr>
              <a:t>include: presentazione progetti, discussione di casi d’uso, sessioni di Q&amp;A, confronti su aspetti legati a mercato, usabilita’.</a:t>
            </a:r>
            <a:endParaRPr lang="it-IT"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242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it-IT" dirty="0"/>
              <a:t>Modalita’ d’esame: dagli assignments al progetto di gruppo</a:t>
            </a:r>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a:t>
            </a:fld>
            <a:endParaRPr/>
          </a:p>
        </p:txBody>
      </p:sp>
      <p:sp>
        <p:nvSpPr>
          <p:cNvPr id="14" name="TextBox 2"/>
          <p:cNvSpPr txBox="1"/>
          <p:nvPr/>
        </p:nvSpPr>
        <p:spPr>
          <a:xfrm>
            <a:off x="685800" y="3048000"/>
            <a:ext cx="17602200" cy="7848302"/>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Gruppi di massimo 2 persone.</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TUTTI i componenti del gruppo devono conoscere il codice che presenterete all’esame.</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Ciascun gruppo deve lavorare in modo indipendente.</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Linguaggio CONSIGLIATO da utilizzare: </a:t>
            </a:r>
            <a:r>
              <a:rPr lang="it-IT" sz="3600" b="1" dirty="0">
                <a:latin typeface="Arial" panose="020B0604020202020204" pitchFamily="34" charset="0"/>
                <a:cs typeface="Arial" panose="020B0604020202020204" pitchFamily="34" charset="0"/>
              </a:rPr>
              <a:t>Java</a:t>
            </a:r>
          </a:p>
        </p:txBody>
      </p:sp>
    </p:spTree>
    <p:extLst>
      <p:ext uri="{BB962C8B-B14F-4D97-AF65-F5344CB8AC3E}">
        <p14:creationId xmlns:p14="http://schemas.microsoft.com/office/powerpoint/2010/main" val="2101856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it-IT" dirty="0"/>
              <a:t>Modalita’ d’esame: dagli assignments al progetto di gruppo</a:t>
            </a:r>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6</a:t>
            </a:fld>
            <a:endParaRPr/>
          </a:p>
        </p:txBody>
      </p:sp>
      <p:sp>
        <p:nvSpPr>
          <p:cNvPr id="14" name="TextBox 2"/>
          <p:cNvSpPr txBox="1"/>
          <p:nvPr/>
        </p:nvSpPr>
        <p:spPr>
          <a:xfrm>
            <a:off x="685800" y="3048000"/>
            <a:ext cx="17602200" cy="646331"/>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Procedura</a:t>
            </a:r>
          </a:p>
        </p:txBody>
      </p:sp>
      <p:sp>
        <p:nvSpPr>
          <p:cNvPr id="2" name="Rectangle: Rounded Corners 1">
            <a:extLst>
              <a:ext uri="{FF2B5EF4-FFF2-40B4-BE49-F238E27FC236}">
                <a16:creationId xmlns:a16="http://schemas.microsoft.com/office/drawing/2014/main" id="{A6329331-6AD9-43C2-AA4A-DE7929261BCA}"/>
              </a:ext>
            </a:extLst>
          </p:cNvPr>
          <p:cNvSpPr/>
          <p:nvPr/>
        </p:nvSpPr>
        <p:spPr>
          <a:xfrm>
            <a:off x="876300" y="4495800"/>
            <a:ext cx="3086100" cy="2590800"/>
          </a:xfrm>
          <a:prstGeom prst="roundRect">
            <a:avLst/>
          </a:prstGeom>
          <a:solidFill>
            <a:srgbClr val="FFEEA7"/>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rial" panose="020B0604020202020204" pitchFamily="34" charset="0"/>
                <a:cs typeface="Arial" panose="020B0604020202020204" pitchFamily="34" charset="0"/>
              </a:rPr>
              <a:t>Assignment 1</a:t>
            </a:r>
          </a:p>
          <a:p>
            <a:pPr algn="ctr"/>
            <a:endParaRPr lang="it-IT" b="1" dirty="0">
              <a:solidFill>
                <a:schemeClr val="tx1"/>
              </a:solidFill>
              <a:latin typeface="Arial" panose="020B0604020202020204" pitchFamily="34" charset="0"/>
              <a:cs typeface="Arial" panose="020B0604020202020204" pitchFamily="34" charset="0"/>
            </a:endParaRPr>
          </a:p>
          <a:p>
            <a:pPr algn="ctr"/>
            <a:r>
              <a:rPr lang="it-IT" b="1" dirty="0">
                <a:solidFill>
                  <a:schemeClr val="tx1"/>
                </a:solidFill>
                <a:latin typeface="Arial" panose="020B0604020202020204" pitchFamily="34" charset="0"/>
                <a:cs typeface="Arial" panose="020B0604020202020204" pitchFamily="34" charset="0"/>
              </a:rPr>
              <a:t>(entro il 29/03) </a:t>
            </a:r>
          </a:p>
        </p:txBody>
      </p:sp>
      <p:sp>
        <p:nvSpPr>
          <p:cNvPr id="6" name="Rectangle: Rounded Corners 5">
            <a:extLst>
              <a:ext uri="{FF2B5EF4-FFF2-40B4-BE49-F238E27FC236}">
                <a16:creationId xmlns:a16="http://schemas.microsoft.com/office/drawing/2014/main" id="{70E7C27E-A2C2-41DA-9B81-595D0A9E581C}"/>
              </a:ext>
            </a:extLst>
          </p:cNvPr>
          <p:cNvSpPr/>
          <p:nvPr/>
        </p:nvSpPr>
        <p:spPr>
          <a:xfrm>
            <a:off x="7367476" y="4495800"/>
            <a:ext cx="3086100" cy="2590800"/>
          </a:xfrm>
          <a:prstGeom prst="roundRect">
            <a:avLst/>
          </a:prstGeom>
          <a:solidFill>
            <a:srgbClr val="FFEEA7"/>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rial" panose="020B0604020202020204" pitchFamily="34" charset="0"/>
                <a:cs typeface="Arial" panose="020B0604020202020204" pitchFamily="34" charset="0"/>
              </a:rPr>
              <a:t>Assignment 2</a:t>
            </a:r>
          </a:p>
          <a:p>
            <a:pPr algn="ctr"/>
            <a:endParaRPr lang="it-IT" b="1" dirty="0">
              <a:solidFill>
                <a:schemeClr val="tx1"/>
              </a:solidFill>
              <a:latin typeface="Arial" panose="020B0604020202020204" pitchFamily="34" charset="0"/>
              <a:cs typeface="Arial" panose="020B0604020202020204" pitchFamily="34" charset="0"/>
            </a:endParaRPr>
          </a:p>
          <a:p>
            <a:pPr algn="ctr"/>
            <a:r>
              <a:rPr lang="it-IT" b="1" dirty="0">
                <a:solidFill>
                  <a:schemeClr val="tx1"/>
                </a:solidFill>
                <a:latin typeface="Arial" panose="020B0604020202020204" pitchFamily="34" charset="0"/>
                <a:cs typeface="Arial" panose="020B0604020202020204" pitchFamily="34" charset="0"/>
              </a:rPr>
              <a:t>(entro il 03/05) </a:t>
            </a:r>
          </a:p>
        </p:txBody>
      </p:sp>
      <p:sp>
        <p:nvSpPr>
          <p:cNvPr id="7" name="Rectangle: Rounded Corners 6">
            <a:extLst>
              <a:ext uri="{FF2B5EF4-FFF2-40B4-BE49-F238E27FC236}">
                <a16:creationId xmlns:a16="http://schemas.microsoft.com/office/drawing/2014/main" id="{391CEF6B-4D21-4CD8-AC5A-78A15BBEE95B}"/>
              </a:ext>
            </a:extLst>
          </p:cNvPr>
          <p:cNvSpPr/>
          <p:nvPr/>
        </p:nvSpPr>
        <p:spPr>
          <a:xfrm>
            <a:off x="13858652" y="4495800"/>
            <a:ext cx="3086100" cy="2590800"/>
          </a:xfrm>
          <a:prstGeom prst="roundRect">
            <a:avLst/>
          </a:prstGeom>
          <a:solidFill>
            <a:srgbClr val="FFEEA7"/>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rial" panose="020B0604020202020204" pitchFamily="34" charset="0"/>
                <a:cs typeface="Arial" panose="020B0604020202020204" pitchFamily="34" charset="0"/>
              </a:rPr>
              <a:t>Presentazione progetto finale</a:t>
            </a:r>
          </a:p>
          <a:p>
            <a:pPr algn="ctr"/>
            <a:endParaRPr lang="it-IT" b="1" dirty="0">
              <a:solidFill>
                <a:schemeClr val="tx1"/>
              </a:solidFill>
              <a:latin typeface="Arial" panose="020B0604020202020204" pitchFamily="34" charset="0"/>
              <a:cs typeface="Arial" panose="020B0604020202020204" pitchFamily="34" charset="0"/>
            </a:endParaRPr>
          </a:p>
          <a:p>
            <a:pPr algn="ctr"/>
            <a:r>
              <a:rPr lang="it-IT" b="1" dirty="0">
                <a:solidFill>
                  <a:schemeClr val="tx1"/>
                </a:solidFill>
                <a:latin typeface="Arial" panose="020B0604020202020204" pitchFamily="34" charset="0"/>
                <a:cs typeface="Arial" panose="020B0604020202020204" pitchFamily="34" charset="0"/>
              </a:rPr>
              <a:t>(quando volete)</a:t>
            </a:r>
          </a:p>
        </p:txBody>
      </p:sp>
      <p:sp>
        <p:nvSpPr>
          <p:cNvPr id="3" name="TextBox 2">
            <a:extLst>
              <a:ext uri="{FF2B5EF4-FFF2-40B4-BE49-F238E27FC236}">
                <a16:creationId xmlns:a16="http://schemas.microsoft.com/office/drawing/2014/main" id="{87D16023-12B5-46CA-891F-55CDBE7405CB}"/>
              </a:ext>
            </a:extLst>
          </p:cNvPr>
          <p:cNvSpPr txBox="1"/>
          <p:nvPr/>
        </p:nvSpPr>
        <p:spPr>
          <a:xfrm>
            <a:off x="876300" y="8077200"/>
            <a:ext cx="4152900" cy="3000821"/>
          </a:xfrm>
          <a:prstGeom prst="rect">
            <a:avLst/>
          </a:prstGeom>
          <a:noFill/>
        </p:spPr>
        <p:txBody>
          <a:bodyPr wrap="square" rtlCol="0">
            <a:spAutoFit/>
          </a:bodyPr>
          <a:lstStyle/>
          <a:p>
            <a:r>
              <a:rPr lang="it-IT" b="1" dirty="0">
                <a:latin typeface="Arial" panose="020B0604020202020204" pitchFamily="34" charset="0"/>
                <a:cs typeface="Arial" panose="020B0604020202020204" pitchFamily="34" charset="0"/>
              </a:rPr>
              <a:t>Task</a:t>
            </a:r>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presentazione e discussione idea progettuale.</a:t>
            </a:r>
          </a:p>
          <a:p>
            <a:endParaRPr lang="it-IT" dirty="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Votazione</a:t>
            </a:r>
            <a:r>
              <a:rPr lang="it-IT" dirty="0">
                <a:latin typeface="Arial" panose="020B0604020202020204" pitchFamily="34" charset="0"/>
                <a:cs typeface="Arial" panose="020B0604020202020204" pitchFamily="34" charset="0"/>
              </a:rPr>
              <a:t>: PASS/FAILED</a:t>
            </a:r>
          </a:p>
        </p:txBody>
      </p:sp>
      <p:sp>
        <p:nvSpPr>
          <p:cNvPr id="9" name="TextBox 8">
            <a:extLst>
              <a:ext uri="{FF2B5EF4-FFF2-40B4-BE49-F238E27FC236}">
                <a16:creationId xmlns:a16="http://schemas.microsoft.com/office/drawing/2014/main" id="{EDCCFE14-752A-459D-93E3-D34F0E299A51}"/>
              </a:ext>
            </a:extLst>
          </p:cNvPr>
          <p:cNvSpPr txBox="1"/>
          <p:nvPr/>
        </p:nvSpPr>
        <p:spPr>
          <a:xfrm>
            <a:off x="7367476" y="8077200"/>
            <a:ext cx="4152900" cy="3000821"/>
          </a:xfrm>
          <a:prstGeom prst="rect">
            <a:avLst/>
          </a:prstGeom>
          <a:noFill/>
        </p:spPr>
        <p:txBody>
          <a:bodyPr wrap="square" rtlCol="0">
            <a:spAutoFit/>
          </a:bodyPr>
          <a:lstStyle/>
          <a:p>
            <a:r>
              <a:rPr lang="it-IT" b="1" dirty="0">
                <a:latin typeface="Arial" panose="020B0604020202020204" pitchFamily="34" charset="0"/>
                <a:cs typeface="Arial" panose="020B0604020202020204" pitchFamily="34" charset="0"/>
              </a:rPr>
              <a:t>Task</a:t>
            </a:r>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presentazione e discussione wireframe del progetto.</a:t>
            </a:r>
          </a:p>
          <a:p>
            <a:endParaRPr lang="it-IT" dirty="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Votazione</a:t>
            </a:r>
            <a:r>
              <a:rPr lang="it-IT" dirty="0">
                <a:latin typeface="Arial" panose="020B0604020202020204" pitchFamily="34" charset="0"/>
                <a:cs typeface="Arial" panose="020B0604020202020204" pitchFamily="34" charset="0"/>
              </a:rPr>
              <a:t>: PASS/FAILED</a:t>
            </a:r>
          </a:p>
        </p:txBody>
      </p:sp>
      <p:cxnSp>
        <p:nvCxnSpPr>
          <p:cNvPr id="10" name="Straight Arrow Connector 9">
            <a:extLst>
              <a:ext uri="{FF2B5EF4-FFF2-40B4-BE49-F238E27FC236}">
                <a16:creationId xmlns:a16="http://schemas.microsoft.com/office/drawing/2014/main" id="{175AE131-74D7-43E5-83CD-8C385384904C}"/>
              </a:ext>
            </a:extLst>
          </p:cNvPr>
          <p:cNvCxnSpPr>
            <a:cxnSpLocks/>
            <a:stCxn id="2" idx="3"/>
            <a:endCxn id="6" idx="1"/>
          </p:cNvCxnSpPr>
          <p:nvPr/>
        </p:nvCxnSpPr>
        <p:spPr>
          <a:xfrm>
            <a:off x="3962400" y="5791200"/>
            <a:ext cx="340507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7EDC95-5D29-4089-B2EB-CD28115A375F}"/>
              </a:ext>
            </a:extLst>
          </p:cNvPr>
          <p:cNvCxnSpPr>
            <a:cxnSpLocks/>
            <a:stCxn id="6" idx="3"/>
            <a:endCxn id="7" idx="1"/>
          </p:cNvCxnSpPr>
          <p:nvPr/>
        </p:nvCxnSpPr>
        <p:spPr>
          <a:xfrm>
            <a:off x="10453576" y="5791200"/>
            <a:ext cx="340507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313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it-IT"/>
              <a:t>Report del progetto</a:t>
            </a:r>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7</a:t>
            </a:fld>
            <a:endParaRPr/>
          </a:p>
        </p:txBody>
      </p:sp>
      <p:sp>
        <p:nvSpPr>
          <p:cNvPr id="14" name="TextBox 2"/>
          <p:cNvSpPr txBox="1"/>
          <p:nvPr/>
        </p:nvSpPr>
        <p:spPr>
          <a:xfrm>
            <a:off x="685800" y="2561332"/>
            <a:ext cx="17602200" cy="9325630"/>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Link per il download sul sito.</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Struttura:</a:t>
            </a:r>
          </a:p>
          <a:p>
            <a:pPr marL="571500" indent="-571500">
              <a:buClr>
                <a:schemeClr val="accent1"/>
              </a:buClr>
              <a:buFont typeface="Wingdings" panose="05000000000000000000" pitchFamily="2" charset="2"/>
              <a:buChar char="§"/>
            </a:pPr>
            <a:endParaRPr lang="it-IT" sz="3600" dirty="0">
              <a:latin typeface="Arial" panose="020B0604020202020204" pitchFamily="34" charset="0"/>
              <a:cs typeface="Arial" panose="020B0604020202020204" pitchFamily="34" charset="0"/>
            </a:endParaRPr>
          </a:p>
          <a:p>
            <a:pPr marL="2114550" lvl="2" indent="-742950">
              <a:buClr>
                <a:schemeClr val="accent1"/>
              </a:buClr>
              <a:buFont typeface="+mj-lt"/>
              <a:buAutoNum type="arabicPeriod"/>
            </a:pPr>
            <a:r>
              <a:rPr lang="it-IT" sz="2800" dirty="0">
                <a:latin typeface="Arial" panose="020B0604020202020204" pitchFamily="34" charset="0"/>
                <a:cs typeface="Arial" panose="020B0604020202020204" pitchFamily="34" charset="0"/>
              </a:rPr>
              <a:t>Introduzione</a:t>
            </a:r>
          </a:p>
          <a:p>
            <a:pPr marL="2114550" lvl="2" indent="-742950">
              <a:buClr>
                <a:schemeClr val="accent1"/>
              </a:buClr>
              <a:buFont typeface="+mj-lt"/>
              <a:buAutoNum type="arabicPeriod"/>
            </a:pPr>
            <a:endParaRPr lang="it-IT" sz="2800" dirty="0">
              <a:latin typeface="Arial" panose="020B0604020202020204" pitchFamily="34" charset="0"/>
              <a:cs typeface="Arial" panose="020B0604020202020204" pitchFamily="34" charset="0"/>
            </a:endParaRPr>
          </a:p>
          <a:p>
            <a:pPr marL="2114550" lvl="2" indent="-742950">
              <a:buClr>
                <a:schemeClr val="accent1"/>
              </a:buClr>
              <a:buFont typeface="+mj-lt"/>
              <a:buAutoNum type="arabicPeriod"/>
            </a:pPr>
            <a:r>
              <a:rPr lang="it-IT" sz="2800" dirty="0">
                <a:latin typeface="Arial" panose="020B0604020202020204" pitchFamily="34" charset="0"/>
                <a:cs typeface="Arial" panose="020B0604020202020204" pitchFamily="34" charset="0"/>
              </a:rPr>
              <a:t>Identificazione del segmento utente</a:t>
            </a:r>
          </a:p>
          <a:p>
            <a:pPr marL="2114550" lvl="2" indent="-742950">
              <a:buClr>
                <a:schemeClr val="accent1"/>
              </a:buClr>
              <a:buFont typeface="+mj-lt"/>
              <a:buAutoNum type="arabicPeriod"/>
            </a:pPr>
            <a:endParaRPr lang="it-IT" sz="2800" dirty="0">
              <a:latin typeface="Arial" panose="020B0604020202020204" pitchFamily="34" charset="0"/>
              <a:cs typeface="Arial" panose="020B0604020202020204" pitchFamily="34" charset="0"/>
            </a:endParaRPr>
          </a:p>
          <a:p>
            <a:pPr marL="2114550" lvl="2" indent="-742950">
              <a:buClr>
                <a:schemeClr val="accent1"/>
              </a:buClr>
              <a:buFont typeface="+mj-lt"/>
              <a:buAutoNum type="arabicPeriod"/>
            </a:pPr>
            <a:r>
              <a:rPr lang="it-IT" sz="2800" dirty="0">
                <a:latin typeface="Arial" panose="020B0604020202020204" pitchFamily="34" charset="0"/>
                <a:cs typeface="Arial" panose="020B0604020202020204" pitchFamily="34" charset="0"/>
              </a:rPr>
              <a:t>Stato dell’arte</a:t>
            </a:r>
          </a:p>
          <a:p>
            <a:pPr marL="2114550" lvl="2" indent="-742950">
              <a:buClr>
                <a:schemeClr val="accent1"/>
              </a:buClr>
              <a:buFont typeface="+mj-lt"/>
              <a:buAutoNum type="arabicPeriod"/>
            </a:pPr>
            <a:endParaRPr lang="it-IT" sz="2800" dirty="0">
              <a:latin typeface="Arial" panose="020B0604020202020204" pitchFamily="34" charset="0"/>
              <a:cs typeface="Arial" panose="020B0604020202020204" pitchFamily="34" charset="0"/>
            </a:endParaRPr>
          </a:p>
          <a:p>
            <a:pPr marL="2114550" lvl="2" indent="-742950">
              <a:buClr>
                <a:schemeClr val="accent1"/>
              </a:buClr>
              <a:buFont typeface="+mj-lt"/>
              <a:buAutoNum type="arabicPeriod"/>
            </a:pPr>
            <a:r>
              <a:rPr lang="it-IT" sz="2800" dirty="0">
                <a:latin typeface="Arial" panose="020B0604020202020204" pitchFamily="34" charset="0"/>
                <a:cs typeface="Arial" panose="020B0604020202020204" pitchFamily="34" charset="0"/>
              </a:rPr>
              <a:t>Wireframe e Navigazione</a:t>
            </a:r>
          </a:p>
          <a:p>
            <a:pPr marL="2114550" lvl="2" indent="-742950">
              <a:buClr>
                <a:schemeClr val="accent1"/>
              </a:buClr>
              <a:buFont typeface="+mj-lt"/>
              <a:buAutoNum type="arabicPeriod"/>
            </a:pPr>
            <a:endParaRPr lang="it-IT" sz="2800" dirty="0">
              <a:latin typeface="Arial" panose="020B0604020202020204" pitchFamily="34" charset="0"/>
              <a:cs typeface="Arial" panose="020B0604020202020204" pitchFamily="34" charset="0"/>
            </a:endParaRPr>
          </a:p>
          <a:p>
            <a:pPr marL="2114550" lvl="2" indent="-742950">
              <a:buClr>
                <a:schemeClr val="accent1"/>
              </a:buClr>
              <a:buFont typeface="+mj-lt"/>
              <a:buAutoNum type="arabicPeriod"/>
            </a:pPr>
            <a:r>
              <a:rPr lang="it-IT" sz="2800" dirty="0">
                <a:latin typeface="Arial" panose="020B0604020202020204" pitchFamily="34" charset="0"/>
                <a:cs typeface="Arial" panose="020B0604020202020204" pitchFamily="34" charset="0"/>
              </a:rPr>
              <a:t>Architettura</a:t>
            </a:r>
          </a:p>
          <a:p>
            <a:pPr marL="2114550" lvl="2" indent="-742950">
              <a:buClr>
                <a:schemeClr val="accent1"/>
              </a:buClr>
              <a:buFont typeface="+mj-lt"/>
              <a:buAutoNum type="arabicPeriod"/>
            </a:pPr>
            <a:endParaRPr lang="it-IT" sz="2800" dirty="0">
              <a:latin typeface="Arial" panose="020B0604020202020204" pitchFamily="34" charset="0"/>
              <a:cs typeface="Arial" panose="020B0604020202020204" pitchFamily="34" charset="0"/>
            </a:endParaRPr>
          </a:p>
          <a:p>
            <a:pPr marL="2114550" lvl="2" indent="-742950">
              <a:buClr>
                <a:schemeClr val="accent1"/>
              </a:buClr>
              <a:buFont typeface="+mj-lt"/>
              <a:buAutoNum type="arabicPeriod"/>
            </a:pPr>
            <a:r>
              <a:rPr lang="it-IT" sz="2800" dirty="0">
                <a:latin typeface="Arial" panose="020B0604020202020204" pitchFamily="34" charset="0"/>
                <a:cs typeface="Arial" panose="020B0604020202020204" pitchFamily="34" charset="0"/>
              </a:rPr>
              <a:t>Implementazione</a:t>
            </a:r>
          </a:p>
          <a:p>
            <a:pPr marL="2114550" lvl="2" indent="-742950">
              <a:buClr>
                <a:schemeClr val="accent1"/>
              </a:buClr>
              <a:buFont typeface="+mj-lt"/>
              <a:buAutoNum type="arabicPeriod"/>
            </a:pPr>
            <a:endParaRPr lang="it-IT" sz="2800" dirty="0">
              <a:latin typeface="Arial" panose="020B0604020202020204" pitchFamily="34" charset="0"/>
              <a:cs typeface="Arial" panose="020B0604020202020204" pitchFamily="34" charset="0"/>
            </a:endParaRPr>
          </a:p>
          <a:p>
            <a:pPr marL="2114550" lvl="2" indent="-742950">
              <a:buClr>
                <a:schemeClr val="accent1"/>
              </a:buClr>
              <a:buFont typeface="+mj-lt"/>
              <a:buAutoNum type="arabicPeriod"/>
            </a:pPr>
            <a:r>
              <a:rPr lang="it-IT" sz="2800" dirty="0">
                <a:latin typeface="Arial" panose="020B0604020202020204" pitchFamily="34" charset="0"/>
                <a:cs typeface="Arial" panose="020B0604020202020204" pitchFamily="34" charset="0"/>
              </a:rPr>
              <a:t>Valutazione</a:t>
            </a:r>
          </a:p>
          <a:p>
            <a:pPr marL="2114550" lvl="2" indent="-742950">
              <a:buClr>
                <a:schemeClr val="accent1"/>
              </a:buClr>
              <a:buFont typeface="+mj-lt"/>
              <a:buAutoNum type="arabicPeriod"/>
            </a:pPr>
            <a:endParaRPr lang="it-IT" sz="2800" dirty="0">
              <a:latin typeface="Arial" panose="020B0604020202020204" pitchFamily="34" charset="0"/>
              <a:cs typeface="Arial" panose="020B0604020202020204" pitchFamily="34" charset="0"/>
            </a:endParaRPr>
          </a:p>
          <a:p>
            <a:pPr marL="2114550" lvl="2" indent="-742950">
              <a:buClr>
                <a:schemeClr val="accent1"/>
              </a:buClr>
              <a:buFont typeface="+mj-lt"/>
              <a:buAutoNum type="arabicPeriod"/>
            </a:pPr>
            <a:r>
              <a:rPr lang="it-IT" sz="2800" dirty="0">
                <a:latin typeface="Arial" panose="020B0604020202020204" pitchFamily="34" charset="0"/>
                <a:cs typeface="Arial" panose="020B0604020202020204" pitchFamily="34" charset="0"/>
              </a:rPr>
              <a:t>Analisi critica dei limiti dell’applicazione</a:t>
            </a:r>
            <a:endParaRPr lang="it-IT"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210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it-IT"/>
              <a:t>Modalita’ d’esame: ASSIGNMENT 1 - 28 Marzo</a:t>
            </a:r>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8</a:t>
            </a:fld>
            <a:endParaRPr/>
          </a:p>
        </p:txBody>
      </p:sp>
      <p:sp>
        <p:nvSpPr>
          <p:cNvPr id="14" name="TextBox 2"/>
          <p:cNvSpPr txBox="1"/>
          <p:nvPr/>
        </p:nvSpPr>
        <p:spPr>
          <a:xfrm>
            <a:off x="685800" y="3048000"/>
            <a:ext cx="17602200" cy="8402300"/>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La valutazione riguardera’ le seguenti sezioni del report:</a:t>
            </a:r>
          </a:p>
          <a:p>
            <a:pPr marL="1257300" lvl="1" indent="-571500">
              <a:buClr>
                <a:schemeClr val="accent1"/>
              </a:buClr>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1428750" lvl="1" indent="-742950">
              <a:buClr>
                <a:schemeClr val="accent1"/>
              </a:buClr>
              <a:buFont typeface="+mj-lt"/>
              <a:buAutoNum type="arabicPeriod"/>
            </a:pPr>
            <a:r>
              <a:rPr lang="it-IT" sz="3600" dirty="0">
                <a:latin typeface="Arial" panose="020B0604020202020204" pitchFamily="34" charset="0"/>
                <a:cs typeface="Arial" panose="020B0604020202020204" pitchFamily="34" charset="0"/>
              </a:rPr>
              <a:t>Introduzione (Descrizione generale del contesto dell’applicazione. Qual’e’ il NEED che avete identificato? Obiettivi generali del vostro progetto. Fondamentalmente quello che volete fare.)</a:t>
            </a:r>
          </a:p>
          <a:p>
            <a:pPr marL="742950" indent="-742950">
              <a:buClr>
                <a:schemeClr val="accent1"/>
              </a:buClr>
              <a:buFont typeface="+mj-lt"/>
              <a:buAutoNum type="arabicPeriod"/>
            </a:pPr>
            <a:endParaRPr lang="it-IT" sz="3600" dirty="0">
              <a:latin typeface="Arial" panose="020B0604020202020204" pitchFamily="34" charset="0"/>
              <a:cs typeface="Arial" panose="020B0604020202020204" pitchFamily="34" charset="0"/>
            </a:endParaRPr>
          </a:p>
          <a:p>
            <a:pPr marL="1428750" lvl="1" indent="-742950">
              <a:buClr>
                <a:schemeClr val="accent1"/>
              </a:buClr>
              <a:buFont typeface="+mj-lt"/>
              <a:buAutoNum type="arabicPeriod" startAt="2"/>
            </a:pPr>
            <a:r>
              <a:rPr lang="it-IT" sz="3600" dirty="0">
                <a:latin typeface="Arial" panose="020B0604020202020204" pitchFamily="34" charset="0"/>
                <a:cs typeface="Arial" panose="020B0604020202020204" pitchFamily="34" charset="0"/>
              </a:rPr>
              <a:t>Identificazione del segmento utente (Quali sono gli utenti target della vostra applicazione? Perche’ proprio loro? (nel senso di, quale lacuna deve essere colmata relativamente a questo specifico profilo utente?)</a:t>
            </a:r>
          </a:p>
          <a:p>
            <a:pPr marL="742950" indent="-742950">
              <a:buClr>
                <a:schemeClr val="accent1"/>
              </a:buClr>
              <a:buFont typeface="+mj-lt"/>
              <a:buAutoNum type="arabicPeriod"/>
            </a:pPr>
            <a:endParaRPr lang="it-IT" sz="3600" dirty="0">
              <a:latin typeface="Arial" panose="020B0604020202020204" pitchFamily="34" charset="0"/>
              <a:cs typeface="Arial" panose="020B0604020202020204" pitchFamily="34" charset="0"/>
            </a:endParaRPr>
          </a:p>
          <a:p>
            <a:pPr marL="1428750" lvl="1" indent="-742950">
              <a:buClr>
                <a:schemeClr val="accent1"/>
              </a:buClr>
              <a:buFont typeface="+mj-lt"/>
              <a:buAutoNum type="arabicPeriod" startAt="3"/>
            </a:pPr>
            <a:r>
              <a:rPr lang="it-IT" sz="3600" dirty="0">
                <a:latin typeface="Arial" panose="020B0604020202020204" pitchFamily="34" charset="0"/>
                <a:cs typeface="Arial" panose="020B0604020202020204" pitchFamily="34" charset="0"/>
              </a:rPr>
              <a:t>Stato dell’arte (Quali applicazioni simili sono già presenti negli store? (se esistono) Quali di queste hanno un livello di maturazione elevato? (ad esempio, possono esistere diverse applicazioni simili, ma incomplete, non funzionanti, ecc.) Come vi posizionate rispetto alle applicazioni esistenti?</a:t>
            </a:r>
          </a:p>
        </p:txBody>
      </p:sp>
    </p:spTree>
    <p:extLst>
      <p:ext uri="{BB962C8B-B14F-4D97-AF65-F5344CB8AC3E}">
        <p14:creationId xmlns:p14="http://schemas.microsoft.com/office/powerpoint/2010/main" val="3259692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it-IT" dirty="0"/>
              <a:t>Modalita’ d’esame: ASSIGNMENT 2 - 28 Aprile</a:t>
            </a:r>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9</a:t>
            </a:fld>
            <a:endParaRPr/>
          </a:p>
        </p:txBody>
      </p:sp>
      <p:sp>
        <p:nvSpPr>
          <p:cNvPr id="14" name="TextBox 2"/>
          <p:cNvSpPr txBox="1"/>
          <p:nvPr/>
        </p:nvSpPr>
        <p:spPr>
          <a:xfrm>
            <a:off x="685800" y="3048000"/>
            <a:ext cx="17602200" cy="2308324"/>
          </a:xfrm>
          <a:prstGeom prst="rect">
            <a:avLst/>
          </a:prstGeom>
          <a:noFill/>
        </p:spPr>
        <p:txBody>
          <a:bodyPr wrap="square" rtlCol="0">
            <a:spAutoFit/>
          </a:bodyPr>
          <a:lstStyle/>
          <a:p>
            <a:pPr marL="571500" indent="-571500">
              <a:buClr>
                <a:schemeClr val="accent1"/>
              </a:buClr>
              <a:buFont typeface="Wingdings" panose="05000000000000000000" pitchFamily="2" charset="2"/>
              <a:buChar char="§"/>
            </a:pPr>
            <a:r>
              <a:rPr lang="it-IT" sz="3600" dirty="0">
                <a:latin typeface="Arial" panose="020B0604020202020204" pitchFamily="34" charset="0"/>
                <a:cs typeface="Arial" panose="020B0604020202020204" pitchFamily="34" charset="0"/>
              </a:rPr>
              <a:t>La valutazione riguardera’ le seguenti sezioni del report:</a:t>
            </a:r>
          </a:p>
          <a:p>
            <a:pPr marL="1257300" lvl="1" indent="-571500">
              <a:buClr>
                <a:schemeClr val="accent1"/>
              </a:buClr>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1257300" lvl="1" indent="-571500">
              <a:buClr>
                <a:schemeClr val="accent1"/>
              </a:buClr>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1428750" lvl="1" indent="-742950">
              <a:buClr>
                <a:schemeClr val="accent1"/>
              </a:buClr>
              <a:buFont typeface="+mj-lt"/>
              <a:buAutoNum type="arabicPeriod" startAt="4"/>
            </a:pPr>
            <a:r>
              <a:rPr lang="it-IT" sz="3600" dirty="0">
                <a:latin typeface="Arial" panose="020B0604020202020204" pitchFamily="34" charset="0"/>
                <a:cs typeface="Arial" panose="020B0604020202020204" pitchFamily="34" charset="0"/>
              </a:rPr>
              <a:t>Wireframe e Navigazione</a:t>
            </a:r>
          </a:p>
        </p:txBody>
      </p:sp>
    </p:spTree>
    <p:extLst>
      <p:ext uri="{BB962C8B-B14F-4D97-AF65-F5344CB8AC3E}">
        <p14:creationId xmlns:p14="http://schemas.microsoft.com/office/powerpoint/2010/main" val="1018124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GENARAL LAYOUTS">
  <a:themeElements>
    <a:clrScheme name="Custom 2">
      <a:dk1>
        <a:srgbClr val="0A091B"/>
      </a:dk1>
      <a:lt1>
        <a:srgbClr val="F2F2F5"/>
      </a:lt1>
      <a:dk2>
        <a:srgbClr val="858591"/>
      </a:dk2>
      <a:lt2>
        <a:srgbClr val="FFFFFF"/>
      </a:lt2>
      <a:accent1>
        <a:srgbClr val="0066B2"/>
      </a:accent1>
      <a:accent2>
        <a:srgbClr val="C0C0C8"/>
      </a:accent2>
      <a:accent3>
        <a:srgbClr val="0066B2"/>
      </a:accent3>
      <a:accent4>
        <a:srgbClr val="0066B2"/>
      </a:accent4>
      <a:accent5>
        <a:srgbClr val="0066B2"/>
      </a:accent5>
      <a:accent6>
        <a:srgbClr val="0066B2"/>
      </a:accent6>
      <a:hlink>
        <a:srgbClr val="5E5E5E"/>
      </a:hlink>
      <a:folHlink>
        <a:srgbClr val="5E5E5E"/>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8531</TotalTime>
  <Words>567</Words>
  <Application>Microsoft Office PowerPoint</Application>
  <PresentationFormat>Custom</PresentationFormat>
  <Paragraphs>149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Wingdings</vt:lpstr>
      <vt:lpstr>Roboto Condensed</vt:lpstr>
      <vt:lpstr>Roboto</vt:lpstr>
      <vt:lpstr>Calibri</vt:lpstr>
      <vt:lpstr>Arial</vt:lpstr>
      <vt:lpstr>GENARAL LAYOUTS</vt:lpstr>
      <vt:lpstr>PowerPoint Presentation</vt:lpstr>
      <vt:lpstr>Introduzione</vt:lpstr>
      <vt:lpstr>Prerequisiti</vt:lpstr>
      <vt:lpstr>Struttura del corso</vt:lpstr>
      <vt:lpstr>Modalita’ d’esame: dagli assignments al progetto di gruppo</vt:lpstr>
      <vt:lpstr>Modalita’ d’esame: dagli assignments al progetto di gruppo</vt:lpstr>
      <vt:lpstr>Report del progetto</vt:lpstr>
      <vt:lpstr>Modalita’ d’esame: ASSIGNMENT 1 - 28 Marzo</vt:lpstr>
      <vt:lpstr>Modalita’ d’esame: ASSIGNMENT 2 - 28 Aprile</vt:lpstr>
      <vt:lpstr>Proposte di progetto</vt:lpstr>
      <vt:lpstr>Varie ed eventuali</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FBK</dc:creator>
  <cp:lastModifiedBy>Mauro Dragoni</cp:lastModifiedBy>
  <cp:revision>980</cp:revision>
  <dcterms:created xsi:type="dcterms:W3CDTF">2015-01-20T11:47:48Z</dcterms:created>
  <dcterms:modified xsi:type="dcterms:W3CDTF">2023-03-01T10:39:42Z</dcterms:modified>
</cp:coreProperties>
</file>