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4" r:id="rId1"/>
  </p:sldMasterIdLst>
  <p:notesMasterIdLst>
    <p:notesMasterId r:id="rId61"/>
  </p:notesMasterIdLst>
  <p:sldIdLst>
    <p:sldId id="269" r:id="rId2"/>
    <p:sldId id="618" r:id="rId3"/>
    <p:sldId id="616" r:id="rId4"/>
    <p:sldId id="617" r:id="rId5"/>
    <p:sldId id="626" r:id="rId6"/>
    <p:sldId id="619" r:id="rId7"/>
    <p:sldId id="624" r:id="rId8"/>
    <p:sldId id="625" r:id="rId9"/>
    <p:sldId id="621" r:id="rId10"/>
    <p:sldId id="675" r:id="rId11"/>
    <p:sldId id="620" r:id="rId12"/>
    <p:sldId id="622" r:id="rId13"/>
    <p:sldId id="627" r:id="rId14"/>
    <p:sldId id="628" r:id="rId15"/>
    <p:sldId id="629" r:id="rId16"/>
    <p:sldId id="647" r:id="rId17"/>
    <p:sldId id="645" r:id="rId18"/>
    <p:sldId id="630" r:id="rId19"/>
    <p:sldId id="631" r:id="rId20"/>
    <p:sldId id="632" r:id="rId21"/>
    <p:sldId id="633" r:id="rId22"/>
    <p:sldId id="634" r:id="rId23"/>
    <p:sldId id="635" r:id="rId24"/>
    <p:sldId id="636" r:id="rId25"/>
    <p:sldId id="646" r:id="rId26"/>
    <p:sldId id="640" r:id="rId27"/>
    <p:sldId id="638" r:id="rId28"/>
    <p:sldId id="639" r:id="rId29"/>
    <p:sldId id="637" r:id="rId30"/>
    <p:sldId id="641" r:id="rId31"/>
    <p:sldId id="642" r:id="rId32"/>
    <p:sldId id="668" r:id="rId33"/>
    <p:sldId id="669" r:id="rId34"/>
    <p:sldId id="670" r:id="rId35"/>
    <p:sldId id="643" r:id="rId36"/>
    <p:sldId id="644" r:id="rId37"/>
    <p:sldId id="648" r:id="rId38"/>
    <p:sldId id="649" r:id="rId39"/>
    <p:sldId id="650" r:id="rId40"/>
    <p:sldId id="659" r:id="rId41"/>
    <p:sldId id="660" r:id="rId42"/>
    <p:sldId id="661" r:id="rId43"/>
    <p:sldId id="662" r:id="rId44"/>
    <p:sldId id="663" r:id="rId45"/>
    <p:sldId id="651" r:id="rId46"/>
    <p:sldId id="652" r:id="rId47"/>
    <p:sldId id="653" r:id="rId48"/>
    <p:sldId id="654" r:id="rId49"/>
    <p:sldId id="655" r:id="rId50"/>
    <p:sldId id="656" r:id="rId51"/>
    <p:sldId id="657" r:id="rId52"/>
    <p:sldId id="658" r:id="rId53"/>
    <p:sldId id="664" r:id="rId54"/>
    <p:sldId id="665" r:id="rId55"/>
    <p:sldId id="666" r:id="rId56"/>
    <p:sldId id="667" r:id="rId57"/>
    <p:sldId id="672" r:id="rId58"/>
    <p:sldId id="674" r:id="rId59"/>
    <p:sldId id="673" r:id="rId60"/>
  </p:sldIdLst>
  <p:sldSz cx="18288000" cy="13716000"/>
  <p:notesSz cx="6858000" cy="9144000"/>
  <p:embeddedFontLst>
    <p:embeddedFont>
      <p:font typeface="Calibri" panose="020F0502020204030204" pitchFamily="34" charset="0"/>
      <p:regular r:id="rId62"/>
      <p:bold r:id="rId63"/>
      <p:italic r:id="rId64"/>
      <p:boldItalic r:id="rId65"/>
    </p:embeddedFont>
    <p:embeddedFont>
      <p:font typeface="Roboto" panose="02000000000000000000" pitchFamily="2" charset="0"/>
      <p:regular r:id="rId66"/>
      <p:bold r:id="rId67"/>
      <p:italic r:id="rId68"/>
      <p:boldItalic r:id="rId69"/>
    </p:embeddedFont>
    <p:embeddedFont>
      <p:font typeface="Roboto Condensed" panose="02000000000000000000" pitchFamily="2" charset="0"/>
      <p:regular r:id="rId70"/>
      <p:bold r:id="rId71"/>
      <p:italic r:id="rId72"/>
      <p:boldItalic r:id="rId73"/>
    </p:embeddedFont>
  </p:embeddedFontLst>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a, Valentina" initials="TV" lastIdx="1" clrIdx="0">
    <p:extLst>
      <p:ext uri="{19B8F6BF-5375-455C-9EA6-DF929625EA0E}">
        <p15:presenceInfo xmlns:p15="http://schemas.microsoft.com/office/powerpoint/2012/main" userId="S::valli@liverpool.ac.uk::a1b49cb2-c251-4fc3-a9e3-23e85e8727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8B4"/>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85667" autoAdjust="0"/>
  </p:normalViewPr>
  <p:slideViewPr>
    <p:cSldViewPr>
      <p:cViewPr varScale="1">
        <p:scale>
          <a:sx n="45" d="100"/>
          <a:sy n="45" d="100"/>
        </p:scale>
        <p:origin x="2010" y="78"/>
      </p:cViewPr>
      <p:guideLst>
        <p:guide orient="horz" pos="4320"/>
        <p:guide pos="576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865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05.03.2023</a:t>
            </a:fld>
            <a:endParaRPr lang="uk-U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28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4915089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6" name="Straight Connector 5"/>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Rectangle 9"/>
          <p:cNvSpPr/>
          <p:nvPr userDrawn="1"/>
        </p:nvSpPr>
        <p:spPr>
          <a:xfrm>
            <a:off x="0" y="3200400"/>
            <a:ext cx="18288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11" name="Straight Connector 10"/>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685800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cxnSp>
        <p:nvCxnSpPr>
          <p:cNvPr id="10" name="Straight Connector 9"/>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680894"/>
      </p:ext>
    </p:extLst>
  </p:cSld>
  <p:clrMap bg1="lt1" tx1="dk1" bg2="lt2" tx2="dk2" accent1="accent1" accent2="accent2" accent3="accent3" accent4="accent4" accent5="accent5" accent6="accent6" hlink="hlink" folHlink="folHlink"/>
  <p:sldLayoutIdLst>
    <p:sldLayoutId id="2147483741" r:id="rId1"/>
    <p:sldLayoutId id="2147483746" r:id="rId2"/>
    <p:sldLayoutId id="2147483663" r:id="rId3"/>
    <p:sldLayoutId id="2147483693" r:id="rId4"/>
    <p:sldLayoutId id="2147483680" r:id="rId5"/>
    <p:sldLayoutId id="2147483697" r:id="rId6"/>
    <p:sldLayoutId id="2147483698" r:id="rId7"/>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ource.android.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3"/>
          <p:cNvSpPr txBox="1"/>
          <p:nvPr/>
        </p:nvSpPr>
        <p:spPr>
          <a:xfrm>
            <a:off x="1" y="3488353"/>
            <a:ext cx="18288000" cy="5262979"/>
          </a:xfrm>
          <a:prstGeom prst="rect">
            <a:avLst/>
          </a:prstGeom>
          <a:noFill/>
        </p:spPr>
        <p:txBody>
          <a:bodyPr wrap="square" rtlCol="0" anchor="ctr">
            <a:spAutoFit/>
          </a:bodyPr>
          <a:lstStyle/>
          <a:p>
            <a:pPr algn="ctr"/>
            <a:r>
              <a:rPr lang="en-US" sz="7200" dirty="0">
                <a:latin typeface="+mj-lt"/>
              </a:rPr>
              <a:t>Corso di </a:t>
            </a:r>
            <a:r>
              <a:rPr lang="en-US" sz="7200" dirty="0" err="1">
                <a:latin typeface="+mj-lt"/>
              </a:rPr>
              <a:t>Laboratorio</a:t>
            </a:r>
            <a:r>
              <a:rPr lang="en-US" sz="7200" dirty="0">
                <a:latin typeface="+mj-lt"/>
              </a:rPr>
              <a:t> di </a:t>
            </a:r>
            <a:r>
              <a:rPr lang="en-US" sz="7200" dirty="0" err="1">
                <a:latin typeface="+mj-lt"/>
              </a:rPr>
              <a:t>Programmazione</a:t>
            </a:r>
            <a:r>
              <a:rPr lang="en-US" sz="7200" dirty="0">
                <a:latin typeface="+mj-lt"/>
              </a:rPr>
              <a:t> per </a:t>
            </a:r>
            <a:r>
              <a:rPr lang="en-US" sz="7200" dirty="0" err="1">
                <a:latin typeface="+mj-lt"/>
              </a:rPr>
              <a:t>Sistemi</a:t>
            </a:r>
            <a:r>
              <a:rPr lang="en-US" sz="7200" dirty="0">
                <a:latin typeface="+mj-lt"/>
              </a:rPr>
              <a:t> Mobile e Tablet</a:t>
            </a:r>
            <a:br>
              <a:rPr lang="en-US" sz="4800" b="1" dirty="0">
                <a:solidFill>
                  <a:schemeClr val="accent2">
                    <a:lumMod val="50000"/>
                  </a:schemeClr>
                </a:solidFill>
                <a:latin typeface="+mj-lt"/>
                <a:ea typeface="Roboto Condensed" panose="02000000000000000000" pitchFamily="2" charset="0"/>
                <a:cs typeface="Lato Semibold" panose="020F0502020204030203" pitchFamily="34" charset="0"/>
              </a:rPr>
            </a:br>
            <a:endParaRPr lang="en-US" sz="4800" b="1" dirty="0">
              <a:solidFill>
                <a:schemeClr val="accent2">
                  <a:lumMod val="50000"/>
                </a:schemeClr>
              </a:solidFill>
              <a:latin typeface="+mj-lt"/>
              <a:ea typeface="Roboto Condensed" panose="02000000000000000000" pitchFamily="2" charset="0"/>
              <a:cs typeface="Lato Semibold" panose="020F0502020204030203" pitchFamily="34" charset="0"/>
            </a:endParaRPr>
          </a:p>
          <a:p>
            <a:pPr algn="ctr"/>
            <a:endParaRPr lang="it-IT" sz="4800" dirty="0">
              <a:solidFill>
                <a:schemeClr val="bg2">
                  <a:lumMod val="25000"/>
                </a:schemeClr>
              </a:solidFill>
            </a:endParaRPr>
          </a:p>
          <a:p>
            <a:pPr algn="ctr"/>
            <a:endParaRPr lang="it-IT" sz="4800" dirty="0">
              <a:solidFill>
                <a:schemeClr val="bg2">
                  <a:lumMod val="25000"/>
                </a:schemeClr>
              </a:solidFill>
            </a:endParaRPr>
          </a:p>
          <a:p>
            <a:pPr algn="ctr"/>
            <a:r>
              <a:rPr lang="it-IT" sz="4800" dirty="0">
                <a:solidFill>
                  <a:schemeClr val="bg2">
                    <a:lumMod val="25000"/>
                  </a:schemeClr>
                </a:solidFill>
              </a:rPr>
              <a:t>Docente:   Dr. Mauro Dragoni</a:t>
            </a:r>
            <a:endParaRPr lang="ru-RU" sz="4800" b="1" dirty="0">
              <a:solidFill>
                <a:schemeClr val="accent2">
                  <a:lumMod val="50000"/>
                </a:schemeClr>
              </a:solidFill>
              <a:latin typeface="+mj-lt"/>
              <a:ea typeface="Lato Semibold" panose="020F0502020204030203" pitchFamily="34" charset="0"/>
              <a:cs typeface="Lato Semibold" panose="020F0502020204030203" pitchFamily="34" charset="0"/>
            </a:endParaRPr>
          </a:p>
        </p:txBody>
      </p:sp>
      <p:sp>
        <p:nvSpPr>
          <p:cNvPr id="4" name="TextBox 3"/>
          <p:cNvSpPr txBox="1"/>
          <p:nvPr/>
        </p:nvSpPr>
        <p:spPr>
          <a:xfrm>
            <a:off x="0" y="12067402"/>
            <a:ext cx="18288000" cy="1200329"/>
          </a:xfrm>
          <a:prstGeom prst="rect">
            <a:avLst/>
          </a:prstGeom>
          <a:noFill/>
        </p:spPr>
        <p:txBody>
          <a:bodyPr wrap="square" rtlCol="0" anchor="ctr">
            <a:spAutoFit/>
          </a:bodyPr>
          <a:lstStyle/>
          <a:p>
            <a:pPr algn="ctr"/>
            <a:r>
              <a:rPr lang="en-US" sz="3600" dirty="0" err="1">
                <a:solidFill>
                  <a:schemeClr val="bg2">
                    <a:lumMod val="25000"/>
                  </a:schemeClr>
                </a:solidFill>
              </a:rPr>
              <a:t>Dipartimento</a:t>
            </a:r>
            <a:r>
              <a:rPr lang="en-US" sz="3600" dirty="0">
                <a:solidFill>
                  <a:schemeClr val="bg2">
                    <a:lumMod val="25000"/>
                  </a:schemeClr>
                </a:solidFill>
              </a:rPr>
              <a:t> di </a:t>
            </a:r>
            <a:r>
              <a:rPr lang="en-US" sz="3600" dirty="0" err="1">
                <a:solidFill>
                  <a:schemeClr val="bg2">
                    <a:lumMod val="25000"/>
                  </a:schemeClr>
                </a:solidFill>
              </a:rPr>
              <a:t>Ingegneria</a:t>
            </a:r>
            <a:r>
              <a:rPr lang="en-US" sz="3600" dirty="0">
                <a:solidFill>
                  <a:schemeClr val="bg2">
                    <a:lumMod val="25000"/>
                  </a:schemeClr>
                </a:solidFill>
              </a:rPr>
              <a:t> e </a:t>
            </a:r>
            <a:r>
              <a:rPr lang="en-US" sz="3600" dirty="0" err="1">
                <a:solidFill>
                  <a:schemeClr val="bg2">
                    <a:lumMod val="25000"/>
                  </a:schemeClr>
                </a:solidFill>
              </a:rPr>
              <a:t>Scienze</a:t>
            </a:r>
            <a:r>
              <a:rPr lang="en-US" sz="3600" dirty="0">
                <a:solidFill>
                  <a:schemeClr val="bg2">
                    <a:lumMod val="25000"/>
                  </a:schemeClr>
                </a:solidFill>
              </a:rPr>
              <a:t> </a:t>
            </a:r>
            <a:r>
              <a:rPr lang="en-US" sz="3600" dirty="0" err="1">
                <a:solidFill>
                  <a:schemeClr val="bg2">
                    <a:lumMod val="25000"/>
                  </a:schemeClr>
                </a:solidFill>
              </a:rPr>
              <a:t>dell’Informazione</a:t>
            </a:r>
            <a:endParaRPr lang="en-US" sz="3600" dirty="0">
              <a:solidFill>
                <a:schemeClr val="bg2">
                  <a:lumMod val="25000"/>
                </a:schemeClr>
              </a:solidFill>
            </a:endParaRPr>
          </a:p>
          <a:p>
            <a:pPr algn="ctr"/>
            <a:r>
              <a:rPr lang="en-US" sz="3600" dirty="0">
                <a:solidFill>
                  <a:schemeClr val="bg2">
                    <a:lumMod val="25000"/>
                  </a:schemeClr>
                </a:solidFill>
              </a:rPr>
              <a:t>Anno </a:t>
            </a:r>
            <a:r>
              <a:rPr lang="en-US" sz="3600" dirty="0" err="1">
                <a:solidFill>
                  <a:schemeClr val="bg2">
                    <a:lumMod val="25000"/>
                  </a:schemeClr>
                </a:solidFill>
              </a:rPr>
              <a:t>Accademico</a:t>
            </a:r>
            <a:r>
              <a:rPr lang="en-US" sz="3600" dirty="0">
                <a:solidFill>
                  <a:schemeClr val="bg2">
                    <a:lumMod val="25000"/>
                  </a:schemeClr>
                </a:solidFill>
              </a:rPr>
              <a:t> 2022/2023</a:t>
            </a:r>
            <a:endParaRPr lang="en-US" sz="2800" dirty="0">
              <a:solidFill>
                <a:schemeClr val="bg2">
                  <a:lumMod val="25000"/>
                </a:schemeClr>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un </a:t>
            </a:r>
            <a:r>
              <a:rPr lang="en-US" dirty="0" err="1"/>
              <a:t>po</a:t>
            </a:r>
            <a:r>
              <a:rPr lang="en-US" dirty="0"/>
              <a:t>’ di </a:t>
            </a:r>
            <a:r>
              <a:rPr lang="en-US" dirty="0" err="1"/>
              <a:t>statistiche</a:t>
            </a:r>
            <a:r>
              <a:rPr lang="en-US" dirty="0"/>
              <a:t>: </a:t>
            </a:r>
            <a:r>
              <a:rPr lang="en-US" dirty="0" err="1"/>
              <a:t>distribuzioni</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10</a:t>
            </a:fld>
            <a:endParaRPr/>
          </a:p>
        </p:txBody>
      </p:sp>
      <p:pic>
        <p:nvPicPr>
          <p:cNvPr id="8" name="Picture 7">
            <a:extLst>
              <a:ext uri="{FF2B5EF4-FFF2-40B4-BE49-F238E27FC236}">
                <a16:creationId xmlns:a16="http://schemas.microsoft.com/office/drawing/2014/main" id="{B7930FE3-BA3B-47A6-B9E3-08E5DA0AE8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4800" y="2408713"/>
            <a:ext cx="17449800" cy="9123661"/>
          </a:xfrm>
          <a:prstGeom prst="rect">
            <a:avLst/>
          </a:prstGeom>
        </p:spPr>
      </p:pic>
    </p:spTree>
    <p:extLst>
      <p:ext uri="{BB962C8B-B14F-4D97-AF65-F5344CB8AC3E}">
        <p14:creationId xmlns:p14="http://schemas.microsoft.com/office/powerpoint/2010/main" val="897299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un </a:t>
            </a:r>
            <a:r>
              <a:rPr lang="en-US" dirty="0" err="1"/>
              <a:t>po</a:t>
            </a:r>
            <a:r>
              <a:rPr lang="en-US" dirty="0"/>
              <a:t>’ di </a:t>
            </a:r>
            <a:r>
              <a:rPr lang="en-US" dirty="0" err="1"/>
              <a:t>statistiche</a:t>
            </a:r>
            <a:r>
              <a:rPr lang="en-US" dirty="0"/>
              <a:t>: </a:t>
            </a:r>
            <a:r>
              <a:rPr lang="en-US" dirty="0" err="1"/>
              <a:t>distribuzioni</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11</a:t>
            </a:fld>
            <a:endParaRPr/>
          </a:p>
        </p:txBody>
      </p:sp>
      <p:sp>
        <p:nvSpPr>
          <p:cNvPr id="6" name="TextBox 2"/>
          <p:cNvSpPr txBox="1"/>
          <p:nvPr/>
        </p:nvSpPr>
        <p:spPr>
          <a:xfrm>
            <a:off x="685800" y="3048000"/>
            <a:ext cx="17602200" cy="6986528"/>
          </a:xfrm>
          <a:prstGeom prst="rect">
            <a:avLst/>
          </a:prstGeom>
          <a:noFill/>
        </p:spPr>
        <p:txBody>
          <a:bodyPr wrap="square" rtlCol="0">
            <a:spAutoFit/>
          </a:bodyPr>
          <a:lstStyle/>
          <a:p>
            <a:pPr>
              <a:buClr>
                <a:schemeClr val="accent1"/>
              </a:buClr>
            </a:pPr>
            <a:r>
              <a:rPr lang="it-IT" sz="2800" dirty="0">
                <a:latin typeface="Courier New" panose="02070309020205020404" pitchFamily="49" charset="0"/>
                <a:cs typeface="Courier New" panose="02070309020205020404" pitchFamily="49" charset="0"/>
              </a:rPr>
              <a:t>&lt;</a:t>
            </a:r>
            <a:r>
              <a:rPr lang="it-IT" sz="2800" dirty="0" err="1">
                <a:latin typeface="Courier New" panose="02070309020205020404" pitchFamily="49" charset="0"/>
                <a:cs typeface="Courier New" panose="02070309020205020404" pitchFamily="49" charset="0"/>
              </a:rPr>
              <a:t>manifest</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xmlns:android</a:t>
            </a:r>
            <a:r>
              <a:rPr lang="it-IT" sz="2800" dirty="0">
                <a:latin typeface="Courier New" panose="02070309020205020404" pitchFamily="49" charset="0"/>
                <a:cs typeface="Courier New" panose="02070309020205020404" pitchFamily="49" charset="0"/>
              </a:rPr>
              <a:t>="http://schemas.android.com/</a:t>
            </a:r>
            <a:r>
              <a:rPr lang="it-IT" sz="2800" dirty="0" err="1">
                <a:latin typeface="Courier New" panose="02070309020205020404" pitchFamily="49" charset="0"/>
                <a:cs typeface="Courier New" panose="02070309020205020404" pitchFamily="49" charset="0"/>
              </a:rPr>
              <a:t>apk</a:t>
            </a:r>
            <a:r>
              <a:rPr lang="it-IT" sz="2800" dirty="0">
                <a:latin typeface="Courier New" panose="02070309020205020404" pitchFamily="49" charset="0"/>
                <a:cs typeface="Courier New" panose="02070309020205020404" pitchFamily="49" charset="0"/>
              </a:rPr>
              <a:t>/res/</a:t>
            </a:r>
            <a:r>
              <a:rPr lang="it-IT" sz="2800" dirty="0" err="1">
                <a:latin typeface="Courier New" panose="02070309020205020404" pitchFamily="49" charset="0"/>
                <a:cs typeface="Courier New" panose="02070309020205020404" pitchFamily="49" charset="0"/>
              </a:rPr>
              <a:t>android</a:t>
            </a:r>
            <a:r>
              <a:rPr lang="it-IT" sz="2800" dirty="0">
                <a:latin typeface="Courier New" panose="02070309020205020404" pitchFamily="49" charset="0"/>
                <a:cs typeface="Courier New" panose="02070309020205020404" pitchFamily="49" charset="0"/>
              </a:rPr>
              <a:t>" ... &gt;</a:t>
            </a:r>
          </a:p>
          <a:p>
            <a:pPr>
              <a:buClr>
                <a:schemeClr val="accent1"/>
              </a:buClr>
            </a:pPr>
            <a:r>
              <a:rPr lang="it-IT" sz="2800" dirty="0">
                <a:latin typeface="Courier New" panose="02070309020205020404" pitchFamily="49" charset="0"/>
                <a:cs typeface="Courier New" panose="02070309020205020404" pitchFamily="49" charset="0"/>
              </a:rPr>
              <a:t>    &lt;</a:t>
            </a:r>
            <a:r>
              <a:rPr lang="it-IT" sz="2800" dirty="0" err="1">
                <a:latin typeface="Courier New" panose="02070309020205020404" pitchFamily="49" charset="0"/>
                <a:cs typeface="Courier New" panose="02070309020205020404" pitchFamily="49" charset="0"/>
              </a:rPr>
              <a:t>uses-sdk</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android:minSdkVersion</a:t>
            </a:r>
            <a:r>
              <a:rPr lang="it-IT" sz="2800" dirty="0">
                <a:latin typeface="Courier New" panose="02070309020205020404" pitchFamily="49" charset="0"/>
                <a:cs typeface="Courier New" panose="02070309020205020404" pitchFamily="49" charset="0"/>
              </a:rPr>
              <a:t>="</a:t>
            </a:r>
            <a:r>
              <a:rPr lang="it-IT" sz="2800" b="1" dirty="0">
                <a:latin typeface="Courier New" panose="02070309020205020404" pitchFamily="49" charset="0"/>
                <a:cs typeface="Courier New" panose="02070309020205020404" pitchFamily="49" charset="0"/>
              </a:rPr>
              <a:t>4</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android:targetSdkVersion</a:t>
            </a:r>
            <a:r>
              <a:rPr lang="it-IT" sz="2800" dirty="0">
                <a:latin typeface="Courier New" panose="02070309020205020404" pitchFamily="49" charset="0"/>
                <a:cs typeface="Courier New" panose="02070309020205020404" pitchFamily="49" charset="0"/>
              </a:rPr>
              <a:t>="</a:t>
            </a:r>
            <a:r>
              <a:rPr lang="it-IT" sz="2800" b="1" dirty="0">
                <a:latin typeface="Courier New" panose="02070309020205020404" pitchFamily="49" charset="0"/>
                <a:cs typeface="Courier New" panose="02070309020205020404" pitchFamily="49" charset="0"/>
              </a:rPr>
              <a:t>15</a:t>
            </a:r>
            <a:r>
              <a:rPr lang="it-IT" sz="2800" dirty="0">
                <a:latin typeface="Courier New" panose="02070309020205020404" pitchFamily="49" charset="0"/>
                <a:cs typeface="Courier New" panose="02070309020205020404" pitchFamily="49" charset="0"/>
              </a:rPr>
              <a:t>" /&gt;</a:t>
            </a:r>
          </a:p>
          <a:p>
            <a:pPr>
              <a:buClr>
                <a:schemeClr val="accent1"/>
              </a:buClr>
            </a:pPr>
            <a:r>
              <a:rPr lang="it-IT" sz="2800" dirty="0">
                <a:latin typeface="Courier New" panose="02070309020205020404" pitchFamily="49" charset="0"/>
                <a:cs typeface="Courier New" panose="02070309020205020404" pitchFamily="49" charset="0"/>
              </a:rPr>
              <a:t>    ...</a:t>
            </a:r>
          </a:p>
          <a:p>
            <a:pPr>
              <a:buClr>
                <a:schemeClr val="accent1"/>
              </a:buClr>
            </a:pPr>
            <a:r>
              <a:rPr lang="it-IT" sz="2800" dirty="0">
                <a:latin typeface="Courier New" panose="02070309020205020404" pitchFamily="49" charset="0"/>
                <a:cs typeface="Courier New" panose="02070309020205020404" pitchFamily="49" charset="0"/>
              </a:rPr>
              <a:t>&lt;/</a:t>
            </a:r>
            <a:r>
              <a:rPr lang="it-IT" sz="2800" dirty="0" err="1">
                <a:latin typeface="Courier New" panose="02070309020205020404" pitchFamily="49" charset="0"/>
                <a:cs typeface="Courier New" panose="02070309020205020404" pitchFamily="49" charset="0"/>
              </a:rPr>
              <a:t>manifest</a:t>
            </a:r>
            <a:r>
              <a:rPr lang="it-IT" sz="2800" dirty="0">
                <a:latin typeface="Courier New" panose="02070309020205020404" pitchFamily="49" charset="0"/>
                <a:cs typeface="Courier New" panose="02070309020205020404" pitchFamily="49" charset="0"/>
              </a:rPr>
              <a:t>&gt;</a:t>
            </a:r>
          </a:p>
          <a:p>
            <a:pPr>
              <a:buClr>
                <a:schemeClr val="accent1"/>
              </a:buClr>
            </a:pPr>
            <a:endParaRPr lang="it-IT" sz="2800" dirty="0">
              <a:latin typeface="Courier New" panose="02070309020205020404" pitchFamily="49" charset="0"/>
              <a:cs typeface="Courier New" panose="02070309020205020404" pitchFamily="49" charset="0"/>
            </a:endParaRPr>
          </a:p>
          <a:p>
            <a:pPr>
              <a:buClr>
                <a:schemeClr val="accent1"/>
              </a:buClr>
            </a:pPr>
            <a:endParaRPr lang="it-IT" sz="2800" dirty="0">
              <a:latin typeface="Courier New" panose="02070309020205020404" pitchFamily="49" charset="0"/>
              <a:cs typeface="Courier New" panose="02070309020205020404" pitchFamily="49" charset="0"/>
            </a:endParaRPr>
          </a:p>
          <a:p>
            <a:pPr>
              <a:buClr>
                <a:schemeClr val="accent1"/>
              </a:buClr>
            </a:pPr>
            <a:endParaRPr lang="it-IT" sz="2800" dirty="0">
              <a:latin typeface="Courier New" panose="02070309020205020404" pitchFamily="49" charset="0"/>
              <a:cs typeface="Courier New" panose="02070309020205020404" pitchFamily="49" charset="0"/>
            </a:endParaRPr>
          </a:p>
          <a:p>
            <a:pPr>
              <a:buClr>
                <a:schemeClr val="accent1"/>
              </a:buClr>
            </a:pPr>
            <a:endParaRPr lang="it-IT" sz="2800" dirty="0">
              <a:latin typeface="Courier New" panose="02070309020205020404" pitchFamily="49" charset="0"/>
              <a:cs typeface="Courier New" panose="02070309020205020404" pitchFamily="49" charset="0"/>
            </a:endParaRPr>
          </a:p>
          <a:p>
            <a:pPr>
              <a:buClr>
                <a:schemeClr val="accent1"/>
              </a:buClr>
            </a:pPr>
            <a:endParaRPr lang="it-IT" sz="2800" dirty="0">
              <a:latin typeface="Courier New" panose="02070309020205020404" pitchFamily="49" charset="0"/>
              <a:cs typeface="Courier New" panose="02070309020205020404" pitchFamily="49" charset="0"/>
            </a:endParaRPr>
          </a:p>
          <a:p>
            <a:pPr>
              <a:buClr>
                <a:schemeClr val="accent1"/>
              </a:buClr>
            </a:pPr>
            <a:r>
              <a:rPr lang="it-IT" sz="2800" dirty="0">
                <a:latin typeface="Courier New" panose="02070309020205020404" pitchFamily="49" charset="0"/>
                <a:cs typeface="Courier New" panose="02070309020205020404" pitchFamily="49" charset="0"/>
              </a:rPr>
              <a:t>private </a:t>
            </a:r>
            <a:r>
              <a:rPr lang="it-IT" sz="2800" dirty="0" err="1">
                <a:latin typeface="Courier New" panose="02070309020205020404" pitchFamily="49" charset="0"/>
                <a:cs typeface="Courier New" panose="02070309020205020404" pitchFamily="49" charset="0"/>
              </a:rPr>
              <a:t>void</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setUpActionBar</a:t>
            </a:r>
            <a:r>
              <a:rPr lang="it-IT" sz="2800" dirty="0">
                <a:latin typeface="Courier New" panose="02070309020205020404" pitchFamily="49" charset="0"/>
                <a:cs typeface="Courier New" panose="02070309020205020404" pitchFamily="49" charset="0"/>
              </a:rPr>
              <a:t>() {</a:t>
            </a:r>
          </a:p>
          <a:p>
            <a:pPr>
              <a:buClr>
                <a:schemeClr val="accent1"/>
              </a:buClr>
            </a:pPr>
            <a:r>
              <a:rPr lang="it-IT" sz="2800" dirty="0">
                <a:latin typeface="Courier New" panose="02070309020205020404" pitchFamily="49" charset="0"/>
                <a:cs typeface="Courier New" panose="02070309020205020404" pitchFamily="49" charset="0"/>
              </a:rPr>
              <a:t>    </a:t>
            </a:r>
            <a:r>
              <a:rPr lang="it-IT" sz="2800" dirty="0">
                <a:solidFill>
                  <a:srgbClr val="00B050"/>
                </a:solidFill>
                <a:latin typeface="Courier New" panose="02070309020205020404" pitchFamily="49" charset="0"/>
                <a:cs typeface="Courier New" panose="02070309020205020404" pitchFamily="49" charset="0"/>
              </a:rPr>
              <a:t>// </a:t>
            </a:r>
            <a:r>
              <a:rPr lang="it-IT" sz="2800" dirty="0" err="1">
                <a:solidFill>
                  <a:srgbClr val="00B050"/>
                </a:solidFill>
                <a:latin typeface="Courier New" panose="02070309020205020404" pitchFamily="49" charset="0"/>
                <a:cs typeface="Courier New" panose="02070309020205020404" pitchFamily="49" charset="0"/>
              </a:rPr>
              <a:t>Make</a:t>
            </a:r>
            <a:r>
              <a:rPr lang="it-IT" sz="2800" dirty="0">
                <a:solidFill>
                  <a:srgbClr val="00B050"/>
                </a:solidFill>
                <a:latin typeface="Courier New" panose="02070309020205020404" pitchFamily="49" charset="0"/>
                <a:cs typeface="Courier New" panose="02070309020205020404" pitchFamily="49" charset="0"/>
              </a:rPr>
              <a:t> </a:t>
            </a:r>
            <a:r>
              <a:rPr lang="it-IT" sz="2800" dirty="0" err="1">
                <a:solidFill>
                  <a:srgbClr val="00B050"/>
                </a:solidFill>
                <a:latin typeface="Courier New" panose="02070309020205020404" pitchFamily="49" charset="0"/>
                <a:cs typeface="Courier New" panose="02070309020205020404" pitchFamily="49" charset="0"/>
              </a:rPr>
              <a:t>sure</a:t>
            </a:r>
            <a:r>
              <a:rPr lang="it-IT" sz="2800" dirty="0">
                <a:solidFill>
                  <a:srgbClr val="00B050"/>
                </a:solidFill>
                <a:latin typeface="Courier New" panose="02070309020205020404" pitchFamily="49" charset="0"/>
                <a:cs typeface="Courier New" panose="02070309020205020404" pitchFamily="49" charset="0"/>
              </a:rPr>
              <a:t> </a:t>
            </a:r>
            <a:r>
              <a:rPr lang="it-IT" sz="2800" dirty="0" err="1">
                <a:solidFill>
                  <a:srgbClr val="00B050"/>
                </a:solidFill>
                <a:latin typeface="Courier New" panose="02070309020205020404" pitchFamily="49" charset="0"/>
                <a:cs typeface="Courier New" panose="02070309020205020404" pitchFamily="49" charset="0"/>
              </a:rPr>
              <a:t>we're</a:t>
            </a:r>
            <a:r>
              <a:rPr lang="it-IT" sz="2800" dirty="0">
                <a:solidFill>
                  <a:srgbClr val="00B050"/>
                </a:solidFill>
                <a:latin typeface="Courier New" panose="02070309020205020404" pitchFamily="49" charset="0"/>
                <a:cs typeface="Courier New" panose="02070309020205020404" pitchFamily="49" charset="0"/>
              </a:rPr>
              <a:t> </a:t>
            </a:r>
            <a:r>
              <a:rPr lang="it-IT" sz="2800" dirty="0" err="1">
                <a:solidFill>
                  <a:srgbClr val="00B050"/>
                </a:solidFill>
                <a:latin typeface="Courier New" panose="02070309020205020404" pitchFamily="49" charset="0"/>
                <a:cs typeface="Courier New" panose="02070309020205020404" pitchFamily="49" charset="0"/>
              </a:rPr>
              <a:t>running</a:t>
            </a:r>
            <a:r>
              <a:rPr lang="it-IT" sz="2800" dirty="0">
                <a:solidFill>
                  <a:srgbClr val="00B050"/>
                </a:solidFill>
                <a:latin typeface="Courier New" panose="02070309020205020404" pitchFamily="49" charset="0"/>
                <a:cs typeface="Courier New" panose="02070309020205020404" pitchFamily="49" charset="0"/>
              </a:rPr>
              <a:t> on </a:t>
            </a:r>
            <a:r>
              <a:rPr lang="it-IT" sz="2800" dirty="0" err="1">
                <a:solidFill>
                  <a:srgbClr val="00B050"/>
                </a:solidFill>
                <a:latin typeface="Courier New" panose="02070309020205020404" pitchFamily="49" charset="0"/>
                <a:cs typeface="Courier New" panose="02070309020205020404" pitchFamily="49" charset="0"/>
              </a:rPr>
              <a:t>Honeycomb</a:t>
            </a:r>
            <a:r>
              <a:rPr lang="it-IT" sz="2800" dirty="0">
                <a:solidFill>
                  <a:srgbClr val="00B050"/>
                </a:solidFill>
                <a:latin typeface="Courier New" panose="02070309020205020404" pitchFamily="49" charset="0"/>
                <a:cs typeface="Courier New" panose="02070309020205020404" pitchFamily="49" charset="0"/>
              </a:rPr>
              <a:t> or </a:t>
            </a:r>
            <a:r>
              <a:rPr lang="it-IT" sz="2800" dirty="0" err="1">
                <a:solidFill>
                  <a:srgbClr val="00B050"/>
                </a:solidFill>
                <a:latin typeface="Courier New" panose="02070309020205020404" pitchFamily="49" charset="0"/>
                <a:cs typeface="Courier New" panose="02070309020205020404" pitchFamily="49" charset="0"/>
              </a:rPr>
              <a:t>higher</a:t>
            </a:r>
            <a:r>
              <a:rPr lang="it-IT" sz="2800" dirty="0">
                <a:solidFill>
                  <a:srgbClr val="00B050"/>
                </a:solidFill>
                <a:latin typeface="Courier New" panose="02070309020205020404" pitchFamily="49" charset="0"/>
                <a:cs typeface="Courier New" panose="02070309020205020404" pitchFamily="49" charset="0"/>
              </a:rPr>
              <a:t> to use </a:t>
            </a:r>
            <a:r>
              <a:rPr lang="it-IT" sz="2800" dirty="0" err="1">
                <a:solidFill>
                  <a:srgbClr val="00B050"/>
                </a:solidFill>
                <a:latin typeface="Courier New" panose="02070309020205020404" pitchFamily="49" charset="0"/>
                <a:cs typeface="Courier New" panose="02070309020205020404" pitchFamily="49" charset="0"/>
              </a:rPr>
              <a:t>ActionBar</a:t>
            </a:r>
            <a:r>
              <a:rPr lang="it-IT" sz="2800" dirty="0">
                <a:solidFill>
                  <a:srgbClr val="00B050"/>
                </a:solidFill>
                <a:latin typeface="Courier New" panose="02070309020205020404" pitchFamily="49" charset="0"/>
                <a:cs typeface="Courier New" panose="02070309020205020404" pitchFamily="49" charset="0"/>
              </a:rPr>
              <a:t> </a:t>
            </a:r>
            <a:r>
              <a:rPr lang="it-IT" sz="2800" dirty="0" err="1">
                <a:solidFill>
                  <a:srgbClr val="00B050"/>
                </a:solidFill>
                <a:latin typeface="Courier New" panose="02070309020205020404" pitchFamily="49" charset="0"/>
                <a:cs typeface="Courier New" panose="02070309020205020404" pitchFamily="49" charset="0"/>
              </a:rPr>
              <a:t>APIs</a:t>
            </a:r>
            <a:endParaRPr lang="it-IT" sz="2800" dirty="0">
              <a:solidFill>
                <a:srgbClr val="00B050"/>
              </a:solidFill>
              <a:latin typeface="Courier New" panose="02070309020205020404" pitchFamily="49" charset="0"/>
              <a:cs typeface="Courier New" panose="02070309020205020404" pitchFamily="49" charset="0"/>
            </a:endParaRPr>
          </a:p>
          <a:p>
            <a:pPr>
              <a:buClr>
                <a:schemeClr val="accent1"/>
              </a:buClr>
            </a:pP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if</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Build.</a:t>
            </a:r>
            <a:r>
              <a:rPr lang="it-IT" sz="2800" b="1" dirty="0" err="1">
                <a:latin typeface="Courier New" panose="02070309020205020404" pitchFamily="49" charset="0"/>
                <a:cs typeface="Courier New" panose="02070309020205020404" pitchFamily="49" charset="0"/>
              </a:rPr>
              <a:t>VERSION.SDK_INT</a:t>
            </a:r>
            <a:r>
              <a:rPr lang="it-IT" sz="2800" dirty="0">
                <a:latin typeface="Courier New" panose="02070309020205020404" pitchFamily="49" charset="0"/>
                <a:cs typeface="Courier New" panose="02070309020205020404" pitchFamily="49" charset="0"/>
              </a:rPr>
              <a:t> &gt;= </a:t>
            </a:r>
            <a:r>
              <a:rPr lang="it-IT" sz="2800" dirty="0" err="1">
                <a:latin typeface="Courier New" panose="02070309020205020404" pitchFamily="49" charset="0"/>
                <a:cs typeface="Courier New" panose="02070309020205020404" pitchFamily="49" charset="0"/>
              </a:rPr>
              <a:t>Build.</a:t>
            </a:r>
            <a:r>
              <a:rPr lang="it-IT" sz="2800" b="1" dirty="0" err="1">
                <a:latin typeface="Courier New" panose="02070309020205020404" pitchFamily="49" charset="0"/>
                <a:cs typeface="Courier New" panose="02070309020205020404" pitchFamily="49" charset="0"/>
              </a:rPr>
              <a:t>VERSION_CODES.HONEYCOMB</a:t>
            </a:r>
            <a:r>
              <a:rPr lang="it-IT" sz="2800" dirty="0">
                <a:latin typeface="Courier New" panose="02070309020205020404" pitchFamily="49" charset="0"/>
                <a:cs typeface="Courier New" panose="02070309020205020404" pitchFamily="49" charset="0"/>
              </a:rPr>
              <a:t>) {</a:t>
            </a:r>
          </a:p>
          <a:p>
            <a:pPr>
              <a:buClr>
                <a:schemeClr val="accent1"/>
              </a:buClr>
            </a:pP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ActionBar</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actionBar</a:t>
            </a:r>
            <a:r>
              <a:rPr lang="it-IT" sz="2800" dirty="0">
                <a:latin typeface="Courier New" panose="02070309020205020404" pitchFamily="49" charset="0"/>
                <a:cs typeface="Courier New" panose="02070309020205020404" pitchFamily="49" charset="0"/>
              </a:rPr>
              <a:t> = </a:t>
            </a:r>
            <a:r>
              <a:rPr lang="it-IT" sz="2800" dirty="0" err="1">
                <a:latin typeface="Courier New" panose="02070309020205020404" pitchFamily="49" charset="0"/>
                <a:cs typeface="Courier New" panose="02070309020205020404" pitchFamily="49" charset="0"/>
              </a:rPr>
              <a:t>getActionBar</a:t>
            </a:r>
            <a:r>
              <a:rPr lang="it-IT" sz="2800" dirty="0">
                <a:latin typeface="Courier New" panose="02070309020205020404" pitchFamily="49" charset="0"/>
                <a:cs typeface="Courier New" panose="02070309020205020404" pitchFamily="49" charset="0"/>
              </a:rPr>
              <a:t>();</a:t>
            </a:r>
          </a:p>
          <a:p>
            <a:pPr>
              <a:buClr>
                <a:schemeClr val="accent1"/>
              </a:buClr>
            </a:pP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actionBar.setDisplayHomeAsUpEnabled</a:t>
            </a:r>
            <a:r>
              <a:rPr lang="it-IT" sz="2800" dirty="0">
                <a:latin typeface="Courier New" panose="02070309020205020404" pitchFamily="49" charset="0"/>
                <a:cs typeface="Courier New" panose="02070309020205020404" pitchFamily="49" charset="0"/>
              </a:rPr>
              <a:t>(</a:t>
            </a:r>
            <a:r>
              <a:rPr lang="it-IT" sz="2800" dirty="0" err="1">
                <a:latin typeface="Courier New" panose="02070309020205020404" pitchFamily="49" charset="0"/>
                <a:cs typeface="Courier New" panose="02070309020205020404" pitchFamily="49" charset="0"/>
              </a:rPr>
              <a:t>true</a:t>
            </a:r>
            <a:r>
              <a:rPr lang="it-IT" sz="2800" dirty="0">
                <a:latin typeface="Courier New" panose="02070309020205020404" pitchFamily="49" charset="0"/>
                <a:cs typeface="Courier New" panose="02070309020205020404" pitchFamily="49" charset="0"/>
              </a:rPr>
              <a:t>);</a:t>
            </a:r>
          </a:p>
          <a:p>
            <a:pPr>
              <a:buClr>
                <a:schemeClr val="accent1"/>
              </a:buClr>
            </a:pPr>
            <a:r>
              <a:rPr lang="it-IT" sz="2800" dirty="0">
                <a:latin typeface="Courier New" panose="02070309020205020404" pitchFamily="49" charset="0"/>
                <a:cs typeface="Courier New" panose="02070309020205020404" pitchFamily="49" charset="0"/>
              </a:rPr>
              <a:t>    }</a:t>
            </a:r>
          </a:p>
          <a:p>
            <a:pPr>
              <a:buClr>
                <a:schemeClr val="accent1"/>
              </a:buClr>
            </a:pPr>
            <a:r>
              <a:rPr lang="it-IT" sz="2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033820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a:t>un po’ di statistiche: display</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12</a:t>
            </a:fld>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rcRect/>
          <a:stretch/>
        </p:blipFill>
        <p:spPr>
          <a:xfrm>
            <a:off x="177210" y="2838060"/>
            <a:ext cx="12014790" cy="9072671"/>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4495800"/>
            <a:ext cx="5690190" cy="5255057"/>
          </a:xfrm>
          <a:prstGeom prst="rect">
            <a:avLst/>
          </a:prstGeom>
        </p:spPr>
      </p:pic>
    </p:spTree>
    <p:extLst>
      <p:ext uri="{BB962C8B-B14F-4D97-AF65-F5344CB8AC3E}">
        <p14:creationId xmlns:p14="http://schemas.microsoft.com/office/powerpoint/2010/main" val="1065787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breve </a:t>
            </a:r>
            <a:r>
              <a:rPr lang="en-US" dirty="0" err="1"/>
              <a:t>storia</a:t>
            </a:r>
            <a:r>
              <a:rPr lang="en-US" dirty="0"/>
              <a:t> di Android</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13</a:t>
            </a:fld>
            <a:endParaRPr/>
          </a:p>
        </p:txBody>
      </p:sp>
      <p:sp>
        <p:nvSpPr>
          <p:cNvPr id="14" name="TextBox 2"/>
          <p:cNvSpPr txBox="1"/>
          <p:nvPr/>
        </p:nvSpPr>
        <p:spPr>
          <a:xfrm>
            <a:off x="685800" y="2438400"/>
            <a:ext cx="17602200" cy="10064294"/>
          </a:xfrm>
          <a:prstGeom prst="rect">
            <a:avLst/>
          </a:prstGeom>
          <a:noFill/>
        </p:spPr>
        <p:txBody>
          <a:bodyPr wrap="square" rtlCol="0">
            <a:spAutoFit/>
          </a:bodyPr>
          <a:lstStyle/>
          <a:p>
            <a:pPr marL="571500" indent="-571500">
              <a:buClr>
                <a:schemeClr val="accent1"/>
              </a:buClr>
              <a:buFont typeface="Wingdings" panose="05000000000000000000" pitchFamily="2" charset="2"/>
              <a:buChar char="Ø"/>
            </a:pPr>
            <a:r>
              <a:rPr lang="it-IT" sz="3600" dirty="0"/>
              <a:t>2003: Andy </a:t>
            </a:r>
            <a:r>
              <a:rPr lang="it-IT" sz="3600" dirty="0" err="1"/>
              <a:t>Rubin</a:t>
            </a:r>
            <a:r>
              <a:rPr lang="it-IT" sz="3600" dirty="0"/>
              <a:t> fonda la </a:t>
            </a:r>
            <a:r>
              <a:rPr lang="it-IT" sz="3600" dirty="0" err="1"/>
              <a:t>Android</a:t>
            </a:r>
            <a:r>
              <a:rPr lang="it-IT" sz="3600" dirty="0"/>
              <a:t> </a:t>
            </a:r>
            <a:r>
              <a:rPr lang="it-IT" sz="3600" dirty="0" err="1"/>
              <a:t>Inc</a:t>
            </a:r>
            <a:r>
              <a:rPr lang="it-IT" sz="3600" dirty="0"/>
              <a:t>.</a:t>
            </a:r>
          </a:p>
          <a:p>
            <a:pPr marL="571500" indent="-571500">
              <a:buClr>
                <a:schemeClr val="accent1"/>
              </a:buClr>
              <a:buFont typeface="Wingdings" panose="05000000000000000000" pitchFamily="2" charset="2"/>
              <a:buChar char="Ø"/>
            </a:pPr>
            <a:endParaRPr lang="it-IT" sz="3600" dirty="0"/>
          </a:p>
          <a:p>
            <a:pPr marL="571500" indent="-571500">
              <a:buClr>
                <a:schemeClr val="accent1"/>
              </a:buClr>
              <a:buFont typeface="Wingdings" panose="05000000000000000000" pitchFamily="2" charset="2"/>
              <a:buChar char="Ø"/>
            </a:pPr>
            <a:r>
              <a:rPr lang="it-IT" sz="3600" dirty="0"/>
              <a:t>2005: </a:t>
            </a:r>
            <a:r>
              <a:rPr lang="it-IT" sz="3600" dirty="0" err="1"/>
              <a:t>Android</a:t>
            </a:r>
            <a:r>
              <a:rPr lang="it-IT" sz="3600" dirty="0"/>
              <a:t> viene acquisito da Google</a:t>
            </a:r>
          </a:p>
          <a:p>
            <a:pPr marL="571500" indent="-571500">
              <a:buClr>
                <a:schemeClr val="accent1"/>
              </a:buClr>
              <a:buFont typeface="Wingdings" panose="05000000000000000000" pitchFamily="2" charset="2"/>
              <a:buChar char="Ø"/>
            </a:pPr>
            <a:endParaRPr lang="it-IT" sz="3600" dirty="0"/>
          </a:p>
          <a:p>
            <a:pPr marL="571500" indent="-571500">
              <a:buClr>
                <a:schemeClr val="accent1"/>
              </a:buClr>
              <a:buFont typeface="Wingdings" panose="05000000000000000000" pitchFamily="2" charset="2"/>
              <a:buChar char="Ø"/>
            </a:pPr>
            <a:r>
              <a:rPr lang="it-IT" sz="3600" dirty="0"/>
              <a:t>2007: Viene fondata la Open </a:t>
            </a:r>
            <a:r>
              <a:rPr lang="it-IT" sz="3600" dirty="0" err="1"/>
              <a:t>Handset</a:t>
            </a:r>
            <a:r>
              <a:rPr lang="it-IT" sz="3600" dirty="0"/>
              <a:t> </a:t>
            </a:r>
            <a:r>
              <a:rPr lang="it-IT" sz="3600" dirty="0" err="1"/>
              <a:t>Alliance</a:t>
            </a:r>
            <a:r>
              <a:rPr lang="it-IT" sz="3600" dirty="0"/>
              <a:t>, consorzio comprendente 84 membri tra cui produttori di hardware, di software e compagnie di telecomunicazione (oltre a Google stessa), con lo scopo di realizzare congiuntamente tutto il necessario per la diffusione del sistema.</a:t>
            </a:r>
          </a:p>
          <a:p>
            <a:pPr marL="571500" indent="-571500">
              <a:buClr>
                <a:schemeClr val="accent1"/>
              </a:buClr>
              <a:buFont typeface="Wingdings" panose="05000000000000000000" pitchFamily="2" charset="2"/>
              <a:buChar char="Ø"/>
            </a:pPr>
            <a:endParaRPr lang="it-IT" sz="3600" dirty="0"/>
          </a:p>
          <a:p>
            <a:pPr marL="571500" indent="-571500">
              <a:buClr>
                <a:schemeClr val="accent1"/>
              </a:buClr>
              <a:buFont typeface="Wingdings" panose="05000000000000000000" pitchFamily="2" charset="2"/>
              <a:buChar char="Ø"/>
            </a:pPr>
            <a:r>
              <a:rPr lang="it-IT" sz="3600" dirty="0"/>
              <a:t>2007: viene rilasciato con licenza Apache l’</a:t>
            </a:r>
            <a:r>
              <a:rPr lang="it-IT" sz="3600" dirty="0" err="1"/>
              <a:t>Android</a:t>
            </a:r>
            <a:r>
              <a:rPr lang="it-IT" sz="3600" dirty="0"/>
              <a:t> Open Source Project</a:t>
            </a:r>
          </a:p>
          <a:p>
            <a:pPr>
              <a:buClr>
                <a:schemeClr val="accent1"/>
              </a:buClr>
            </a:pPr>
            <a:r>
              <a:rPr lang="it-IT" sz="3600" dirty="0"/>
              <a:t>	</a:t>
            </a:r>
            <a:r>
              <a:rPr lang="it-IT" sz="3600" dirty="0">
                <a:hlinkClick r:id="rId2"/>
              </a:rPr>
              <a:t>http://source.android.com/</a:t>
            </a:r>
            <a:endParaRPr lang="it-IT" sz="3600" dirty="0"/>
          </a:p>
          <a:p>
            <a:pPr>
              <a:buClr>
                <a:schemeClr val="accent1"/>
              </a:buClr>
            </a:pPr>
            <a:endParaRPr lang="it-IT" sz="3600" dirty="0"/>
          </a:p>
          <a:p>
            <a:pPr marL="571500" indent="-571500">
              <a:buClr>
                <a:schemeClr val="accent1"/>
              </a:buClr>
              <a:buFont typeface="Wingdings" panose="05000000000000000000" pitchFamily="2" charset="2"/>
              <a:buChar char="Ø"/>
            </a:pPr>
            <a:r>
              <a:rPr lang="en-US" sz="3600" dirty="0"/>
              <a:t>2007: Android Beta</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2008: Android 1.0 (</a:t>
            </a:r>
            <a:r>
              <a:rPr lang="en-US" sz="3600" dirty="0" err="1"/>
              <a:t>eseguibile</a:t>
            </a:r>
            <a:r>
              <a:rPr lang="en-US" sz="3600" dirty="0"/>
              <a:t> </a:t>
            </a:r>
            <a:r>
              <a:rPr lang="en-US" sz="3600" dirty="0" err="1"/>
              <a:t>su</a:t>
            </a:r>
            <a:r>
              <a:rPr lang="en-US" sz="3600" dirty="0"/>
              <a:t> un </a:t>
            </a:r>
            <a:r>
              <a:rPr lang="en-US" sz="3600" dirty="0" err="1"/>
              <a:t>unico</a:t>
            </a:r>
            <a:r>
              <a:rPr lang="en-US" sz="3600" dirty="0"/>
              <a:t> </a:t>
            </a:r>
            <a:r>
              <a:rPr lang="en-US" sz="3600" dirty="0" err="1"/>
              <a:t>dispositivo</a:t>
            </a:r>
            <a:r>
              <a:rPr lang="en-US" sz="3600" dirty="0"/>
              <a:t>, HTC G1)</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2009: Android 1.5 Cupcake (prima </a:t>
            </a:r>
            <a:r>
              <a:rPr lang="en-US" sz="3600" dirty="0" err="1"/>
              <a:t>vera</a:t>
            </a:r>
            <a:r>
              <a:rPr lang="en-US" sz="3600" dirty="0"/>
              <a:t> </a:t>
            </a:r>
            <a:r>
              <a:rPr lang="en-US" sz="3600" dirty="0" err="1"/>
              <a:t>versione</a:t>
            </a:r>
            <a:r>
              <a:rPr lang="en-US" sz="3600" dirty="0"/>
              <a:t> </a:t>
            </a:r>
            <a:r>
              <a:rPr lang="en-US" sz="3600" dirty="0" err="1"/>
              <a:t>supportata</a:t>
            </a:r>
            <a:r>
              <a:rPr lang="en-US" sz="3600" dirty="0"/>
              <a:t> da </a:t>
            </a:r>
            <a:r>
              <a:rPr lang="en-US" sz="3600" dirty="0" err="1"/>
              <a:t>dispositivi</a:t>
            </a:r>
            <a:r>
              <a:rPr lang="en-US" sz="3600" dirty="0"/>
              <a:t> ad </a:t>
            </a:r>
            <a:r>
              <a:rPr lang="en-US" sz="3600" dirty="0" err="1"/>
              <a:t>ampia</a:t>
            </a:r>
            <a:r>
              <a:rPr lang="en-US" sz="3600" dirty="0"/>
              <a:t> </a:t>
            </a:r>
            <a:r>
              <a:rPr lang="en-US" sz="3600" dirty="0" err="1"/>
              <a:t>diffusione</a:t>
            </a:r>
            <a:r>
              <a:rPr lang="en-US" sz="3600" dirty="0"/>
              <a:t> </a:t>
            </a:r>
            <a:r>
              <a:rPr lang="en-US" sz="3600" dirty="0" err="1"/>
              <a:t>commerciale</a:t>
            </a:r>
            <a:r>
              <a:rPr lang="en-US" sz="3600" dirty="0"/>
              <a:t>)</a:t>
            </a:r>
          </a:p>
        </p:txBody>
      </p:sp>
    </p:spTree>
    <p:extLst>
      <p:ext uri="{BB962C8B-B14F-4D97-AF65-F5344CB8AC3E}">
        <p14:creationId xmlns:p14="http://schemas.microsoft.com/office/powerpoint/2010/main" val="2511442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breve </a:t>
            </a:r>
            <a:r>
              <a:rPr lang="en-US" dirty="0" err="1"/>
              <a:t>storia</a:t>
            </a:r>
            <a:r>
              <a:rPr lang="en-US" dirty="0"/>
              <a:t> di Android</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14</a:t>
            </a:fld>
            <a:endParaRPr/>
          </a:p>
        </p:txBody>
      </p:sp>
      <p:sp>
        <p:nvSpPr>
          <p:cNvPr id="14" name="TextBox 2"/>
          <p:cNvSpPr txBox="1"/>
          <p:nvPr/>
        </p:nvSpPr>
        <p:spPr>
          <a:xfrm>
            <a:off x="685800" y="2438400"/>
            <a:ext cx="17602200" cy="10618291"/>
          </a:xfrm>
          <a:prstGeom prst="rect">
            <a:avLst/>
          </a:prstGeom>
          <a:noFill/>
        </p:spPr>
        <p:txBody>
          <a:bodyPr wrap="square" rtlCol="0">
            <a:spAutoFit/>
          </a:bodyPr>
          <a:lstStyle/>
          <a:p>
            <a:pPr marL="571500" indent="-571500">
              <a:buClr>
                <a:schemeClr val="accent1"/>
              </a:buClr>
              <a:buFont typeface="Wingdings" panose="05000000000000000000" pitchFamily="2" charset="2"/>
              <a:buChar char="Ø"/>
            </a:pPr>
            <a:r>
              <a:rPr lang="en-US" sz="3600" dirty="0"/>
              <a:t>2009: Android 1.6 Donut</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2009: Android 2.0 Éclair</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2010: Android 2.2 </a:t>
            </a:r>
            <a:r>
              <a:rPr lang="en-US" sz="3600" dirty="0" err="1"/>
              <a:t>Froyo</a:t>
            </a:r>
            <a:endParaRPr lang="en-US" sz="3600" dirty="0"/>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2010: Android 2.3 Gingerbread</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2011: Android 3 Honeycomb</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2011: Android 4 Ice Cream Sandwich</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2012: Android 4.1/4.2/4.3 Jelly Bean</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2013/14: Android 4.4 Kit Kat</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2014: Android 5 Lollipop - </a:t>
            </a:r>
            <a:r>
              <a:rPr lang="en-US" sz="3600" dirty="0" err="1"/>
              <a:t>Introduzione</a:t>
            </a:r>
            <a:r>
              <a:rPr lang="en-US" sz="3600" dirty="0"/>
              <a:t> </a:t>
            </a:r>
            <a:r>
              <a:rPr lang="en-US" sz="3600" dirty="0" err="1"/>
              <a:t>della</a:t>
            </a:r>
            <a:r>
              <a:rPr lang="en-US" sz="3600" dirty="0"/>
              <a:t> </a:t>
            </a:r>
            <a:r>
              <a:rPr lang="en-US" sz="3600" dirty="0" err="1"/>
              <a:t>nuova</a:t>
            </a:r>
            <a:r>
              <a:rPr lang="en-US" sz="3600" dirty="0"/>
              <a:t> </a:t>
            </a:r>
            <a:r>
              <a:rPr lang="en-US" sz="3600" dirty="0" err="1"/>
              <a:t>macchina</a:t>
            </a:r>
            <a:r>
              <a:rPr lang="en-US" sz="3600" dirty="0"/>
              <a:t> </a:t>
            </a:r>
            <a:r>
              <a:rPr lang="en-US" sz="3600" dirty="0" err="1"/>
              <a:t>virtuale</a:t>
            </a:r>
            <a:r>
              <a:rPr lang="en-US" sz="3600" dirty="0"/>
              <a:t> ART</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2015: Android 6 Marshmallow</a:t>
            </a:r>
          </a:p>
        </p:txBody>
      </p:sp>
    </p:spTree>
    <p:extLst>
      <p:ext uri="{BB962C8B-B14F-4D97-AF65-F5344CB8AC3E}">
        <p14:creationId xmlns:p14="http://schemas.microsoft.com/office/powerpoint/2010/main" val="1981099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breve </a:t>
            </a:r>
            <a:r>
              <a:rPr lang="en-US" dirty="0" err="1"/>
              <a:t>storia</a:t>
            </a:r>
            <a:r>
              <a:rPr lang="en-US" dirty="0"/>
              <a:t> di Android</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15</a:t>
            </a:fld>
            <a:endParaRPr/>
          </a:p>
        </p:txBody>
      </p:sp>
      <p:sp>
        <p:nvSpPr>
          <p:cNvPr id="14" name="TextBox 2"/>
          <p:cNvSpPr txBox="1"/>
          <p:nvPr/>
        </p:nvSpPr>
        <p:spPr>
          <a:xfrm>
            <a:off x="685800" y="2438400"/>
            <a:ext cx="17602200" cy="9510296"/>
          </a:xfrm>
          <a:prstGeom prst="rect">
            <a:avLst/>
          </a:prstGeom>
          <a:noFill/>
        </p:spPr>
        <p:txBody>
          <a:bodyPr wrap="square" rtlCol="0">
            <a:spAutoFit/>
          </a:bodyPr>
          <a:lstStyle/>
          <a:p>
            <a:pPr marL="571500" indent="-571500">
              <a:buClr>
                <a:schemeClr val="accent1"/>
              </a:buClr>
              <a:buFont typeface="Wingdings" panose="05000000000000000000" pitchFamily="2" charset="2"/>
              <a:buChar char="Ø"/>
            </a:pPr>
            <a:r>
              <a:rPr lang="en-US" sz="3600" dirty="0"/>
              <a:t>2016: Android 7.0/7.1 Nougat</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2017: Android 8.0/8.1 Oreo</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2018: Android 9.0 Pie</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2019: Android 10</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r>
              <a:rPr lang="en-US" sz="3600" dirty="0"/>
              <a:t>2020: Android 11</a:t>
            </a:r>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endParaRPr lang="en-US" sz="3600" dirty="0"/>
          </a:p>
          <a:p>
            <a:pPr marL="571500" indent="-571500">
              <a:buClr>
                <a:schemeClr val="accent1"/>
              </a:buClr>
              <a:buFont typeface="Wingdings" panose="05000000000000000000" pitchFamily="2" charset="2"/>
              <a:buChar char="Ø"/>
            </a:pPr>
            <a:endParaRPr lang="en-US" sz="3600" dirty="0"/>
          </a:p>
          <a:p>
            <a:pPr>
              <a:buClr>
                <a:schemeClr val="accent1"/>
              </a:buClr>
            </a:pPr>
            <a:r>
              <a:rPr lang="en-US" sz="3600" dirty="0"/>
              <a:t>Per </a:t>
            </a:r>
            <a:r>
              <a:rPr lang="en-US" sz="3600" dirty="0" err="1"/>
              <a:t>tutti</a:t>
            </a:r>
            <a:r>
              <a:rPr lang="en-US" sz="3600" dirty="0"/>
              <a:t> </a:t>
            </a:r>
            <a:r>
              <a:rPr lang="en-US" sz="3600" dirty="0" err="1"/>
              <a:t>i</a:t>
            </a:r>
            <a:r>
              <a:rPr lang="en-US" sz="3600" dirty="0"/>
              <a:t> </a:t>
            </a:r>
            <a:r>
              <a:rPr lang="en-US" sz="3600" dirty="0" err="1"/>
              <a:t>dettagli</a:t>
            </a:r>
            <a:r>
              <a:rPr lang="en-US" sz="3600" dirty="0"/>
              <a:t> </a:t>
            </a:r>
            <a:r>
              <a:rPr lang="en-US" sz="3600" dirty="0" err="1"/>
              <a:t>relativi</a:t>
            </a:r>
            <a:r>
              <a:rPr lang="en-US" sz="3600" dirty="0"/>
              <a:t> a </a:t>
            </a:r>
            <a:r>
              <a:rPr lang="en-US" sz="3600" dirty="0" err="1"/>
              <a:t>ciascuna</a:t>
            </a:r>
            <a:r>
              <a:rPr lang="en-US" sz="3600" dirty="0"/>
              <a:t> release:</a:t>
            </a:r>
          </a:p>
          <a:p>
            <a:pPr>
              <a:buClr>
                <a:schemeClr val="accent1"/>
              </a:buClr>
            </a:pPr>
            <a:endParaRPr lang="en-US" sz="3600" dirty="0"/>
          </a:p>
          <a:p>
            <a:pPr>
              <a:buClr>
                <a:schemeClr val="accent1"/>
              </a:buClr>
            </a:pPr>
            <a:r>
              <a:rPr lang="en-US" sz="3600" b="1" dirty="0">
                <a:latin typeface="Courier New" panose="02070309020205020404" pitchFamily="49" charset="0"/>
                <a:cs typeface="Courier New" panose="02070309020205020404" pitchFamily="49" charset="0"/>
              </a:rPr>
              <a:t>https://it.wikipedia.org/wiki/Versioni_di_Android </a:t>
            </a:r>
          </a:p>
        </p:txBody>
      </p:sp>
    </p:spTree>
    <p:extLst>
      <p:ext uri="{BB962C8B-B14F-4D97-AF65-F5344CB8AC3E}">
        <p14:creationId xmlns:p14="http://schemas.microsoft.com/office/powerpoint/2010/main" val="1278125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cosa</a:t>
            </a:r>
            <a:r>
              <a:rPr lang="en-US" dirty="0"/>
              <a:t> </a:t>
            </a:r>
            <a:r>
              <a:rPr lang="en-US" dirty="0" err="1"/>
              <a:t>supporta</a:t>
            </a:r>
            <a:r>
              <a:rPr lang="en-US" dirty="0"/>
              <a:t> Android</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16</a:t>
            </a:fld>
            <a:endParaRPr/>
          </a:p>
        </p:txBody>
      </p:sp>
      <p:sp>
        <p:nvSpPr>
          <p:cNvPr id="14" name="TextBox 2"/>
          <p:cNvSpPr txBox="1"/>
          <p:nvPr/>
        </p:nvSpPr>
        <p:spPr>
          <a:xfrm>
            <a:off x="685800" y="2438400"/>
            <a:ext cx="17602200" cy="10064294"/>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User Interface</a:t>
            </a:r>
          </a:p>
          <a:p>
            <a:pPr marL="1257300" lvl="1" indent="-571500">
              <a:buClr>
                <a:schemeClr val="accent1"/>
              </a:buClr>
              <a:buFont typeface="Arial" panose="020B0604020202020204" pitchFamily="34" charset="0"/>
              <a:buChar char="•"/>
            </a:pPr>
            <a:r>
              <a:rPr lang="en-US" sz="3600" dirty="0">
                <a:latin typeface="Arial" panose="020B0604020202020204" pitchFamily="34" charset="0"/>
                <a:cs typeface="Arial" panose="020B0604020202020204" pitchFamily="34" charset="0"/>
              </a:rPr>
              <a:t>IO widgets (buttons, textboxes, lists)</a:t>
            </a:r>
          </a:p>
          <a:p>
            <a:pPr marL="1257300" lvl="1" indent="-571500">
              <a:buClr>
                <a:schemeClr val="accent1"/>
              </a:buClr>
              <a:buFont typeface="Arial" panose="020B0604020202020204" pitchFamily="34" charset="0"/>
              <a:buChar char="•"/>
            </a:pPr>
            <a:r>
              <a:rPr lang="en-US" sz="3600" dirty="0">
                <a:latin typeface="Arial" panose="020B0604020202020204" pitchFamily="34" charset="0"/>
                <a:cs typeface="Arial" panose="020B0604020202020204" pitchFamily="34" charset="0"/>
              </a:rPr>
              <a:t>Images</a:t>
            </a:r>
          </a:p>
          <a:p>
            <a:pPr marL="1257300" lvl="1" indent="-571500">
              <a:buClr>
                <a:schemeClr val="accent1"/>
              </a:buClr>
              <a:buFont typeface="Arial" panose="020B0604020202020204" pitchFamily="34" charset="0"/>
              <a:buChar char="•"/>
            </a:pPr>
            <a:r>
              <a:rPr lang="en-US" sz="3600" dirty="0">
                <a:latin typeface="Arial" panose="020B0604020202020204" pitchFamily="34" charset="0"/>
                <a:cs typeface="Arial" panose="020B0604020202020204" pitchFamily="34" charset="0"/>
              </a:rPr>
              <a:t>2D/3D drawing</a:t>
            </a: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Database</a:t>
            </a: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Integrated browser</a:t>
            </a: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Media support (audio, video, images; camera)</a:t>
            </a: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Application framework lifecycle</a:t>
            </a: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Connectivity (</a:t>
            </a:r>
            <a:r>
              <a:rPr lang="en-US" sz="3600" dirty="0" err="1">
                <a:latin typeface="Arial" panose="020B0604020202020204" pitchFamily="34" charset="0"/>
                <a:cs typeface="Arial" panose="020B0604020202020204" pitchFamily="34" charset="0"/>
              </a:rPr>
              <a:t>bluetooth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wi-fi</a:t>
            </a:r>
            <a:r>
              <a:rPr lang="en-US" sz="3600" dirty="0">
                <a:latin typeface="Arial" panose="020B0604020202020204" pitchFamily="34" charset="0"/>
                <a:cs typeface="Arial" panose="020B0604020202020204" pitchFamily="34" charset="0"/>
              </a:rPr>
              <a:t>, EDGE, 3G)</a:t>
            </a: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Sensors (GPS/Geo-location, accelerometer, compass)</a:t>
            </a: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GSM Telephony (call – </a:t>
            </a:r>
            <a:r>
              <a:rPr lang="en-US" sz="3600" dirty="0" err="1">
                <a:latin typeface="Arial" panose="020B0604020202020204" pitchFamily="34" charset="0"/>
                <a:cs typeface="Arial" panose="020B0604020202020204" pitchFamily="34" charset="0"/>
              </a:rPr>
              <a:t>sms</a:t>
            </a:r>
            <a:r>
              <a:rPr lang="en-US" sz="3600" dirty="0">
                <a:latin typeface="Arial" panose="020B0604020202020204" pitchFamily="34" charset="0"/>
                <a:cs typeface="Arial" panose="020B0604020202020204" pitchFamily="34" charset="0"/>
              </a:rPr>
              <a:t>)</a:t>
            </a: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Google Maps</a:t>
            </a: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Multiple processes</a:t>
            </a:r>
          </a:p>
          <a:p>
            <a:pPr marL="1257300" lvl="1" indent="-571500">
              <a:buClr>
                <a:schemeClr val="accent1"/>
              </a:buClr>
              <a:buFont typeface="Arial" panose="020B0604020202020204" pitchFamily="34" charset="0"/>
              <a:buChar char="•"/>
            </a:pPr>
            <a:r>
              <a:rPr lang="en-US" sz="3600" dirty="0">
                <a:latin typeface="Arial" panose="020B0604020202020204" pitchFamily="34" charset="0"/>
                <a:cs typeface="Arial" panose="020B0604020202020204" pitchFamily="34" charset="0"/>
              </a:rPr>
              <a:t>Managed by Android </a:t>
            </a:r>
            <a:r>
              <a:rPr lang="en-US" sz="3600" dirty="0" err="1">
                <a:latin typeface="Arial" panose="020B0604020202020204" pitchFamily="34" charset="0"/>
                <a:cs typeface="Arial" panose="020B0604020202020204" pitchFamily="34" charset="0"/>
              </a:rPr>
              <a:t>Dalvik</a:t>
            </a:r>
            <a:r>
              <a:rPr lang="en-US" sz="3600" dirty="0">
                <a:latin typeface="Arial" panose="020B0604020202020204" pitchFamily="34" charset="0"/>
                <a:cs typeface="Arial" panose="020B0604020202020204" pitchFamily="34" charset="0"/>
              </a:rPr>
              <a:t> VM</a:t>
            </a:r>
          </a:p>
          <a:p>
            <a:pPr marL="1257300" lvl="1" indent="-571500">
              <a:buClr>
                <a:schemeClr val="accent1"/>
              </a:buClr>
              <a:buFont typeface="Arial" panose="020B0604020202020204" pitchFamily="34" charset="0"/>
              <a:buChar char="•"/>
            </a:pPr>
            <a:r>
              <a:rPr lang="en-US" sz="3600" dirty="0">
                <a:latin typeface="Arial" panose="020B0604020202020204" pitchFamily="34" charset="0"/>
                <a:cs typeface="Arial" panose="020B0604020202020204" pitchFamily="34" charset="0"/>
              </a:rPr>
              <a:t>Background Services</a:t>
            </a:r>
          </a:p>
          <a:p>
            <a:pPr marL="1257300" lvl="1" indent="-571500">
              <a:buClr>
                <a:schemeClr val="accent1"/>
              </a:buClr>
              <a:buFont typeface="Arial" panose="020B0604020202020204" pitchFamily="34" charset="0"/>
              <a:buChar char="•"/>
            </a:pPr>
            <a:r>
              <a:rPr lang="en-US" sz="3600" dirty="0" err="1">
                <a:latin typeface="Arial" panose="020B0604020202020204" pitchFamily="34" charset="0"/>
                <a:cs typeface="Arial" panose="020B0604020202020204" pitchFamily="34" charset="0"/>
              </a:rPr>
              <a:t>Interprocess</a:t>
            </a:r>
            <a:r>
              <a:rPr lang="en-US" sz="3600" dirty="0">
                <a:latin typeface="Arial" panose="020B0604020202020204" pitchFamily="34" charset="0"/>
                <a:cs typeface="Arial" panose="020B0604020202020204" pitchFamily="34" charset="0"/>
              </a:rPr>
              <a:t> communications (e.g. Intents)</a:t>
            </a: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Rich development environment including a device emulator, debugging tools, memory and performance profiling, Eclipse plug in </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088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stack</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17</a:t>
            </a:fld>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270212"/>
            <a:ext cx="7315200" cy="10771949"/>
          </a:xfrm>
          <a:prstGeom prst="rect">
            <a:avLst/>
          </a:prstGeom>
        </p:spPr>
      </p:pic>
    </p:spTree>
    <p:extLst>
      <p:ext uri="{BB962C8B-B14F-4D97-AF65-F5344CB8AC3E}">
        <p14:creationId xmlns:p14="http://schemas.microsoft.com/office/powerpoint/2010/main" val="1369239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stack</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18</a:t>
            </a:fld>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270212"/>
            <a:ext cx="7315200" cy="10771949"/>
          </a:xfrm>
          <a:prstGeom prst="rect">
            <a:avLst/>
          </a:prstGeom>
        </p:spPr>
      </p:pic>
      <p:sp>
        <p:nvSpPr>
          <p:cNvPr id="3" name="CasellaDiTesto 2"/>
          <p:cNvSpPr txBox="1"/>
          <p:nvPr/>
        </p:nvSpPr>
        <p:spPr>
          <a:xfrm>
            <a:off x="11353800" y="5486400"/>
            <a:ext cx="5791200" cy="5909310"/>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Il fondamento della piattaforma </a:t>
            </a:r>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a:t>
            </a:r>
            <a:r>
              <a:rPr lang="it-IT" dirty="0">
                <a:latin typeface="Arial" panose="020B0604020202020204" pitchFamily="34" charset="0"/>
                <a:cs typeface="Arial" panose="020B0604020202020204" pitchFamily="34" charset="0"/>
              </a:rPr>
              <a:t> il </a:t>
            </a:r>
            <a:r>
              <a:rPr lang="it-IT" dirty="0" err="1">
                <a:latin typeface="Arial" panose="020B0604020202020204" pitchFamily="34" charset="0"/>
                <a:cs typeface="Arial" panose="020B0604020202020204" pitchFamily="34" charset="0"/>
              </a:rPr>
              <a:t>kernel</a:t>
            </a:r>
            <a:r>
              <a:rPr lang="it-IT" dirty="0">
                <a:latin typeface="Arial" panose="020B0604020202020204" pitchFamily="34" charset="0"/>
                <a:cs typeface="Arial" panose="020B0604020202020204" pitchFamily="34" charset="0"/>
              </a:rPr>
              <a:t> Linux. Ad esempio, </a:t>
            </a:r>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 Runtime (ART) si affida al </a:t>
            </a:r>
            <a:r>
              <a:rPr lang="it-IT" dirty="0" err="1">
                <a:latin typeface="Arial" panose="020B0604020202020204" pitchFamily="34" charset="0"/>
                <a:cs typeface="Arial" panose="020B0604020202020204" pitchFamily="34" charset="0"/>
              </a:rPr>
              <a:t>kernel</a:t>
            </a:r>
            <a:r>
              <a:rPr lang="it-IT" dirty="0">
                <a:latin typeface="Arial" panose="020B0604020202020204" pitchFamily="34" charset="0"/>
                <a:cs typeface="Arial" panose="020B0604020202020204" pitchFamily="34" charset="0"/>
              </a:rPr>
              <a:t> Linux per </a:t>
            </a:r>
            <a:r>
              <a:rPr lang="it-IT" dirty="0" err="1">
                <a:latin typeface="Arial" panose="020B0604020202020204" pitchFamily="34" charset="0"/>
                <a:cs typeface="Arial" panose="020B0604020202020204" pitchFamily="34" charset="0"/>
              </a:rPr>
              <a:t>funzionalita’</a:t>
            </a:r>
            <a:r>
              <a:rPr lang="it-IT" dirty="0">
                <a:latin typeface="Arial" panose="020B0604020202020204" pitchFamily="34" charset="0"/>
                <a:cs typeface="Arial" panose="020B0604020202020204" pitchFamily="34" charset="0"/>
              </a:rPr>
              <a:t> sottostanti come il threading e la gestione della memoria di basso livello.</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L'uso di un </a:t>
            </a:r>
            <a:r>
              <a:rPr lang="it-IT" dirty="0" err="1">
                <a:latin typeface="Arial" panose="020B0604020202020204" pitchFamily="34" charset="0"/>
                <a:cs typeface="Arial" panose="020B0604020202020204" pitchFamily="34" charset="0"/>
              </a:rPr>
              <a:t>kernel</a:t>
            </a:r>
            <a:r>
              <a:rPr lang="it-IT" dirty="0">
                <a:latin typeface="Arial" panose="020B0604020202020204" pitchFamily="34" charset="0"/>
                <a:cs typeface="Arial" panose="020B0604020202020204" pitchFamily="34" charset="0"/>
              </a:rPr>
              <a:t> Linux consente ad </a:t>
            </a:r>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 di sfruttare le principali </a:t>
            </a:r>
            <a:r>
              <a:rPr lang="it-IT" dirty="0" err="1">
                <a:latin typeface="Arial" panose="020B0604020202020204" pitchFamily="34" charset="0"/>
                <a:cs typeface="Arial" panose="020B0604020202020204" pitchFamily="34" charset="0"/>
              </a:rPr>
              <a:t>funzionalita’</a:t>
            </a:r>
            <a:r>
              <a:rPr lang="it-IT" dirty="0">
                <a:latin typeface="Arial" panose="020B0604020202020204" pitchFamily="34" charset="0"/>
                <a:cs typeface="Arial" panose="020B0604020202020204" pitchFamily="34" charset="0"/>
              </a:rPr>
              <a:t> di sicurezza e consente ai produttori di dispositivi di sviluppare driver hardware per un noto </a:t>
            </a:r>
            <a:r>
              <a:rPr lang="it-IT" dirty="0" err="1">
                <a:latin typeface="Arial" panose="020B0604020202020204" pitchFamily="34" charset="0"/>
                <a:cs typeface="Arial" panose="020B0604020202020204" pitchFamily="34" charset="0"/>
              </a:rPr>
              <a:t>kernel</a:t>
            </a:r>
            <a:r>
              <a:rPr lang="it-IT"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6" name="Ovale 5"/>
          <p:cNvSpPr/>
          <p:nvPr/>
        </p:nvSpPr>
        <p:spPr>
          <a:xfrm>
            <a:off x="381000" y="8686800"/>
            <a:ext cx="8610600" cy="435536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2 7"/>
          <p:cNvCxnSpPr>
            <a:stCxn id="3" idx="1"/>
            <a:endCxn id="6" idx="6"/>
          </p:cNvCxnSpPr>
          <p:nvPr/>
        </p:nvCxnSpPr>
        <p:spPr>
          <a:xfrm flipH="1">
            <a:off x="8991600" y="8441055"/>
            <a:ext cx="2362200" cy="24234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683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stack</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19</a:t>
            </a:fld>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270212"/>
            <a:ext cx="7315200" cy="10771949"/>
          </a:xfrm>
          <a:prstGeom prst="rect">
            <a:avLst/>
          </a:prstGeom>
        </p:spPr>
      </p:pic>
      <p:sp>
        <p:nvSpPr>
          <p:cNvPr id="6" name="CasellaDiTesto 5"/>
          <p:cNvSpPr txBox="1"/>
          <p:nvPr/>
        </p:nvSpPr>
        <p:spPr>
          <a:xfrm>
            <a:off x="10668000" y="2895600"/>
            <a:ext cx="5791200" cy="7986802"/>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Il livello di astrazione hardware (HAL) fornisce le interfacce standard che espongono le </a:t>
            </a:r>
            <a:r>
              <a:rPr lang="it-IT" dirty="0" err="1">
                <a:latin typeface="Arial" panose="020B0604020202020204" pitchFamily="34" charset="0"/>
                <a:cs typeface="Arial" panose="020B0604020202020204" pitchFamily="34" charset="0"/>
              </a:rPr>
              <a:t>capacita’</a:t>
            </a:r>
            <a:r>
              <a:rPr lang="it-IT" dirty="0">
                <a:latin typeface="Arial" panose="020B0604020202020204" pitchFamily="34" charset="0"/>
                <a:cs typeface="Arial" panose="020B0604020202020204" pitchFamily="34" charset="0"/>
              </a:rPr>
              <a:t> hardware del dispositivo al </a:t>
            </a:r>
            <a:r>
              <a:rPr lang="it-IT" dirty="0" err="1">
                <a:latin typeface="Arial" panose="020B0604020202020204" pitchFamily="34" charset="0"/>
                <a:cs typeface="Arial" panose="020B0604020202020204" pitchFamily="34" charset="0"/>
              </a:rPr>
              <a:t>framework</a:t>
            </a:r>
            <a:r>
              <a:rPr lang="it-IT" dirty="0">
                <a:latin typeface="Arial" panose="020B0604020202020204" pitchFamily="34" charset="0"/>
                <a:cs typeface="Arial" panose="020B0604020202020204" pitchFamily="34" charset="0"/>
              </a:rPr>
              <a:t> Java (API) di livello superiore.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L'HAL </a:t>
            </a:r>
            <a:r>
              <a:rPr lang="it-IT" dirty="0" err="1">
                <a:latin typeface="Arial" panose="020B0604020202020204" pitchFamily="34" charset="0"/>
                <a:cs typeface="Arial" panose="020B0604020202020204" pitchFamily="34" charset="0"/>
              </a:rPr>
              <a:t>e’</a:t>
            </a:r>
            <a:r>
              <a:rPr lang="it-IT" dirty="0">
                <a:latin typeface="Arial" panose="020B0604020202020204" pitchFamily="34" charset="0"/>
                <a:cs typeface="Arial" panose="020B0604020202020204" pitchFamily="34" charset="0"/>
              </a:rPr>
              <a:t> costituito da </a:t>
            </a:r>
            <a:r>
              <a:rPr lang="it-IT" dirty="0" err="1">
                <a:latin typeface="Arial" panose="020B0604020202020204" pitchFamily="34" charset="0"/>
                <a:cs typeface="Arial" panose="020B0604020202020204" pitchFamily="34" charset="0"/>
              </a:rPr>
              <a:t>piu’</a:t>
            </a:r>
            <a:r>
              <a:rPr lang="it-IT" dirty="0">
                <a:latin typeface="Arial" panose="020B0604020202020204" pitchFamily="34" charset="0"/>
                <a:cs typeface="Arial" panose="020B0604020202020204" pitchFamily="34" charset="0"/>
              </a:rPr>
              <a:t> moduli di libreria, ognuno dei quali implementa un'interfaccia per un tipo specifico di componente hardware, come il modulo videocamera o </a:t>
            </a:r>
            <a:r>
              <a:rPr lang="it-IT" dirty="0" err="1">
                <a:latin typeface="Arial" panose="020B0604020202020204" pitchFamily="34" charset="0"/>
                <a:cs typeface="Arial" panose="020B0604020202020204" pitchFamily="34" charset="0"/>
              </a:rPr>
              <a:t>bluetooth</a:t>
            </a:r>
            <a:r>
              <a:rPr lang="it-IT" dirty="0">
                <a:latin typeface="Arial" panose="020B0604020202020204" pitchFamily="34" charset="0"/>
                <a:cs typeface="Arial" panose="020B0604020202020204" pitchFamily="34" charset="0"/>
              </a:rPr>
              <a:t>.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Quando un'API del </a:t>
            </a:r>
            <a:r>
              <a:rPr lang="it-IT" dirty="0" err="1">
                <a:latin typeface="Arial" panose="020B0604020202020204" pitchFamily="34" charset="0"/>
                <a:cs typeface="Arial" panose="020B0604020202020204" pitchFamily="34" charset="0"/>
              </a:rPr>
              <a:t>framework</a:t>
            </a:r>
            <a:r>
              <a:rPr lang="it-IT" dirty="0">
                <a:latin typeface="Arial" panose="020B0604020202020204" pitchFamily="34" charset="0"/>
                <a:cs typeface="Arial" panose="020B0604020202020204" pitchFamily="34" charset="0"/>
              </a:rPr>
              <a:t> effettua una chiamata per accedere all'hardware del dispositivo, il sistema </a:t>
            </a:r>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 carica il modulo della libreria per quel componente hardware.</a:t>
            </a:r>
            <a:endParaRPr lang="en-US" dirty="0">
              <a:latin typeface="Arial" panose="020B0604020202020204" pitchFamily="34" charset="0"/>
              <a:cs typeface="Arial" panose="020B0604020202020204" pitchFamily="34" charset="0"/>
            </a:endParaRPr>
          </a:p>
        </p:txBody>
      </p:sp>
      <p:sp>
        <p:nvSpPr>
          <p:cNvPr id="7" name="Ovale 6"/>
          <p:cNvSpPr/>
          <p:nvPr/>
        </p:nvSpPr>
        <p:spPr>
          <a:xfrm>
            <a:off x="381000" y="7467599"/>
            <a:ext cx="8610600" cy="20574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2 7"/>
          <p:cNvCxnSpPr>
            <a:stCxn id="6" idx="1"/>
            <a:endCxn id="7" idx="6"/>
          </p:cNvCxnSpPr>
          <p:nvPr/>
        </p:nvCxnSpPr>
        <p:spPr>
          <a:xfrm flipH="1">
            <a:off x="8991600" y="6889001"/>
            <a:ext cx="1676400" cy="16072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59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materiale</a:t>
            </a:r>
            <a:r>
              <a:rPr lang="en-US" dirty="0"/>
              <a:t> di </a:t>
            </a:r>
            <a:r>
              <a:rPr lang="en-US" dirty="0" err="1"/>
              <a:t>riferimento</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a:t>
            </a:fld>
            <a:endParaRPr/>
          </a:p>
        </p:txBody>
      </p:sp>
      <p:sp>
        <p:nvSpPr>
          <p:cNvPr id="14" name="TextBox 2"/>
          <p:cNvSpPr txBox="1"/>
          <p:nvPr/>
        </p:nvSpPr>
        <p:spPr>
          <a:xfrm>
            <a:off x="685800" y="3491091"/>
            <a:ext cx="17602200" cy="5632311"/>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Developer, sito web di riferimento dei realizzatori di </a:t>
            </a:r>
            <a:r>
              <a:rPr lang="it-IT" sz="3600" dirty="0" err="1">
                <a:latin typeface="Arial" panose="020B0604020202020204" pitchFamily="34" charset="0"/>
                <a:cs typeface="Arial" panose="020B0604020202020204" pitchFamily="34" charset="0"/>
              </a:rPr>
              <a:t>Android</a:t>
            </a:r>
            <a:br>
              <a:rPr lang="it-IT" sz="3600" dirty="0">
                <a:latin typeface="Arial" panose="020B0604020202020204" pitchFamily="34" charset="0"/>
                <a:cs typeface="Arial" panose="020B0604020202020204" pitchFamily="34" charset="0"/>
              </a:rPr>
            </a:br>
            <a:r>
              <a:rPr lang="it-IT" sz="3600" dirty="0">
                <a:latin typeface="Arial" panose="020B0604020202020204" pitchFamily="34" charset="0"/>
                <a:cs typeface="Arial" panose="020B0604020202020204" pitchFamily="34" charset="0"/>
              </a:rPr>
              <a:t>https://developer.android.com/</a:t>
            </a: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John Horton. </a:t>
            </a:r>
            <a:r>
              <a:rPr lang="it-IT" sz="3600" dirty="0">
                <a:latin typeface="Arial" panose="020B0604020202020204" pitchFamily="34" charset="0"/>
                <a:cs typeface="Arial" panose="020B0604020202020204" pitchFamily="34" charset="0"/>
              </a:rPr>
              <a:t>Android Programming for Beginners</a:t>
            </a: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650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stack</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20</a:t>
            </a:fld>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270212"/>
            <a:ext cx="7315200" cy="10771949"/>
          </a:xfrm>
          <a:prstGeom prst="rect">
            <a:avLst/>
          </a:prstGeom>
        </p:spPr>
      </p:pic>
      <p:sp>
        <p:nvSpPr>
          <p:cNvPr id="6" name="CasellaDiTesto 5"/>
          <p:cNvSpPr txBox="1"/>
          <p:nvPr/>
        </p:nvSpPr>
        <p:spPr>
          <a:xfrm>
            <a:off x="10696575" y="5866537"/>
            <a:ext cx="7086600" cy="1754326"/>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Ambiente di </a:t>
            </a:r>
            <a:r>
              <a:rPr lang="it-IT" dirty="0" err="1">
                <a:latin typeface="Arial" panose="020B0604020202020204" pitchFamily="34" charset="0"/>
                <a:cs typeface="Arial" panose="020B0604020202020204" pitchFamily="34" charset="0"/>
              </a:rPr>
              <a:t>runtime</a:t>
            </a:r>
            <a:r>
              <a:rPr lang="it-IT" dirty="0">
                <a:latin typeface="Arial" panose="020B0604020202020204" pitchFamily="34" charset="0"/>
                <a:cs typeface="Arial" panose="020B0604020202020204" pitchFamily="34" charset="0"/>
              </a:rPr>
              <a:t> contenente la JVM incaricata di eseguire le applicazioni.</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(vediamo i dettagli dopo)</a:t>
            </a:r>
            <a:endParaRPr lang="en-US" dirty="0">
              <a:latin typeface="Arial" panose="020B0604020202020204" pitchFamily="34" charset="0"/>
              <a:cs typeface="Arial" panose="020B0604020202020204" pitchFamily="34" charset="0"/>
            </a:endParaRPr>
          </a:p>
        </p:txBody>
      </p:sp>
      <p:sp>
        <p:nvSpPr>
          <p:cNvPr id="7" name="Ovale 6"/>
          <p:cNvSpPr/>
          <p:nvPr/>
        </p:nvSpPr>
        <p:spPr>
          <a:xfrm>
            <a:off x="5181600" y="5334001"/>
            <a:ext cx="3429000" cy="281939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2 7"/>
          <p:cNvCxnSpPr>
            <a:stCxn id="6" idx="1"/>
            <a:endCxn id="7" idx="6"/>
          </p:cNvCxnSpPr>
          <p:nvPr/>
        </p:nvCxnSpPr>
        <p:spPr>
          <a:xfrm flipH="1">
            <a:off x="8610600" y="6743700"/>
            <a:ext cx="2085975"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413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stack</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21</a:t>
            </a:fld>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270212"/>
            <a:ext cx="7315200" cy="10771949"/>
          </a:xfrm>
          <a:prstGeom prst="rect">
            <a:avLst/>
          </a:prstGeom>
        </p:spPr>
      </p:pic>
      <p:sp>
        <p:nvSpPr>
          <p:cNvPr id="6" name="CasellaDiTesto 5"/>
          <p:cNvSpPr txBox="1"/>
          <p:nvPr/>
        </p:nvSpPr>
        <p:spPr>
          <a:xfrm>
            <a:off x="10134600" y="2819400"/>
            <a:ext cx="7086600" cy="8402300"/>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Molti componenti e servizi del sistema </a:t>
            </a:r>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 di base, come ART e HAL, sono costruiti da codice nativo che richiede librerie native scritte in C e C ++.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La piattaforma </a:t>
            </a:r>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 fornisce API per esporre le </a:t>
            </a:r>
            <a:r>
              <a:rPr lang="it-IT" dirty="0" err="1">
                <a:latin typeface="Arial" panose="020B0604020202020204" pitchFamily="34" charset="0"/>
                <a:cs typeface="Arial" panose="020B0604020202020204" pitchFamily="34" charset="0"/>
              </a:rPr>
              <a:t>funzionalita’</a:t>
            </a:r>
            <a:r>
              <a:rPr lang="it-IT" dirty="0">
                <a:latin typeface="Arial" panose="020B0604020202020204" pitchFamily="34" charset="0"/>
                <a:cs typeface="Arial" panose="020B0604020202020204" pitchFamily="34" charset="0"/>
              </a:rPr>
              <a:t> di alcune di queste librerie native alle applicazioni.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Ad esempio, puoi accedere a OpenGL ES tramite le Java OpenGL API del </a:t>
            </a:r>
            <a:r>
              <a:rPr lang="it-IT" dirty="0" err="1">
                <a:latin typeface="Arial" panose="020B0604020202020204" pitchFamily="34" charset="0"/>
                <a:cs typeface="Arial" panose="020B0604020202020204" pitchFamily="34" charset="0"/>
              </a:rPr>
              <a:t>framework</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 per aggiungere supporto per il disegno e la manipolazione di grafica 2D e 3D nella propria.</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Se si sta’ sviluppando un'applicazione che richiede codice C o C ++, si </a:t>
            </a:r>
            <a:r>
              <a:rPr lang="it-IT" dirty="0" err="1">
                <a:latin typeface="Arial" panose="020B0604020202020204" pitchFamily="34" charset="0"/>
                <a:cs typeface="Arial" panose="020B0604020202020204" pitchFamily="34" charset="0"/>
              </a:rPr>
              <a:t>puo’</a:t>
            </a:r>
            <a:r>
              <a:rPr lang="it-IT" dirty="0">
                <a:latin typeface="Arial" panose="020B0604020202020204" pitchFamily="34" charset="0"/>
                <a:cs typeface="Arial" panose="020B0604020202020204" pitchFamily="34" charset="0"/>
              </a:rPr>
              <a:t> utilizzare </a:t>
            </a:r>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 NDK per accedere ad alcune di queste librerie della piattaforma nativa direttamente dal proprio codice nativo.</a:t>
            </a:r>
            <a:endParaRPr lang="en-US" dirty="0">
              <a:latin typeface="Arial" panose="020B0604020202020204" pitchFamily="34" charset="0"/>
              <a:cs typeface="Arial" panose="020B0604020202020204" pitchFamily="34" charset="0"/>
            </a:endParaRPr>
          </a:p>
        </p:txBody>
      </p:sp>
      <p:sp>
        <p:nvSpPr>
          <p:cNvPr id="7" name="Ovale 6"/>
          <p:cNvSpPr/>
          <p:nvPr/>
        </p:nvSpPr>
        <p:spPr>
          <a:xfrm>
            <a:off x="-228600" y="5334001"/>
            <a:ext cx="7010400" cy="281939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2 7"/>
          <p:cNvCxnSpPr>
            <a:stCxn id="6" idx="1"/>
            <a:endCxn id="7" idx="6"/>
          </p:cNvCxnSpPr>
          <p:nvPr/>
        </p:nvCxnSpPr>
        <p:spPr>
          <a:xfrm flipH="1" flipV="1">
            <a:off x="6781800" y="6743701"/>
            <a:ext cx="3352800" cy="2768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07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stack</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22</a:t>
            </a:fld>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270212"/>
            <a:ext cx="7315200" cy="10771949"/>
          </a:xfrm>
          <a:prstGeom prst="rect">
            <a:avLst/>
          </a:prstGeom>
        </p:spPr>
      </p:pic>
      <p:sp>
        <p:nvSpPr>
          <p:cNvPr id="6" name="CasellaDiTesto 5"/>
          <p:cNvSpPr txBox="1"/>
          <p:nvPr/>
        </p:nvSpPr>
        <p:spPr>
          <a:xfrm>
            <a:off x="9829800" y="1989713"/>
            <a:ext cx="7848600" cy="11310789"/>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Queste API costituiscono i mattoni necessari per creare applicazioni </a:t>
            </a:r>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 semplificando il riutilizzo del core di </a:t>
            </a:r>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 e lo sviluppo modulare. Includono quanto segue:</a:t>
            </a:r>
          </a:p>
          <a:p>
            <a:endParaRPr lang="it-IT" dirty="0">
              <a:latin typeface="Arial" panose="020B0604020202020204" pitchFamily="34" charset="0"/>
              <a:cs typeface="Arial" panose="020B0604020202020204" pitchFamily="34" charset="0"/>
            </a:endParaRPr>
          </a:p>
          <a:p>
            <a:pPr marL="457200" indent="-457200">
              <a:buClr>
                <a:schemeClr val="accent1"/>
              </a:buClr>
              <a:buFont typeface="Arial" panose="020B0604020202020204" pitchFamily="34" charset="0"/>
              <a:buChar char="•"/>
            </a:pPr>
            <a:r>
              <a:rPr lang="it-IT" dirty="0">
                <a:latin typeface="Arial" panose="020B0604020202020204" pitchFamily="34" charset="0"/>
                <a:cs typeface="Arial" panose="020B0604020202020204" pitchFamily="34" charset="0"/>
              </a:rPr>
              <a:t>Un </a:t>
            </a:r>
            <a:r>
              <a:rPr lang="it-IT" b="1" dirty="0" err="1">
                <a:latin typeface="Arial" panose="020B0604020202020204" pitchFamily="34" charset="0"/>
                <a:cs typeface="Arial" panose="020B0604020202020204" pitchFamily="34" charset="0"/>
              </a:rPr>
              <a:t>View</a:t>
            </a:r>
            <a:r>
              <a:rPr lang="it-IT" b="1" dirty="0">
                <a:latin typeface="Arial" panose="020B0604020202020204" pitchFamily="34" charset="0"/>
                <a:cs typeface="Arial" panose="020B0604020202020204" pitchFamily="34" charset="0"/>
              </a:rPr>
              <a:t> System</a:t>
            </a:r>
            <a:r>
              <a:rPr lang="it-IT" dirty="0">
                <a:latin typeface="Arial" panose="020B0604020202020204" pitchFamily="34" charset="0"/>
                <a:cs typeface="Arial" panose="020B0604020202020204" pitchFamily="34" charset="0"/>
              </a:rPr>
              <a:t> ricco ed estensibile che si </a:t>
            </a:r>
            <a:r>
              <a:rPr lang="it-IT" dirty="0" err="1">
                <a:latin typeface="Arial" panose="020B0604020202020204" pitchFamily="34" charset="0"/>
                <a:cs typeface="Arial" panose="020B0604020202020204" pitchFamily="34" charset="0"/>
              </a:rPr>
              <a:t>puo’</a:t>
            </a:r>
            <a:r>
              <a:rPr lang="it-IT" dirty="0">
                <a:latin typeface="Arial" panose="020B0604020202020204" pitchFamily="34" charset="0"/>
                <a:cs typeface="Arial" panose="020B0604020202020204" pitchFamily="34" charset="0"/>
              </a:rPr>
              <a:t> utilizzare per creare l'interfaccia utente di un'applicazione, inclusi elenchi, griglie, caselle di testo, pulsanti e persino un browser Web incorporabile.</a:t>
            </a:r>
          </a:p>
          <a:p>
            <a:pPr marL="457200" indent="-457200">
              <a:buClr>
                <a:schemeClr val="accent1"/>
              </a:buClr>
              <a:buFont typeface="Arial" panose="020B0604020202020204" pitchFamily="34" charset="0"/>
              <a:buChar char="•"/>
            </a:pPr>
            <a:r>
              <a:rPr lang="it-IT" dirty="0">
                <a:latin typeface="Arial" panose="020B0604020202020204" pitchFamily="34" charset="0"/>
                <a:cs typeface="Arial" panose="020B0604020202020204" pitchFamily="34" charset="0"/>
              </a:rPr>
              <a:t>Un </a:t>
            </a:r>
            <a:r>
              <a:rPr lang="it-IT" b="1" dirty="0">
                <a:latin typeface="Arial" panose="020B0604020202020204" pitchFamily="34" charset="0"/>
                <a:cs typeface="Arial" panose="020B0604020202020204" pitchFamily="34" charset="0"/>
              </a:rPr>
              <a:t>Resource Manager</a:t>
            </a:r>
            <a:r>
              <a:rPr lang="it-IT" dirty="0">
                <a:latin typeface="Arial" panose="020B0604020202020204" pitchFamily="34" charset="0"/>
                <a:cs typeface="Arial" panose="020B0604020202020204" pitchFamily="34" charset="0"/>
              </a:rPr>
              <a:t> che fornisce accesso a risorse (non codice) come localizzazione, grafica e file di layout.</a:t>
            </a:r>
          </a:p>
          <a:p>
            <a:pPr marL="457200" indent="-457200">
              <a:buClr>
                <a:schemeClr val="accent1"/>
              </a:buClr>
              <a:buFont typeface="Arial" panose="020B0604020202020204" pitchFamily="34" charset="0"/>
              <a:buChar char="•"/>
            </a:pPr>
            <a:r>
              <a:rPr lang="it-IT" dirty="0">
                <a:latin typeface="Arial" panose="020B0604020202020204" pitchFamily="34" charset="0"/>
                <a:cs typeface="Arial" panose="020B0604020202020204" pitchFamily="34" charset="0"/>
              </a:rPr>
              <a:t>Un </a:t>
            </a:r>
            <a:r>
              <a:rPr lang="it-IT" b="1" dirty="0">
                <a:latin typeface="Arial" panose="020B0604020202020204" pitchFamily="34" charset="0"/>
                <a:cs typeface="Arial" panose="020B0604020202020204" pitchFamily="34" charset="0"/>
              </a:rPr>
              <a:t>Notification Manager</a:t>
            </a:r>
            <a:r>
              <a:rPr lang="it-IT" dirty="0">
                <a:latin typeface="Arial" panose="020B0604020202020204" pitchFamily="34" charset="0"/>
                <a:cs typeface="Arial" panose="020B0604020202020204" pitchFamily="34" charset="0"/>
              </a:rPr>
              <a:t> che consente a tutte le applicazioni di visualizzare avvisi personalizzati nella barra di stato.</a:t>
            </a:r>
          </a:p>
          <a:p>
            <a:pPr marL="457200" indent="-457200">
              <a:buClr>
                <a:schemeClr val="accent1"/>
              </a:buClr>
              <a:buFont typeface="Arial" panose="020B0604020202020204" pitchFamily="34" charset="0"/>
              <a:buChar char="•"/>
            </a:pPr>
            <a:r>
              <a:rPr lang="it-IT" dirty="0">
                <a:latin typeface="Arial" panose="020B0604020202020204" pitchFamily="34" charset="0"/>
                <a:cs typeface="Arial" panose="020B0604020202020204" pitchFamily="34" charset="0"/>
              </a:rPr>
              <a:t>Un </a:t>
            </a:r>
            <a:r>
              <a:rPr lang="it-IT" b="1" dirty="0">
                <a:latin typeface="Arial" panose="020B0604020202020204" pitchFamily="34" charset="0"/>
                <a:cs typeface="Arial" panose="020B0604020202020204" pitchFamily="34" charset="0"/>
              </a:rPr>
              <a:t>Activity Manager</a:t>
            </a:r>
            <a:r>
              <a:rPr lang="it-IT" dirty="0">
                <a:latin typeface="Arial" panose="020B0604020202020204" pitchFamily="34" charset="0"/>
                <a:cs typeface="Arial" panose="020B0604020202020204" pitchFamily="34" charset="0"/>
              </a:rPr>
              <a:t> che gestisce il ciclo di vita delle applicazioni e fornisce uno </a:t>
            </a:r>
            <a:r>
              <a:rPr lang="it-IT" dirty="0" err="1">
                <a:latin typeface="Arial" panose="020B0604020202020204" pitchFamily="34" charset="0"/>
                <a:cs typeface="Arial" panose="020B0604020202020204" pitchFamily="34" charset="0"/>
              </a:rPr>
              <a:t>stack</a:t>
            </a:r>
            <a:r>
              <a:rPr lang="it-IT" dirty="0">
                <a:latin typeface="Arial" panose="020B0604020202020204" pitchFamily="34" charset="0"/>
                <a:cs typeface="Arial" panose="020B0604020202020204" pitchFamily="34" charset="0"/>
              </a:rPr>
              <a:t> di navigazione comune.</a:t>
            </a:r>
          </a:p>
          <a:p>
            <a:pPr marL="457200" indent="-457200">
              <a:buClr>
                <a:schemeClr val="accent1"/>
              </a:buClr>
              <a:buFont typeface="Arial" panose="020B0604020202020204" pitchFamily="34" charset="0"/>
              <a:buChar char="•"/>
            </a:pPr>
            <a:r>
              <a:rPr lang="it-IT" dirty="0">
                <a:latin typeface="Arial" panose="020B0604020202020204" pitchFamily="34" charset="0"/>
                <a:cs typeface="Arial" panose="020B0604020202020204" pitchFamily="34" charset="0"/>
              </a:rPr>
              <a:t>Un </a:t>
            </a:r>
            <a:r>
              <a:rPr lang="it-IT" b="1" dirty="0">
                <a:latin typeface="Arial" panose="020B0604020202020204" pitchFamily="34" charset="0"/>
                <a:cs typeface="Arial" panose="020B0604020202020204" pitchFamily="34" charset="0"/>
              </a:rPr>
              <a:t>Content Provider</a:t>
            </a:r>
            <a:r>
              <a:rPr lang="it-IT" dirty="0">
                <a:latin typeface="Arial" panose="020B0604020202020204" pitchFamily="34" charset="0"/>
                <a:cs typeface="Arial" panose="020B0604020202020204" pitchFamily="34" charset="0"/>
              </a:rPr>
              <a:t> che consente alle applicazioni di accedere ai dati di altre applicazioni. Esempio l'applicazione Contatti.</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Gli sviluppatori hanno pieno accesso alle stesse API </a:t>
            </a:r>
            <a:r>
              <a:rPr lang="it-IT" dirty="0" err="1">
                <a:latin typeface="Arial" panose="020B0604020202020204" pitchFamily="34" charset="0"/>
                <a:cs typeface="Arial" panose="020B0604020202020204" pitchFamily="34" charset="0"/>
              </a:rPr>
              <a:t>framework</a:t>
            </a:r>
            <a:r>
              <a:rPr lang="it-IT" dirty="0">
                <a:latin typeface="Arial" panose="020B0604020202020204" pitchFamily="34" charset="0"/>
                <a:cs typeface="Arial" panose="020B0604020202020204" pitchFamily="34" charset="0"/>
              </a:rPr>
              <a:t> utilizzate dalle applicazioni di sistema di </a:t>
            </a:r>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7" name="Ovale 6"/>
          <p:cNvSpPr/>
          <p:nvPr/>
        </p:nvSpPr>
        <p:spPr>
          <a:xfrm>
            <a:off x="0" y="3200400"/>
            <a:ext cx="9067800" cy="3048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2 7"/>
          <p:cNvCxnSpPr>
            <a:stCxn id="6" idx="1"/>
            <a:endCxn id="7" idx="6"/>
          </p:cNvCxnSpPr>
          <p:nvPr/>
        </p:nvCxnSpPr>
        <p:spPr>
          <a:xfrm flipH="1" flipV="1">
            <a:off x="9067800" y="4724400"/>
            <a:ext cx="762000" cy="29207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893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stack</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23</a:t>
            </a:fld>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270212"/>
            <a:ext cx="7315200" cy="10771949"/>
          </a:xfrm>
          <a:prstGeom prst="rect">
            <a:avLst/>
          </a:prstGeom>
        </p:spPr>
      </p:pic>
      <p:sp>
        <p:nvSpPr>
          <p:cNvPr id="6" name="CasellaDiTesto 5"/>
          <p:cNvSpPr txBox="1"/>
          <p:nvPr/>
        </p:nvSpPr>
        <p:spPr>
          <a:xfrm>
            <a:off x="9829800" y="1989713"/>
            <a:ext cx="7848600" cy="10064294"/>
          </a:xfrm>
          <a:prstGeom prst="rect">
            <a:avLst/>
          </a:prstGeom>
          <a:noFill/>
        </p:spPr>
        <p:txBody>
          <a:bodyPr wrap="square" rtlCol="0">
            <a:spAutoFit/>
          </a:bodyPr>
          <a:lstStyle/>
          <a:p>
            <a:r>
              <a:rPr lang="it-IT" dirty="0" err="1">
                <a:latin typeface="Arial" panose="020B0604020202020204" pitchFamily="34" charset="0"/>
                <a:cs typeface="Arial" panose="020B0604020202020204" pitchFamily="34" charset="0"/>
              </a:rPr>
              <a:t>Android</a:t>
            </a:r>
            <a:r>
              <a:rPr lang="it-IT" dirty="0">
                <a:latin typeface="Arial" panose="020B0604020202020204" pitchFamily="34" charset="0"/>
                <a:cs typeface="Arial" panose="020B0604020202020204" pitchFamily="34" charset="0"/>
              </a:rPr>
              <a:t> viene fornito con una serie di applicazioni principali per e-mail, messaggi SMS, calendari, navigazione in Internet, contatti e altro. Le applicazioni incluse con la piattaforma non hanno uno «status» speciale rispetto alle applicazioni che l'utente sceglie di installare.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Pertanto, un'applicazione di terze parti </a:t>
            </a:r>
            <a:r>
              <a:rPr lang="it-IT" dirty="0" err="1">
                <a:latin typeface="Arial" panose="020B0604020202020204" pitchFamily="34" charset="0"/>
                <a:cs typeface="Arial" panose="020B0604020202020204" pitchFamily="34" charset="0"/>
              </a:rPr>
              <a:t>puo’</a:t>
            </a:r>
            <a:r>
              <a:rPr lang="it-IT" dirty="0">
                <a:latin typeface="Arial" panose="020B0604020202020204" pitchFamily="34" charset="0"/>
                <a:cs typeface="Arial" panose="020B0604020202020204" pitchFamily="34" charset="0"/>
              </a:rPr>
              <a:t> diventare il browser Web predefinito, il servizio di messaggistica SMS o persino la tastiera predefinita (si applicano alcune eccezioni, ad esempio l'applicazione «Impostazioni del sistema»).</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Le applicazioni di sistema funzionano sia come applicazioni per gli utenti sia per fornire </a:t>
            </a:r>
            <a:r>
              <a:rPr lang="it-IT" dirty="0" err="1">
                <a:latin typeface="Arial" panose="020B0604020202020204" pitchFamily="34" charset="0"/>
                <a:cs typeface="Arial" panose="020B0604020202020204" pitchFamily="34" charset="0"/>
              </a:rPr>
              <a:t>funzionalita’</a:t>
            </a:r>
            <a:r>
              <a:rPr lang="it-IT" dirty="0">
                <a:latin typeface="Arial" panose="020B0604020202020204" pitchFamily="34" charset="0"/>
                <a:cs typeface="Arial" panose="020B0604020202020204" pitchFamily="34" charset="0"/>
              </a:rPr>
              <a:t> chiave a cui gli sviluppatori possono accedere dalla propria applicazioni. </a:t>
            </a:r>
          </a:p>
          <a:p>
            <a:r>
              <a:rPr lang="it-IT" dirty="0">
                <a:latin typeface="Arial" panose="020B0604020202020204" pitchFamily="34" charset="0"/>
                <a:cs typeface="Arial" panose="020B0604020202020204" pitchFamily="34" charset="0"/>
              </a:rPr>
              <a:t>Ad esempio, se la propria applicazione desidera recapitare un messaggio SMS, non </a:t>
            </a:r>
            <a:r>
              <a:rPr lang="it-IT" dirty="0" err="1">
                <a:latin typeface="Arial" panose="020B0604020202020204" pitchFamily="34" charset="0"/>
                <a:cs typeface="Arial" panose="020B0604020202020204" pitchFamily="34" charset="0"/>
              </a:rPr>
              <a:t>e’</a:t>
            </a:r>
            <a:r>
              <a:rPr lang="it-IT" dirty="0">
                <a:latin typeface="Arial" panose="020B0604020202020204" pitchFamily="34" charset="0"/>
                <a:cs typeface="Arial" panose="020B0604020202020204" pitchFamily="34" charset="0"/>
              </a:rPr>
              <a:t> necessario creare tale funzionalità ex novo ma si </a:t>
            </a:r>
            <a:r>
              <a:rPr lang="it-IT" dirty="0" err="1">
                <a:latin typeface="Arial" panose="020B0604020202020204" pitchFamily="34" charset="0"/>
                <a:cs typeface="Arial" panose="020B0604020202020204" pitchFamily="34" charset="0"/>
              </a:rPr>
              <a:t>puo’</a:t>
            </a:r>
            <a:r>
              <a:rPr lang="it-IT" dirty="0">
                <a:latin typeface="Arial" panose="020B0604020202020204" pitchFamily="34" charset="0"/>
                <a:cs typeface="Arial" panose="020B0604020202020204" pitchFamily="34" charset="0"/>
              </a:rPr>
              <a:t> invocare qualunque applicazione SMS </a:t>
            </a:r>
            <a:r>
              <a:rPr lang="it-IT" dirty="0" err="1">
                <a:latin typeface="Arial" panose="020B0604020202020204" pitchFamily="34" charset="0"/>
                <a:cs typeface="Arial" panose="020B0604020202020204" pitchFamily="34" charset="0"/>
              </a:rPr>
              <a:t>gia’</a:t>
            </a:r>
            <a:r>
              <a:rPr lang="it-IT" dirty="0">
                <a:latin typeface="Arial" panose="020B0604020202020204" pitchFamily="34" charset="0"/>
                <a:cs typeface="Arial" panose="020B0604020202020204" pitchFamily="34" charset="0"/>
              </a:rPr>
              <a:t> installata per recapitare un messaggio al destinatario specificato.</a:t>
            </a:r>
            <a:endParaRPr lang="en-US" dirty="0">
              <a:latin typeface="Arial" panose="020B0604020202020204" pitchFamily="34" charset="0"/>
              <a:cs typeface="Arial" panose="020B0604020202020204" pitchFamily="34" charset="0"/>
            </a:endParaRPr>
          </a:p>
        </p:txBody>
      </p:sp>
      <p:sp>
        <p:nvSpPr>
          <p:cNvPr id="7" name="Ovale 6"/>
          <p:cNvSpPr/>
          <p:nvPr/>
        </p:nvSpPr>
        <p:spPr>
          <a:xfrm>
            <a:off x="0" y="1989712"/>
            <a:ext cx="9067800" cy="182028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2 7"/>
          <p:cNvCxnSpPr>
            <a:stCxn id="6" idx="1"/>
            <a:endCxn id="7" idx="6"/>
          </p:cNvCxnSpPr>
          <p:nvPr/>
        </p:nvCxnSpPr>
        <p:spPr>
          <a:xfrm flipH="1" flipV="1">
            <a:off x="9067800" y="2899856"/>
            <a:ext cx="762000" cy="41220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713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sistema</a:t>
            </a:r>
            <a:r>
              <a:rPr lang="en-US" dirty="0"/>
              <a:t> </a:t>
            </a:r>
            <a:r>
              <a:rPr lang="en-US" dirty="0" err="1"/>
              <a:t>operativo</a:t>
            </a:r>
            <a:r>
              <a:rPr lang="en-US" dirty="0"/>
              <a:t> e </a:t>
            </a:r>
            <a:r>
              <a:rPr lang="en-US" dirty="0" err="1"/>
              <a:t>librerie</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24</a:t>
            </a:fld>
            <a:endParaRPr/>
          </a:p>
        </p:txBody>
      </p:sp>
      <p:sp>
        <p:nvSpPr>
          <p:cNvPr id="14" name="TextBox 2"/>
          <p:cNvSpPr txBox="1"/>
          <p:nvPr/>
        </p:nvSpPr>
        <p:spPr>
          <a:xfrm>
            <a:off x="685800" y="2438400"/>
            <a:ext cx="17602200" cy="2862322"/>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Il </a:t>
            </a:r>
            <a:r>
              <a:rPr lang="en-US" sz="3600" dirty="0" err="1">
                <a:latin typeface="Arial" panose="020B0604020202020204" pitchFamily="34" charset="0"/>
                <a:cs typeface="Arial" panose="020B0604020202020204" pitchFamily="34" charset="0"/>
              </a:rPr>
              <a:t>sistema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operativo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sottostante</a:t>
            </a:r>
            <a:r>
              <a:rPr lang="en-US" sz="3600" dirty="0">
                <a:latin typeface="Arial" panose="020B0604020202020204" pitchFamily="34" charset="0"/>
                <a:cs typeface="Arial" panose="020B0604020202020204" pitchFamily="34" charset="0"/>
              </a:rPr>
              <a:t> è </a:t>
            </a:r>
            <a:r>
              <a:rPr lang="en-US" sz="3600" dirty="0" err="1">
                <a:latin typeface="Arial" panose="020B0604020202020204" pitchFamily="34" charset="0"/>
                <a:cs typeface="Arial" panose="020B0604020202020204" pitchFamily="34" charset="0"/>
              </a:rPr>
              <a:t>una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distribuzione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opportunamente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ridotta</a:t>
            </a:r>
            <a:r>
              <a:rPr lang="en-US" sz="3600" dirty="0">
                <a:latin typeface="Arial" panose="020B0604020202020204" pitchFamily="34" charset="0"/>
                <a:cs typeface="Arial" panose="020B0604020202020204" pitchFamily="34" charset="0"/>
              </a:rPr>
              <a:t> di Linux (kernel 2.6)</a:t>
            </a: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Un </a:t>
            </a:r>
            <a:r>
              <a:rPr lang="en-US" sz="3600" dirty="0" err="1">
                <a:latin typeface="Arial" panose="020B0604020202020204" pitchFamily="34" charset="0"/>
                <a:cs typeface="Arial" panose="020B0604020202020204" pitchFamily="34" charset="0"/>
              </a:rPr>
              <a:t>certo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numero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librerie</a:t>
            </a:r>
            <a:r>
              <a:rPr lang="en-US" sz="3600" dirty="0">
                <a:latin typeface="Arial" panose="020B0604020202020204" pitchFamily="34" charset="0"/>
                <a:cs typeface="Arial" panose="020B0604020202020204" pitchFamily="34" charset="0"/>
              </a:rPr>
              <a:t> di base </a:t>
            </a:r>
            <a:r>
              <a:rPr lang="en-US" sz="3600" dirty="0" err="1">
                <a:latin typeface="Arial" panose="020B0604020202020204" pitchFamily="34" charset="0"/>
                <a:cs typeface="Arial" panose="020B0604020202020204" pitchFamily="34" charset="0"/>
              </a:rPr>
              <a:t>sono</a:t>
            </a:r>
            <a:r>
              <a:rPr lang="en-US" sz="3600" dirty="0">
                <a:latin typeface="Arial" panose="020B0604020202020204" pitchFamily="34" charset="0"/>
                <a:cs typeface="Arial" panose="020B0604020202020204" pitchFamily="34" charset="0"/>
              </a:rPr>
              <a:t> state </a:t>
            </a:r>
            <a:r>
              <a:rPr lang="en-US" sz="3600" dirty="0" err="1">
                <a:latin typeface="Arial" panose="020B0604020202020204" pitchFamily="34" charset="0"/>
                <a:cs typeface="Arial" panose="020B0604020202020204" pitchFamily="34" charset="0"/>
              </a:rPr>
              <a:t>inserite</a:t>
            </a:r>
            <a:r>
              <a:rPr lang="en-US" sz="3600" dirty="0">
                <a:latin typeface="Arial" panose="020B0604020202020204" pitchFamily="34" charset="0"/>
                <a:cs typeface="Arial" panose="020B0604020202020204" pitchFamily="34" charset="0"/>
              </a:rPr>
              <a:t>, per </a:t>
            </a:r>
            <a:r>
              <a:rPr lang="en-US" sz="3600" dirty="0" err="1">
                <a:latin typeface="Arial" panose="020B0604020202020204" pitchFamily="34" charset="0"/>
                <a:cs typeface="Arial" panose="020B0604020202020204" pitchFamily="34" charset="0"/>
              </a:rPr>
              <a:t>supportare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alcune</a:t>
            </a:r>
            <a:r>
              <a:rPr lang="en-US" sz="3600" dirty="0">
                <a:latin typeface="Arial" panose="020B0604020202020204" pitchFamily="34" charset="0"/>
                <a:cs typeface="Arial" panose="020B0604020202020204" pitchFamily="34" charset="0"/>
              </a:rPr>
              <a:t> features </a:t>
            </a:r>
            <a:r>
              <a:rPr lang="en-US" sz="3600" dirty="0" err="1">
                <a:latin typeface="Arial" panose="020B0604020202020204" pitchFamily="34" charset="0"/>
                <a:cs typeface="Arial" panose="020B0604020202020204" pitchFamily="34" charset="0"/>
              </a:rPr>
              <a:t>fondamentali</a:t>
            </a:r>
            <a:r>
              <a:rPr lang="en-US" sz="3600" dirty="0">
                <a:latin typeface="Arial" panose="020B0604020202020204" pitchFamily="34" charset="0"/>
                <a:cs typeface="Arial" panose="020B0604020202020204" pitchFamily="34" charset="0"/>
              </a:rPr>
              <a:t>:</a:t>
            </a:r>
          </a:p>
        </p:txBody>
      </p:sp>
      <p:sp>
        <p:nvSpPr>
          <p:cNvPr id="2" name="CasellaDiTesto 1"/>
          <p:cNvSpPr txBox="1"/>
          <p:nvPr/>
        </p:nvSpPr>
        <p:spPr>
          <a:xfrm>
            <a:off x="685800" y="5885319"/>
            <a:ext cx="15163800" cy="7602081"/>
          </a:xfrm>
          <a:prstGeom prst="rect">
            <a:avLst/>
          </a:prstGeom>
          <a:noFill/>
        </p:spPr>
        <p:txBody>
          <a:bodyPr wrap="square" numCol="2" rtlCol="0">
            <a:spAutoFit/>
          </a:bodyPr>
          <a:lstStyle/>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Handset layouts</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Storage</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Connectivity</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Messaging</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Multiple language support</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Web browser</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Java support</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Media support</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Streaming media support</a:t>
            </a:r>
          </a:p>
          <a:p>
            <a:pPr marL="1257300" lvl="1" indent="-571500">
              <a:buClr>
                <a:schemeClr val="accent1"/>
              </a:buClr>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Additional hardware support</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Multi-touch</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Bluetooth</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Video calling</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Multitasking</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Voice based features</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Tethering</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Screen capture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778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riprendiamo</a:t>
            </a:r>
            <a:r>
              <a:rPr lang="en-US" dirty="0"/>
              <a:t> </a:t>
            </a:r>
            <a:r>
              <a:rPr lang="en-US" dirty="0" err="1"/>
              <a:t>dalla</a:t>
            </a:r>
            <a:r>
              <a:rPr lang="en-US" dirty="0"/>
              <a:t> virtual machine</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25</a:t>
            </a:fld>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270212"/>
            <a:ext cx="7315200" cy="10771949"/>
          </a:xfrm>
          <a:prstGeom prst="rect">
            <a:avLst/>
          </a:prstGeom>
        </p:spPr>
      </p:pic>
      <p:sp>
        <p:nvSpPr>
          <p:cNvPr id="7" name="Ovale 6"/>
          <p:cNvSpPr/>
          <p:nvPr/>
        </p:nvSpPr>
        <p:spPr>
          <a:xfrm>
            <a:off x="5181600" y="5334001"/>
            <a:ext cx="3429000" cy="281939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953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Java vs. </a:t>
            </a:r>
            <a:r>
              <a:rPr lang="en-US" dirty="0" err="1"/>
              <a:t>Dalvik</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26</a:t>
            </a:fld>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286000"/>
            <a:ext cx="10363200" cy="10440884"/>
          </a:xfrm>
          <a:prstGeom prst="rect">
            <a:avLst/>
          </a:prstGeom>
        </p:spPr>
      </p:pic>
    </p:spTree>
    <p:extLst>
      <p:ext uri="{BB962C8B-B14F-4D97-AF65-F5344CB8AC3E}">
        <p14:creationId xmlns:p14="http://schemas.microsoft.com/office/powerpoint/2010/main" val="3258656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Dalvik</a:t>
            </a:r>
            <a:r>
              <a:rPr lang="en-US" dirty="0"/>
              <a:t> Virtual Machine</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27</a:t>
            </a:fld>
            <a:endParaRPr/>
          </a:p>
        </p:txBody>
      </p:sp>
      <p:sp>
        <p:nvSpPr>
          <p:cNvPr id="14" name="TextBox 2"/>
          <p:cNvSpPr txBox="1"/>
          <p:nvPr/>
        </p:nvSpPr>
        <p:spPr>
          <a:xfrm>
            <a:off x="685800" y="2438400"/>
            <a:ext cx="17602200" cy="7848302"/>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All’interno di ogni dispositivo </a:t>
            </a: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presente una virtual machine, denominata </a:t>
            </a:r>
            <a:r>
              <a:rPr lang="it-IT" sz="3600" dirty="0" err="1">
                <a:latin typeface="Arial" panose="020B0604020202020204" pitchFamily="34" charset="0"/>
                <a:cs typeface="Arial" panose="020B0604020202020204" pitchFamily="34" charset="0"/>
              </a:rPr>
              <a:t>Dalvik</a:t>
            </a:r>
            <a:endParaRPr lang="it-IT"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600" dirty="0" err="1">
                <a:latin typeface="Arial" panose="020B0604020202020204" pitchFamily="34" charset="0"/>
                <a:cs typeface="Arial" panose="020B0604020202020204" pitchFamily="34" charset="0"/>
              </a:rPr>
              <a:t>Dalvik</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una macchina virtuale open source in grado di eseguire </a:t>
            </a:r>
            <a:r>
              <a:rPr lang="it-IT" sz="3600" dirty="0" err="1">
                <a:latin typeface="Arial" panose="020B0604020202020204" pitchFamily="34" charset="0"/>
                <a:cs typeface="Arial" panose="020B0604020202020204" pitchFamily="34" charset="0"/>
              </a:rPr>
              <a:t>bytecode</a:t>
            </a:r>
            <a:r>
              <a:rPr lang="it-IT" sz="3600" dirty="0">
                <a:latin typeface="Arial" panose="020B0604020202020204" pitchFamily="34" charset="0"/>
                <a:cs typeface="Arial" panose="020B0604020202020204" pitchFamily="34" charset="0"/>
              </a:rPr>
              <a:t>, in maniera simile alla Java Virtual Machine della </a:t>
            </a:r>
            <a:r>
              <a:rPr lang="it-IT" sz="3600" dirty="0" err="1">
                <a:latin typeface="Arial" panose="020B0604020202020204" pitchFamily="34" charset="0"/>
                <a:cs typeface="Arial" panose="020B0604020202020204" pitchFamily="34" charset="0"/>
              </a:rPr>
              <a:t>Sun</a:t>
            </a:r>
            <a:endParaRPr lang="it-IT"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Il </a:t>
            </a:r>
            <a:r>
              <a:rPr lang="it-IT" sz="3600" dirty="0" err="1">
                <a:latin typeface="Arial" panose="020B0604020202020204" pitchFamily="34" charset="0"/>
                <a:cs typeface="Arial" panose="020B0604020202020204" pitchFamily="34" charset="0"/>
              </a:rPr>
              <a:t>bytecode</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denominato </a:t>
            </a:r>
            <a:r>
              <a:rPr lang="it-IT" sz="3600" dirty="0" err="1">
                <a:latin typeface="Arial" panose="020B0604020202020204" pitchFamily="34" charset="0"/>
                <a:cs typeface="Arial" panose="020B0604020202020204" pitchFamily="34" charset="0"/>
              </a:rPr>
              <a:t>dex</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Dalvik</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executable</a:t>
            </a:r>
            <a:r>
              <a:rPr lang="it-IT" sz="3600" dirty="0">
                <a:latin typeface="Arial" panose="020B0604020202020204" pitchFamily="34" charset="0"/>
                <a:cs typeface="Arial" panose="020B0604020202020204" pitchFamily="34" charset="0"/>
              </a:rPr>
              <a:t>)</a:t>
            </a:r>
          </a:p>
          <a:p>
            <a:pPr>
              <a:buClr>
                <a:schemeClr val="accent1"/>
              </a:buCl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err="1">
                <a:latin typeface="Arial" panose="020B0604020202020204" pitchFamily="34" charset="0"/>
                <a:cs typeface="Arial" panose="020B0604020202020204" pitchFamily="34" charset="0"/>
              </a:rPr>
              <a:t>Dalvik</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ottimizzata per macchine dalla ridotta memoria</a:t>
            </a:r>
          </a:p>
          <a:p>
            <a:pPr marL="1257300" lvl="1"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Gestisce i </a:t>
            </a:r>
            <a:r>
              <a:rPr lang="it-IT" sz="3600" dirty="0" err="1">
                <a:latin typeface="Arial" panose="020B0604020202020204" pitchFamily="34" charset="0"/>
                <a:cs typeface="Arial" panose="020B0604020202020204" pitchFamily="34" charset="0"/>
              </a:rPr>
              <a:t>thread</a:t>
            </a:r>
            <a:r>
              <a:rPr lang="it-IT" sz="3600" dirty="0">
                <a:latin typeface="Arial" panose="020B0604020202020204" pitchFamily="34" charset="0"/>
                <a:cs typeface="Arial" panose="020B0604020202020204" pitchFamily="34" charset="0"/>
              </a:rPr>
              <a:t>, con alcune limitazioni</a:t>
            </a:r>
          </a:p>
          <a:p>
            <a:pPr marL="1257300" lvl="1"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Non gestisce le eccezioni</a:t>
            </a:r>
          </a:p>
          <a:p>
            <a:pPr lvl="1">
              <a:buClr>
                <a:schemeClr val="accent1"/>
              </a:buCl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Ogni applicazione su </a:t>
            </a: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vista come un diverso </a:t>
            </a:r>
            <a:r>
              <a:rPr lang="it-IT" sz="3600" dirty="0" err="1">
                <a:latin typeface="Arial" panose="020B0604020202020204" pitchFamily="34" charset="0"/>
                <a:cs typeface="Arial" panose="020B0604020202020204" pitchFamily="34" charset="0"/>
              </a:rPr>
              <a:t>user</a:t>
            </a:r>
            <a:r>
              <a:rPr lang="it-IT" sz="3600" dirty="0">
                <a:latin typeface="Arial" panose="020B0604020202020204" pitchFamily="34" charset="0"/>
                <a:cs typeface="Arial" panose="020B0604020202020204" pitchFamily="34" charset="0"/>
              </a:rPr>
              <a:t>, con un proprio processo, una propria zona dati e una propria istanza di </a:t>
            </a:r>
            <a:r>
              <a:rPr lang="it-IT" sz="3600" dirty="0" err="1">
                <a:latin typeface="Arial" panose="020B0604020202020204" pitchFamily="34" charset="0"/>
                <a:cs typeface="Arial" panose="020B0604020202020204" pitchFamily="34" charset="0"/>
              </a:rPr>
              <a:t>Dalvik</a:t>
            </a:r>
            <a:r>
              <a:rPr lang="it-IT" sz="3600" dirty="0">
                <a:latin typeface="Arial" panose="020B0604020202020204" pitchFamily="34" charset="0"/>
                <a:cs typeface="Arial" panose="020B0604020202020204" pitchFamily="34" charset="0"/>
              </a:rPr>
              <a:t> virtual machine.</a:t>
            </a: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err="1">
                <a:latin typeface="Arial" panose="020B0604020202020204" pitchFamily="34" charset="0"/>
                <a:cs typeface="Arial" panose="020B0604020202020204" pitchFamily="34" charset="0"/>
              </a:rPr>
              <a:t>Dalvik</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stata integrata/sostituita da ART</a:t>
            </a:r>
          </a:p>
        </p:txBody>
      </p:sp>
    </p:spTree>
    <p:extLst>
      <p:ext uri="{BB962C8B-B14F-4D97-AF65-F5344CB8AC3E}">
        <p14:creationId xmlns:p14="http://schemas.microsoft.com/office/powerpoint/2010/main" val="647189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ART Virtual Machine</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28</a:t>
            </a:fld>
            <a:endParaRPr/>
          </a:p>
        </p:txBody>
      </p:sp>
      <p:sp>
        <p:nvSpPr>
          <p:cNvPr id="14" name="TextBox 2"/>
          <p:cNvSpPr txBox="1"/>
          <p:nvPr/>
        </p:nvSpPr>
        <p:spPr>
          <a:xfrm>
            <a:off x="685800" y="2438400"/>
            <a:ext cx="17602200" cy="9510296"/>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t>Nuova virtual machine</a:t>
            </a:r>
          </a:p>
          <a:p>
            <a:pPr marL="1257300" lvl="1" indent="-571500">
              <a:buClr>
                <a:schemeClr val="accent1"/>
              </a:buClr>
              <a:buFont typeface="Arial" panose="020B0604020202020204" pitchFamily="34" charset="0"/>
              <a:buChar char="•"/>
            </a:pPr>
            <a:r>
              <a:rPr lang="it-IT" sz="3600" dirty="0"/>
              <a:t>In </a:t>
            </a:r>
            <a:r>
              <a:rPr lang="it-IT" sz="3600" dirty="0" err="1"/>
              <a:t>Android</a:t>
            </a:r>
            <a:r>
              <a:rPr lang="it-IT" sz="3600" dirty="0"/>
              <a:t> 4.4 Kit </a:t>
            </a:r>
            <a:r>
              <a:rPr lang="it-IT" sz="3600" dirty="0" err="1"/>
              <a:t>Kat</a:t>
            </a:r>
            <a:r>
              <a:rPr lang="it-IT" sz="3600" dirty="0"/>
              <a:t> si affianca alla </a:t>
            </a:r>
            <a:r>
              <a:rPr lang="it-IT" sz="3600" dirty="0" err="1"/>
              <a:t>Dalvik</a:t>
            </a:r>
            <a:endParaRPr lang="it-IT" sz="3600" dirty="0"/>
          </a:p>
          <a:p>
            <a:pPr marL="1257300" lvl="1" indent="-571500">
              <a:buClr>
                <a:schemeClr val="accent1"/>
              </a:buClr>
              <a:buFont typeface="Arial" panose="020B0604020202020204" pitchFamily="34" charset="0"/>
              <a:buChar char="•"/>
            </a:pPr>
            <a:r>
              <a:rPr lang="it-IT" sz="3600" dirty="0"/>
              <a:t>A partire da </a:t>
            </a:r>
            <a:r>
              <a:rPr lang="it-IT" sz="3600" dirty="0" err="1"/>
              <a:t>Android</a:t>
            </a:r>
            <a:r>
              <a:rPr lang="it-IT" sz="3600" dirty="0"/>
              <a:t> 5 Lollipop </a:t>
            </a:r>
            <a:r>
              <a:rPr lang="it-IT" sz="3600" dirty="0" err="1"/>
              <a:t>e’</a:t>
            </a:r>
            <a:r>
              <a:rPr lang="it-IT" sz="3600" dirty="0"/>
              <a:t> l’unica VM</a:t>
            </a:r>
          </a:p>
          <a:p>
            <a:pPr marL="1257300" lvl="1" indent="-571500">
              <a:buClr>
                <a:schemeClr val="accent1"/>
              </a:buClr>
              <a:buFont typeface="Arial" panose="020B0604020202020204" pitchFamily="34" charset="0"/>
              <a:buChar char="•"/>
            </a:pPr>
            <a:endParaRPr lang="it-IT" sz="3600" dirty="0"/>
          </a:p>
          <a:p>
            <a:pPr marL="1257300" lvl="1" indent="-571500">
              <a:buClr>
                <a:schemeClr val="accent1"/>
              </a:buClr>
              <a:buFont typeface="Arial" panose="020B0604020202020204" pitchFamily="34" charset="0"/>
              <a:buChar char="•"/>
            </a:pPr>
            <a:endParaRPr lang="it-IT" sz="3600" dirty="0"/>
          </a:p>
          <a:p>
            <a:pPr marL="571500" indent="-571500">
              <a:buClr>
                <a:schemeClr val="accent1"/>
              </a:buClr>
              <a:buFont typeface="Wingdings" panose="05000000000000000000" pitchFamily="2" charset="2"/>
              <a:buChar char="§"/>
            </a:pPr>
            <a:r>
              <a:rPr lang="it-IT" sz="3600" dirty="0"/>
              <a:t>ART </a:t>
            </a:r>
            <a:r>
              <a:rPr lang="it-IT" sz="3600" dirty="0" err="1"/>
              <a:t>e’</a:t>
            </a:r>
            <a:r>
              <a:rPr lang="it-IT" sz="3600" dirty="0"/>
              <a:t> basata su tecnologia AOT (</a:t>
            </a:r>
            <a:r>
              <a:rPr lang="it-IT" sz="3600" dirty="0" err="1"/>
              <a:t>ahead</a:t>
            </a:r>
            <a:r>
              <a:rPr lang="it-IT" sz="3600" dirty="0"/>
              <a:t>-of-time)</a:t>
            </a:r>
          </a:p>
          <a:p>
            <a:pPr marL="1257300" lvl="1" indent="-571500">
              <a:buClr>
                <a:schemeClr val="accent1"/>
              </a:buClr>
              <a:buFont typeface="Arial" panose="020B0604020202020204" pitchFamily="34" charset="0"/>
              <a:buChar char="•"/>
            </a:pPr>
            <a:r>
              <a:rPr lang="it-IT" sz="3600" dirty="0"/>
              <a:t>Il codice compilato dell’applicazione </a:t>
            </a:r>
            <a:r>
              <a:rPr lang="it-IT" sz="3600" dirty="0" err="1"/>
              <a:t>e’</a:t>
            </a:r>
            <a:r>
              <a:rPr lang="it-IT" sz="3600" dirty="0"/>
              <a:t> direttamente eseguibile</a:t>
            </a:r>
          </a:p>
          <a:p>
            <a:pPr marL="1257300" lvl="1" indent="-571500">
              <a:buClr>
                <a:schemeClr val="accent1"/>
              </a:buClr>
              <a:buFont typeface="Arial" panose="020B0604020202020204" pitchFamily="34" charset="0"/>
              <a:buChar char="•"/>
            </a:pPr>
            <a:endParaRPr lang="it-IT" sz="3600" dirty="0"/>
          </a:p>
          <a:p>
            <a:pPr marL="1257300" lvl="1" indent="-571500">
              <a:buClr>
                <a:schemeClr val="accent1"/>
              </a:buClr>
              <a:buFont typeface="Arial" panose="020B0604020202020204" pitchFamily="34" charset="0"/>
              <a:buChar char="•"/>
            </a:pPr>
            <a:endParaRPr lang="it-IT" sz="3600" dirty="0"/>
          </a:p>
          <a:p>
            <a:pPr marL="571500" indent="-571500">
              <a:buClr>
                <a:schemeClr val="accent1"/>
              </a:buClr>
              <a:buFont typeface="Wingdings" panose="05000000000000000000" pitchFamily="2" charset="2"/>
              <a:buChar char="§"/>
            </a:pPr>
            <a:r>
              <a:rPr lang="it-IT" sz="3600" dirty="0" err="1"/>
              <a:t>Cio’</a:t>
            </a:r>
            <a:r>
              <a:rPr lang="it-IT" sz="3600" dirty="0"/>
              <a:t> riduce notevolmente i tempi di esecuzione rispetto ad un compilatore JIT (Just-In-Time) come </a:t>
            </a:r>
            <a:r>
              <a:rPr lang="it-IT" sz="3600" dirty="0" err="1"/>
              <a:t>Dalvik</a:t>
            </a:r>
            <a:endParaRPr lang="it-IT" sz="3600" dirty="0"/>
          </a:p>
          <a:p>
            <a:pPr marL="1257300" lvl="1" indent="-571500">
              <a:buClr>
                <a:schemeClr val="accent1"/>
              </a:buClr>
              <a:buFont typeface="Arial" panose="020B0604020202020204" pitchFamily="34" charset="0"/>
              <a:buChar char="•"/>
            </a:pPr>
            <a:r>
              <a:rPr lang="it-IT" sz="3600" dirty="0"/>
              <a:t>Di conseguenza </a:t>
            </a:r>
            <a:r>
              <a:rPr lang="it-IT" sz="3600" dirty="0" err="1"/>
              <a:t>c’e'</a:t>
            </a:r>
            <a:r>
              <a:rPr lang="it-IT" sz="3600" dirty="0"/>
              <a:t> anche un corrispondente risparmio energetico</a:t>
            </a:r>
          </a:p>
          <a:p>
            <a:pPr marL="1257300" lvl="1" indent="-571500">
              <a:buClr>
                <a:schemeClr val="accent1"/>
              </a:buClr>
              <a:buFont typeface="Arial" panose="020B0604020202020204" pitchFamily="34" charset="0"/>
              <a:buChar char="•"/>
            </a:pPr>
            <a:r>
              <a:rPr lang="it-IT" sz="3600" dirty="0"/>
              <a:t>Aumenta, invece, il consumo di spazio sulla memoria del dispositivo</a:t>
            </a:r>
          </a:p>
          <a:p>
            <a:pPr lvl="1">
              <a:buClr>
                <a:schemeClr val="accent1"/>
              </a:buClr>
            </a:pPr>
            <a:endParaRPr lang="it-IT" sz="3600" dirty="0"/>
          </a:p>
          <a:p>
            <a:pPr lvl="1">
              <a:buClr>
                <a:schemeClr val="accent1"/>
              </a:buClr>
            </a:pPr>
            <a:endParaRPr lang="it-IT" sz="3600" dirty="0"/>
          </a:p>
          <a:p>
            <a:pPr marL="571500" indent="-571500">
              <a:buClr>
                <a:schemeClr val="accent1"/>
              </a:buClr>
              <a:buFont typeface="Wingdings" panose="05000000000000000000" pitchFamily="2" charset="2"/>
              <a:buChar char="§"/>
            </a:pPr>
            <a:r>
              <a:rPr lang="it-IT" sz="3600" dirty="0"/>
              <a:t>Salvo eccezioni, </a:t>
            </a:r>
            <a:r>
              <a:rPr lang="it-IT" sz="3600" dirty="0" err="1"/>
              <a:t>e’</a:t>
            </a:r>
            <a:r>
              <a:rPr lang="it-IT" sz="3600" dirty="0"/>
              <a:t> garantita la </a:t>
            </a:r>
            <a:r>
              <a:rPr lang="it-IT" sz="3600" dirty="0" err="1"/>
              <a:t>compatibilita’</a:t>
            </a:r>
            <a:r>
              <a:rPr lang="it-IT" sz="3600" dirty="0"/>
              <a:t> delle applicazioni (il </a:t>
            </a:r>
            <a:r>
              <a:rPr lang="it-IT" sz="3600" dirty="0" err="1"/>
              <a:t>dex</a:t>
            </a:r>
            <a:r>
              <a:rPr lang="it-IT" sz="3600" dirty="0"/>
              <a:t> compilato </a:t>
            </a:r>
            <a:r>
              <a:rPr lang="it-IT" sz="3600" dirty="0" err="1"/>
              <a:t>e’</a:t>
            </a:r>
            <a:r>
              <a:rPr lang="it-IT" sz="3600" dirty="0"/>
              <a:t> anche l’input per la ART)</a:t>
            </a:r>
          </a:p>
        </p:txBody>
      </p:sp>
    </p:spTree>
    <p:extLst>
      <p:ext uri="{BB962C8B-B14F-4D97-AF65-F5344CB8AC3E}">
        <p14:creationId xmlns:p14="http://schemas.microsoft.com/office/powerpoint/2010/main" val="2545850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riassumendo</a:t>
            </a:r>
            <a:r>
              <a:rPr lang="en-US" dirty="0"/>
              <a:t>: </a:t>
            </a:r>
            <a:r>
              <a:rPr lang="en-US" dirty="0" err="1"/>
              <a:t>i</a:t>
            </a:r>
            <a:r>
              <a:rPr lang="en-US" dirty="0"/>
              <a:t> </a:t>
            </a:r>
            <a:r>
              <a:rPr lang="en-US" dirty="0" err="1"/>
              <a:t>tre</a:t>
            </a:r>
            <a:r>
              <a:rPr lang="en-US" dirty="0"/>
              <a:t> </a:t>
            </a:r>
            <a:r>
              <a:rPr lang="en-US" dirty="0" err="1"/>
              <a:t>blocchi</a:t>
            </a:r>
            <a:r>
              <a:rPr lang="en-US" dirty="0"/>
              <a:t> </a:t>
            </a:r>
            <a:r>
              <a:rPr lang="en-US" dirty="0" err="1"/>
              <a:t>principali</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29</a:t>
            </a:fld>
            <a:endParaRPr/>
          </a:p>
        </p:txBody>
      </p:sp>
      <p:sp>
        <p:nvSpPr>
          <p:cNvPr id="14" name="TextBox 2"/>
          <p:cNvSpPr txBox="1"/>
          <p:nvPr/>
        </p:nvSpPr>
        <p:spPr>
          <a:xfrm>
            <a:off x="685800" y="2438400"/>
            <a:ext cx="17602200" cy="9510296"/>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en-US" sz="3600" b="1" dirty="0" err="1">
                <a:latin typeface="Arial" panose="020B0604020202020204" pitchFamily="34" charset="0"/>
                <a:cs typeface="Arial" panose="020B0604020202020204" pitchFamily="34" charset="0"/>
              </a:rPr>
              <a:t>Dispositivo</a:t>
            </a:r>
            <a:r>
              <a:rPr lang="en-US" sz="3600" b="1" dirty="0">
                <a:latin typeface="Arial" panose="020B0604020202020204" pitchFamily="34" charset="0"/>
                <a:cs typeface="Arial" panose="020B0604020202020204" pitchFamily="34" charset="0"/>
              </a:rPr>
              <a:t> Hardware</a:t>
            </a:r>
            <a:r>
              <a:rPr lang="en-US"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funziona su una vasta gamma di configurazioni hardware tra cui </a:t>
            </a:r>
            <a:r>
              <a:rPr lang="it-IT" sz="3600" dirty="0" err="1">
                <a:latin typeface="Arial" panose="020B0604020202020204" pitchFamily="34" charset="0"/>
                <a:cs typeface="Arial" panose="020B0604020202020204" pitchFamily="34" charset="0"/>
              </a:rPr>
              <a:t>smartphone</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tablet</a:t>
            </a:r>
            <a:r>
              <a:rPr lang="it-IT" sz="3600" dirty="0">
                <a:latin typeface="Arial" panose="020B0604020202020204" pitchFamily="34" charset="0"/>
                <a:cs typeface="Arial" panose="020B0604020202020204" pitchFamily="34" charset="0"/>
              </a:rPr>
              <a:t>, ecc.. </a:t>
            </a: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agnostico rispetto al processore, ma sfrutta alcune funzionalità di sicurezza specifiche dell'hardware (ad es. ARM).</a:t>
            </a: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b="1" dirty="0">
                <a:latin typeface="Arial" panose="020B0604020202020204" pitchFamily="34" charset="0"/>
                <a:cs typeface="Arial" panose="020B0604020202020204" pitchFamily="34" charset="0"/>
              </a:rPr>
              <a:t>Sistema </a:t>
            </a:r>
            <a:r>
              <a:rPr lang="en-US" sz="3600" b="1" dirty="0" err="1">
                <a:latin typeface="Arial" panose="020B0604020202020204" pitchFamily="34" charset="0"/>
                <a:cs typeface="Arial" panose="020B0604020202020204" pitchFamily="34" charset="0"/>
              </a:rPr>
              <a:t>Operativo</a:t>
            </a:r>
            <a:r>
              <a:rPr lang="en-US" sz="3600" b="1" dirty="0">
                <a:latin typeface="Arial" panose="020B0604020202020204" pitchFamily="34" charset="0"/>
                <a:cs typeface="Arial" panose="020B0604020202020204" pitchFamily="34" charset="0"/>
              </a:rPr>
              <a:t> Android</a:t>
            </a:r>
            <a:r>
              <a:rPr lang="en-US" sz="3600" dirty="0">
                <a:latin typeface="Arial" panose="020B0604020202020204" pitchFamily="34" charset="0"/>
                <a:cs typeface="Arial" panose="020B0604020202020204" pitchFamily="34" charset="0"/>
              </a:rPr>
              <a:t>: </a:t>
            </a:r>
            <a:r>
              <a:rPr lang="it-IT" sz="3600" dirty="0">
                <a:latin typeface="Arial" panose="020B0604020202020204" pitchFamily="34" charset="0"/>
                <a:cs typeface="Arial" panose="020B0604020202020204" pitchFamily="34" charset="0"/>
              </a:rPr>
              <a:t>Il sistema operativo principale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basato sul </a:t>
            </a:r>
            <a:r>
              <a:rPr lang="it-IT" sz="3600" dirty="0" err="1">
                <a:latin typeface="Arial" panose="020B0604020202020204" pitchFamily="34" charset="0"/>
                <a:cs typeface="Arial" panose="020B0604020202020204" pitchFamily="34" charset="0"/>
              </a:rPr>
              <a:t>kernel</a:t>
            </a:r>
            <a:r>
              <a:rPr lang="it-IT" sz="3600" dirty="0">
                <a:latin typeface="Arial" panose="020B0604020202020204" pitchFamily="34" charset="0"/>
                <a:cs typeface="Arial" panose="020B0604020202020204" pitchFamily="34" charset="0"/>
              </a:rPr>
              <a:t> Linux. Tutte le risorse del dispositivo sono accessibili tramite il sistema operativo.</a:t>
            </a: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b="1" dirty="0">
                <a:latin typeface="Arial" panose="020B0604020202020204" pitchFamily="34" charset="0"/>
                <a:cs typeface="Arial" panose="020B0604020202020204" pitchFamily="34" charset="0"/>
              </a:rPr>
              <a:t>Android Application Runtime</a:t>
            </a:r>
            <a:r>
              <a:rPr lang="en-US" sz="3600" dirty="0">
                <a:latin typeface="Arial" panose="020B0604020202020204" pitchFamily="34" charset="0"/>
                <a:cs typeface="Arial" panose="020B0604020202020204" pitchFamily="34" charset="0"/>
              </a:rPr>
              <a:t>: </a:t>
            </a:r>
            <a:r>
              <a:rPr lang="it-IT" sz="3600" dirty="0">
                <a:latin typeface="Arial" panose="020B0604020202020204" pitchFamily="34" charset="0"/>
                <a:cs typeface="Arial" panose="020B0604020202020204" pitchFamily="34" charset="0"/>
              </a:rPr>
              <a:t>Le applicazioni </a:t>
            </a: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sono spesso scritte in Java ed eseguite nella </a:t>
            </a:r>
            <a:r>
              <a:rPr lang="it-IT" sz="3600" dirty="0" err="1">
                <a:latin typeface="Arial" panose="020B0604020202020204" pitchFamily="34" charset="0"/>
                <a:cs typeface="Arial" panose="020B0604020202020204" pitchFamily="34" charset="0"/>
              </a:rPr>
              <a:t>Dalvik</a:t>
            </a:r>
            <a:r>
              <a:rPr lang="it-IT" sz="3600" dirty="0">
                <a:latin typeface="Arial" panose="020B0604020202020204" pitchFamily="34" charset="0"/>
                <a:cs typeface="Arial" panose="020B0604020202020204" pitchFamily="34" charset="0"/>
              </a:rPr>
              <a:t> VM. Tuttavia, molte applicazioni, inclusi i principali servizi e applicazioni </a:t>
            </a: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sono applicazioni native o includono librerie native. Sia </a:t>
            </a:r>
            <a:r>
              <a:rPr lang="it-IT" sz="3600" dirty="0" err="1">
                <a:latin typeface="Arial" panose="020B0604020202020204" pitchFamily="34" charset="0"/>
                <a:cs typeface="Arial" panose="020B0604020202020204" pitchFamily="34" charset="0"/>
              </a:rPr>
              <a:t>Dalvik</a:t>
            </a:r>
            <a:r>
              <a:rPr lang="it-IT" sz="3600" dirty="0">
                <a:latin typeface="Arial" panose="020B0604020202020204" pitchFamily="34" charset="0"/>
                <a:cs typeface="Arial" panose="020B0604020202020204" pitchFamily="34" charset="0"/>
              </a:rPr>
              <a:t> che le applicazioni native vengono eseguite nello stesso ambiente di sicurezza, nella </a:t>
            </a:r>
            <a:r>
              <a:rPr lang="it-IT" sz="3600" dirty="0" err="1">
                <a:latin typeface="Arial" panose="020B0604020202020204" pitchFamily="34" charset="0"/>
                <a:cs typeface="Arial" panose="020B0604020202020204" pitchFamily="34" charset="0"/>
              </a:rPr>
              <a:t>Sandbox</a:t>
            </a:r>
            <a:r>
              <a:rPr lang="it-IT" sz="3600" dirty="0">
                <a:latin typeface="Arial" panose="020B0604020202020204" pitchFamily="34" charset="0"/>
                <a:cs typeface="Arial" panose="020B0604020202020204" pitchFamily="34" charset="0"/>
              </a:rPr>
              <a:t> dell'applicazione. Le applicazioni ottengono una parte dedicata del file </a:t>
            </a:r>
            <a:r>
              <a:rPr lang="it-IT" sz="3600" dirty="0" err="1">
                <a:latin typeface="Arial" panose="020B0604020202020204" pitchFamily="34" charset="0"/>
                <a:cs typeface="Arial" panose="020B0604020202020204" pitchFamily="34" charset="0"/>
              </a:rPr>
              <a:t>system</a:t>
            </a:r>
            <a:r>
              <a:rPr lang="it-IT" sz="3600" dirty="0">
                <a:latin typeface="Arial" panose="020B0604020202020204" pitchFamily="34" charset="0"/>
                <a:cs typeface="Arial" panose="020B0604020202020204" pitchFamily="34" charset="0"/>
              </a:rPr>
              <a:t> in cui possono scrivere dati privati, inclusi database e file non elaborati.</a:t>
            </a:r>
            <a:r>
              <a:rPr lang="en-US" sz="36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491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perche</a:t>
            </a:r>
            <a:r>
              <a:rPr lang="en-US" dirty="0"/>
              <a:t>’ la </a:t>
            </a:r>
            <a:r>
              <a:rPr lang="en-US" dirty="0" err="1"/>
              <a:t>programmazione</a:t>
            </a:r>
            <a:r>
              <a:rPr lang="en-US" dirty="0"/>
              <a:t> mobile e’ </a:t>
            </a:r>
            <a:r>
              <a:rPr lang="en-US" dirty="0" err="1"/>
              <a:t>diversa</a:t>
            </a:r>
            <a:r>
              <a:rPr lang="en-US" dirty="0"/>
              <a:t>?</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a:t>
            </a:fld>
            <a:endParaRPr/>
          </a:p>
        </p:txBody>
      </p:sp>
      <p:sp>
        <p:nvSpPr>
          <p:cNvPr id="14" name="TextBox 2"/>
          <p:cNvSpPr txBox="1"/>
          <p:nvPr/>
        </p:nvSpPr>
        <p:spPr>
          <a:xfrm>
            <a:off x="685800" y="3048000"/>
            <a:ext cx="17602200" cy="7848302"/>
          </a:xfrm>
          <a:prstGeom prst="rect">
            <a:avLst/>
          </a:prstGeom>
          <a:noFill/>
        </p:spPr>
        <p:txBody>
          <a:bodyPr wrap="square" rtlCol="0">
            <a:spAutoFit/>
          </a:bodyPr>
          <a:lstStyle/>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Display che variano da piccoli </a:t>
            </a:r>
            <a:r>
              <a:rPr lang="it-IT" sz="3600" dirty="0" err="1">
                <a:latin typeface="Arial" panose="020B0604020202020204" pitchFamily="34" charset="0"/>
                <a:cs typeface="Arial" panose="020B0604020202020204" pitchFamily="34" charset="0"/>
              </a:rPr>
              <a:t>smartphone</a:t>
            </a:r>
            <a:r>
              <a:rPr lang="it-IT" sz="3600" dirty="0">
                <a:latin typeface="Arial" panose="020B0604020202020204" pitchFamily="34" charset="0"/>
                <a:cs typeface="Arial" panose="020B0604020202020204" pitchFamily="34" charset="0"/>
              </a:rPr>
              <a:t> a </a:t>
            </a:r>
            <a:r>
              <a:rPr lang="it-IT" sz="3600" dirty="0" err="1">
                <a:latin typeface="Arial" panose="020B0604020202020204" pitchFamily="34" charset="0"/>
                <a:cs typeface="Arial" panose="020B0604020202020204" pitchFamily="34" charset="0"/>
              </a:rPr>
              <a:t>smart</a:t>
            </a:r>
            <a:r>
              <a:rPr lang="it-IT" sz="3600" dirty="0">
                <a:latin typeface="Arial" panose="020B0604020202020204" pitchFamily="34" charset="0"/>
                <a:cs typeface="Arial" panose="020B0604020202020204" pitchFamily="34" charset="0"/>
              </a:rPr>
              <a:t> TV di 60+ pollici.</a:t>
            </a: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Diverse versioni di sistemi operativi (multiple APK)</a:t>
            </a: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Scarse risorse (memoria, disco, …)</a:t>
            </a: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Condizioni mutabili della </a:t>
            </a:r>
            <a:r>
              <a:rPr lang="it-IT" sz="3600" dirty="0" err="1">
                <a:latin typeface="Arial" panose="020B0604020202020204" pitchFamily="34" charset="0"/>
                <a:cs typeface="Arial" panose="020B0604020202020204" pitchFamily="34" charset="0"/>
              </a:rPr>
              <a:t>connettivita’</a:t>
            </a:r>
            <a:r>
              <a:rPr lang="it-IT" sz="3600" dirty="0">
                <a:latin typeface="Arial" panose="020B0604020202020204" pitchFamily="34" charset="0"/>
                <a:cs typeface="Arial" panose="020B0604020202020204" pitchFamily="34" charset="0"/>
              </a:rPr>
              <a:t> (GSM, </a:t>
            </a:r>
            <a:r>
              <a:rPr lang="it-IT" sz="3600" dirty="0" err="1">
                <a:latin typeface="Arial" panose="020B0604020202020204" pitchFamily="34" charset="0"/>
                <a:cs typeface="Arial" panose="020B0604020202020204" pitchFamily="34" charset="0"/>
              </a:rPr>
              <a:t>WiFi</a:t>
            </a:r>
            <a:r>
              <a:rPr lang="it-IT" sz="3600" dirty="0">
                <a:latin typeface="Arial" panose="020B0604020202020204" pitchFamily="34" charset="0"/>
                <a:cs typeface="Arial" panose="020B0604020202020204" pitchFamily="34" charset="0"/>
              </a:rPr>
              <a:t>)</a:t>
            </a: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Gestione del trasferimento di dati: costi, </a:t>
            </a:r>
            <a:r>
              <a:rPr lang="it-IT" sz="3600" dirty="0" err="1">
                <a:latin typeface="Arial" panose="020B0604020202020204" pitchFamily="34" charset="0"/>
                <a:cs typeface="Arial" panose="020B0604020202020204" pitchFamily="34" charset="0"/>
              </a:rPr>
              <a:t>velocita’</a:t>
            </a:r>
            <a:r>
              <a:rPr lang="it-IT" sz="3600" dirty="0">
                <a:latin typeface="Arial" panose="020B0604020202020204" pitchFamily="34" charset="0"/>
                <a:cs typeface="Arial" panose="020B0604020202020204" pitchFamily="34" charset="0"/>
              </a:rPr>
              <a:t>, latenza</a:t>
            </a: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Batteria</a:t>
            </a:r>
          </a:p>
          <a:p>
            <a:pPr marL="571500" indent="-571500">
              <a:buClr>
                <a:schemeClr val="accent1"/>
              </a:buClr>
              <a:buFont typeface="Arial" panose="020B0604020202020204" pitchFamily="34" charset="0"/>
              <a:buChar char="•"/>
            </a:pPr>
            <a:r>
              <a:rPr lang="it-IT" sz="3600" dirty="0" err="1">
                <a:latin typeface="Arial" panose="020B0604020202020204" pitchFamily="34" charset="0"/>
                <a:cs typeface="Arial" panose="020B0604020202020204" pitchFamily="34" charset="0"/>
              </a:rPr>
              <a:t>Priorita’</a:t>
            </a:r>
            <a:r>
              <a:rPr lang="it-IT" sz="3600" dirty="0">
                <a:latin typeface="Arial" panose="020B0604020202020204" pitchFamily="34" charset="0"/>
                <a:cs typeface="Arial" panose="020B0604020202020204" pitchFamily="34" charset="0"/>
              </a:rPr>
              <a:t> (cosa succede se arriva una telefonata mentre usano la vostra </a:t>
            </a:r>
            <a:r>
              <a:rPr lang="it-IT" sz="3600" dirty="0" err="1">
                <a:latin typeface="Arial" panose="020B0604020202020204" pitchFamily="34" charset="0"/>
                <a:cs typeface="Arial" panose="020B0604020202020204" pitchFamily="34" charset="0"/>
              </a:rPr>
              <a:t>app</a:t>
            </a:r>
            <a:r>
              <a:rPr lang="it-IT" sz="3600" dirty="0">
                <a:latin typeface="Arial" panose="020B0604020202020204" pitchFamily="34" charset="0"/>
                <a:cs typeface="Arial" panose="020B0604020202020204" pitchFamily="34" charset="0"/>
              </a:rPr>
              <a:t>?)</a:t>
            </a: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Diverse interazioni utente (tastiera, </a:t>
            </a:r>
            <a:r>
              <a:rPr lang="it-IT" sz="3600" dirty="0" err="1">
                <a:latin typeface="Arial" panose="020B0604020202020204" pitchFamily="34" charset="0"/>
                <a:cs typeface="Arial" panose="020B0604020202020204" pitchFamily="34" charset="0"/>
              </a:rPr>
              <a:t>touch</a:t>
            </a:r>
            <a:r>
              <a:rPr lang="it-IT" sz="3600" dirty="0">
                <a:latin typeface="Arial" panose="020B0604020202020204" pitchFamily="34" charset="0"/>
                <a:cs typeface="Arial" panose="020B0604020202020204" pitchFamily="34" charset="0"/>
              </a:rPr>
              <a:t>, camera, …)</a:t>
            </a: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Dispositivi e sensori (accelerometro, GPS, camera, audio, microfono)</a:t>
            </a: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Speech </a:t>
            </a:r>
            <a:r>
              <a:rPr lang="it-IT" sz="3600" dirty="0" err="1">
                <a:latin typeface="Arial" panose="020B0604020202020204" pitchFamily="34" charset="0"/>
                <a:cs typeface="Arial" panose="020B0604020202020204" pitchFamily="34" charset="0"/>
              </a:rPr>
              <a:t>APIs</a:t>
            </a:r>
            <a:endParaRPr lang="it-IT" sz="3600" dirty="0">
              <a:latin typeface="Arial" panose="020B0604020202020204" pitchFamily="34" charset="0"/>
              <a:cs typeface="Arial" panose="020B0604020202020204" pitchFamily="34" charset="0"/>
            </a:endParaRP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Comunicazione tra diverse </a:t>
            </a:r>
            <a:r>
              <a:rPr lang="it-IT" sz="3600" dirty="0" err="1">
                <a:latin typeface="Arial" panose="020B0604020202020204" pitchFamily="34" charset="0"/>
                <a:cs typeface="Arial" panose="020B0604020202020204" pitchFamily="34" charset="0"/>
              </a:rPr>
              <a:t>applicationi</a:t>
            </a:r>
            <a:endParaRPr lang="it-IT" sz="3600" dirty="0">
              <a:latin typeface="Arial" panose="020B0604020202020204" pitchFamily="34" charset="0"/>
              <a:cs typeface="Arial" panose="020B0604020202020204" pitchFamily="34" charset="0"/>
            </a:endParaRP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Sicurezza</a:t>
            </a: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Modello di sviluppo (compilazione cross-piattaforma)</a:t>
            </a: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Modello di distribuzione (</a:t>
            </a:r>
            <a:r>
              <a:rPr lang="it-IT" sz="3600" dirty="0" err="1">
                <a:latin typeface="Arial" panose="020B0604020202020204" pitchFamily="34" charset="0"/>
                <a:cs typeface="Arial" panose="020B0604020202020204" pitchFamily="34" charset="0"/>
              </a:rPr>
              <a:t>store</a:t>
            </a:r>
            <a:r>
              <a:rPr lang="it-IT" sz="36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663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non segue </a:t>
            </a:r>
            <a:r>
              <a:rPr lang="en-US" dirty="0" err="1"/>
              <a:t>uno</a:t>
            </a:r>
            <a:r>
              <a:rPr lang="en-US" dirty="0"/>
              <a:t> standard Java</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30</a:t>
            </a:fld>
            <a:endParaRPr/>
          </a:p>
        </p:txBody>
      </p:sp>
      <p:sp>
        <p:nvSpPr>
          <p:cNvPr id="14" name="TextBox 2"/>
          <p:cNvSpPr txBox="1"/>
          <p:nvPr/>
        </p:nvSpPr>
        <p:spPr>
          <a:xfrm>
            <a:off x="685800" y="2438400"/>
            <a:ext cx="17602200" cy="8956298"/>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en-US" sz="3600" dirty="0" err="1">
                <a:latin typeface="Arial" panose="020B0604020202020204" pitchFamily="34" charset="0"/>
                <a:cs typeface="Arial" panose="020B0604020202020204" pitchFamily="34" charset="0"/>
              </a:rPr>
              <a:t>Distribuzioni</a:t>
            </a:r>
            <a:r>
              <a:rPr lang="en-US" sz="3600" dirty="0">
                <a:latin typeface="Arial" panose="020B0604020202020204" pitchFamily="34" charset="0"/>
                <a:cs typeface="Arial" panose="020B0604020202020204" pitchFamily="34" charset="0"/>
              </a:rPr>
              <a:t> Standard Java:</a:t>
            </a:r>
          </a:p>
          <a:p>
            <a:pPr>
              <a:buClr>
                <a:schemeClr val="accent1"/>
              </a:buClr>
            </a:pPr>
            <a:endParaRPr lang="en-US" sz="3600" dirty="0">
              <a:latin typeface="Arial" panose="020B0604020202020204" pitchFamily="34" charset="0"/>
              <a:cs typeface="Arial" panose="020B0604020202020204" pitchFamily="34" charset="0"/>
            </a:endParaRPr>
          </a:p>
          <a:p>
            <a:pPr marL="1428750" lvl="1" indent="-742950">
              <a:buClr>
                <a:schemeClr val="accent1"/>
              </a:buClr>
              <a:buFont typeface="+mj-lt"/>
              <a:buAutoNum type="arabicPeriod"/>
            </a:pPr>
            <a:r>
              <a:rPr lang="en-US" sz="3600" dirty="0">
                <a:latin typeface="Arial" panose="020B0604020202020204" pitchFamily="34" charset="0"/>
                <a:cs typeface="Arial" panose="020B0604020202020204" pitchFamily="34" charset="0"/>
              </a:rPr>
              <a:t>Java Standard Edition: </a:t>
            </a:r>
            <a:r>
              <a:rPr lang="it-IT" sz="3600" dirty="0">
                <a:latin typeface="Arial" panose="020B0604020202020204" pitchFamily="34" charset="0"/>
                <a:cs typeface="Arial" panose="020B0604020202020204" pitchFamily="34" charset="0"/>
              </a:rPr>
              <a:t>utilizzato per lo sviluppo su applicazioni desktop di base</a:t>
            </a:r>
            <a:r>
              <a:rPr lang="en-US" sz="3600" dirty="0">
                <a:latin typeface="Arial" panose="020B0604020202020204" pitchFamily="34" charset="0"/>
                <a:cs typeface="Arial" panose="020B0604020202020204" pitchFamily="34" charset="0"/>
              </a:rPr>
              <a:t>.</a:t>
            </a:r>
          </a:p>
          <a:p>
            <a:pPr marL="1428750" lvl="1" indent="-742950">
              <a:buClr>
                <a:schemeClr val="accent1"/>
              </a:buClr>
              <a:buFont typeface="+mj-lt"/>
              <a:buAutoNum type="arabicPeriod"/>
            </a:pPr>
            <a:r>
              <a:rPr lang="en-US" sz="3600" dirty="0">
                <a:latin typeface="Arial" panose="020B0604020202020204" pitchFamily="34" charset="0"/>
                <a:cs typeface="Arial" panose="020B0604020202020204" pitchFamily="34" charset="0"/>
              </a:rPr>
              <a:t>Java Enterprise Edition (aka J2EE or </a:t>
            </a:r>
            <a:r>
              <a:rPr lang="en-US" sz="3600" dirty="0" err="1">
                <a:latin typeface="Arial" panose="020B0604020202020204" pitchFamily="34" charset="0"/>
                <a:cs typeface="Arial" panose="020B0604020202020204" pitchFamily="34" charset="0"/>
              </a:rPr>
              <a:t>JavaEE</a:t>
            </a:r>
            <a:r>
              <a:rPr lang="en-US" sz="3600" dirty="0">
                <a:latin typeface="Arial" panose="020B0604020202020204" pitchFamily="34" charset="0"/>
                <a:cs typeface="Arial" panose="020B0604020202020204" pitchFamily="34" charset="0"/>
              </a:rPr>
              <a:t>): </a:t>
            </a:r>
            <a:r>
              <a:rPr lang="it-IT" sz="3600" dirty="0">
                <a:latin typeface="Arial" panose="020B0604020202020204" pitchFamily="34" charset="0"/>
                <a:cs typeface="Arial" panose="020B0604020202020204" pitchFamily="34" charset="0"/>
              </a:rPr>
              <a:t>utilizzato per lo sviluppo di applicazioni aziendali</a:t>
            </a:r>
            <a:r>
              <a:rPr lang="en-US" sz="3600" dirty="0">
                <a:latin typeface="Arial" panose="020B0604020202020204" pitchFamily="34" charset="0"/>
                <a:cs typeface="Arial" panose="020B0604020202020204" pitchFamily="34" charset="0"/>
              </a:rPr>
              <a:t>.</a:t>
            </a:r>
          </a:p>
          <a:p>
            <a:pPr marL="1428750" lvl="1" indent="-742950">
              <a:buClr>
                <a:schemeClr val="accent1"/>
              </a:buClr>
              <a:buFont typeface="+mj-lt"/>
              <a:buAutoNum type="arabicPeriod"/>
            </a:pPr>
            <a:r>
              <a:rPr lang="en-US" sz="3600" dirty="0">
                <a:latin typeface="Arial" panose="020B0604020202020204" pitchFamily="34" charset="0"/>
                <a:cs typeface="Arial" panose="020B0604020202020204" pitchFamily="34" charset="0"/>
              </a:rPr>
              <a:t>Java Micro Edition (aka J2ME or </a:t>
            </a:r>
            <a:r>
              <a:rPr lang="en-US" sz="3600" dirty="0" err="1">
                <a:latin typeface="Arial" panose="020B0604020202020204" pitchFamily="34" charset="0"/>
                <a:cs typeface="Arial" panose="020B0604020202020204" pitchFamily="34" charset="0"/>
              </a:rPr>
              <a:t>JavaME</a:t>
            </a:r>
            <a:r>
              <a:rPr lang="en-US" sz="3600" dirty="0">
                <a:latin typeface="Arial" panose="020B0604020202020204" pitchFamily="34" charset="0"/>
                <a:cs typeface="Arial" panose="020B0604020202020204" pitchFamily="34" charset="0"/>
              </a:rPr>
              <a:t>): Java for embedded systems.</a:t>
            </a:r>
          </a:p>
          <a:p>
            <a:pPr>
              <a:buClr>
                <a:schemeClr val="accent1"/>
              </a:buClr>
            </a:pPr>
            <a:endParaRPr lang="en-US" sz="3600" dirty="0">
              <a:latin typeface="Arial" panose="020B0604020202020204" pitchFamily="34" charset="0"/>
              <a:cs typeface="Arial" panose="020B0604020202020204" pitchFamily="34" charset="0"/>
            </a:endParaRPr>
          </a:p>
          <a:p>
            <a:pPr>
              <a:buClr>
                <a:schemeClr val="accent1"/>
              </a:buCl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Il set di librerie Java di </a:t>
            </a: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il </a:t>
            </a:r>
            <a:r>
              <a:rPr lang="it-IT" sz="3600" dirty="0" err="1">
                <a:latin typeface="Arial" panose="020B0604020202020204" pitchFamily="34" charset="0"/>
                <a:cs typeface="Arial" panose="020B0604020202020204" pitchFamily="34" charset="0"/>
              </a:rPr>
              <a:t>piu’</a:t>
            </a:r>
            <a:r>
              <a:rPr lang="it-IT" sz="3600" dirty="0">
                <a:latin typeface="Arial" panose="020B0604020202020204" pitchFamily="34" charset="0"/>
                <a:cs typeface="Arial" panose="020B0604020202020204" pitchFamily="34" charset="0"/>
              </a:rPr>
              <a:t> vicino a Java Standard Edition. La differenza principale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che le librerie Java per l'interfaccia utente (AWT e Swing) sono state rimosse e sostituite con librerie di interfaccia utente specifiche per </a:t>
            </a: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aggiunge anche alcune nuove </a:t>
            </a:r>
            <a:r>
              <a:rPr lang="it-IT" sz="3600" dirty="0" err="1">
                <a:latin typeface="Arial" panose="020B0604020202020204" pitchFamily="34" charset="0"/>
                <a:cs typeface="Arial" panose="020B0604020202020204" pitchFamily="34" charset="0"/>
              </a:rPr>
              <a:t>funzionalita’</a:t>
            </a:r>
            <a:r>
              <a:rPr lang="it-IT" sz="3600" dirty="0">
                <a:latin typeface="Arial" panose="020B0604020202020204" pitchFamily="34" charset="0"/>
                <a:cs typeface="Arial" panose="020B0604020202020204" pitchFamily="34" charset="0"/>
              </a:rPr>
              <a:t> a Java standard, pur supportando la maggior parte delle </a:t>
            </a:r>
            <a:r>
              <a:rPr lang="it-IT" sz="3600" dirty="0" err="1">
                <a:latin typeface="Arial" panose="020B0604020202020204" pitchFamily="34" charset="0"/>
                <a:cs typeface="Arial" panose="020B0604020202020204" pitchFamily="34" charset="0"/>
              </a:rPr>
              <a:t>funzionalita’</a:t>
            </a:r>
            <a:r>
              <a:rPr lang="it-IT" sz="3600" dirty="0">
                <a:latin typeface="Arial" panose="020B0604020202020204" pitchFamily="34" charset="0"/>
                <a:cs typeface="Arial" panose="020B0604020202020204" pitchFamily="34" charset="0"/>
              </a:rPr>
              <a:t> standard di Java.</a:t>
            </a:r>
          </a:p>
        </p:txBody>
      </p:sp>
    </p:spTree>
    <p:extLst>
      <p:ext uri="{BB962C8B-B14F-4D97-AF65-F5344CB8AC3E}">
        <p14:creationId xmlns:p14="http://schemas.microsoft.com/office/powerpoint/2010/main" val="3082481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non solo Java</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31</a:t>
            </a:fld>
            <a:endParaRPr/>
          </a:p>
        </p:txBody>
      </p:sp>
      <p:sp>
        <p:nvSpPr>
          <p:cNvPr id="14" name="TextBox 2"/>
          <p:cNvSpPr txBox="1"/>
          <p:nvPr/>
        </p:nvSpPr>
        <p:spPr>
          <a:xfrm>
            <a:off x="8458200" y="2438400"/>
            <a:ext cx="9829800" cy="9387185"/>
          </a:xfrm>
          <a:prstGeom prst="rect">
            <a:avLst/>
          </a:prstGeom>
          <a:noFill/>
        </p:spPr>
        <p:txBody>
          <a:bodyPr wrap="square" rtlCol="0">
            <a:spAutoFit/>
          </a:bodyPr>
          <a:lstStyle/>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Java non e’ l’unico possibile linguaggio di programmazione utilizzabile sotto Android, ma e’ largamente il più comune, nonche’ quello con maggior supporto software e consigliato dagli stessi sviluppatori di Android (anche se Kotlin...)</a:t>
            </a: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E’ possibile realizzare, ad esempio, applicazioni e componenti in C/C++ con il supporto dell’Android Native Development Kit (NDK)</a:t>
            </a:r>
          </a:p>
          <a:p>
            <a:pPr>
              <a:buClr>
                <a:schemeClr val="accent1"/>
              </a:buClr>
            </a:pPr>
            <a:r>
              <a:rPr lang="it-IT" sz="2800" dirty="0">
                <a:latin typeface="Arial" panose="020B0604020202020204" pitchFamily="34" charset="0"/>
                <a:cs typeface="Arial" panose="020B0604020202020204" pitchFamily="34" charset="0"/>
              </a:rPr>
              <a:t>      (http://developer.android.com/sdk/ndk/overview.html)</a:t>
            </a:r>
          </a:p>
        </p:txBody>
      </p:sp>
      <p:pic>
        <p:nvPicPr>
          <p:cNvPr id="3" name="Picture 2">
            <a:extLst>
              <a:ext uri="{FF2B5EF4-FFF2-40B4-BE49-F238E27FC236}">
                <a16:creationId xmlns:a16="http://schemas.microsoft.com/office/drawing/2014/main" id="{843244CE-5C4E-4E02-9B31-7E30263E6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0"/>
            <a:ext cx="8915400" cy="5480109"/>
          </a:xfrm>
          <a:prstGeom prst="rect">
            <a:avLst/>
          </a:prstGeom>
        </p:spPr>
      </p:pic>
    </p:spTree>
    <p:extLst>
      <p:ext uri="{BB962C8B-B14F-4D97-AF65-F5344CB8AC3E}">
        <p14:creationId xmlns:p14="http://schemas.microsoft.com/office/powerpoint/2010/main" val="698815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macroclassificazione</a:t>
            </a:r>
            <a:r>
              <a:rPr lang="en-US" dirty="0"/>
              <a:t> </a:t>
            </a:r>
            <a:r>
              <a:rPr lang="en-US" dirty="0" err="1"/>
              <a:t>delle</a:t>
            </a:r>
            <a:r>
              <a:rPr lang="en-US" dirty="0"/>
              <a:t> </a:t>
            </a:r>
            <a:r>
              <a:rPr lang="en-US" dirty="0" err="1"/>
              <a:t>tipologie</a:t>
            </a:r>
            <a:r>
              <a:rPr lang="en-US" dirty="0"/>
              <a:t> di </a:t>
            </a:r>
            <a:r>
              <a:rPr lang="en-US" dirty="0" err="1"/>
              <a:t>applicazioni</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32</a:t>
            </a:fld>
            <a:endParaRPr/>
          </a:p>
        </p:txBody>
      </p:sp>
      <p:sp>
        <p:nvSpPr>
          <p:cNvPr id="14" name="TextBox 2"/>
          <p:cNvSpPr txBox="1"/>
          <p:nvPr/>
        </p:nvSpPr>
        <p:spPr>
          <a:xfrm>
            <a:off x="685800" y="2937093"/>
            <a:ext cx="17602200" cy="6740307"/>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b="1" dirty="0">
                <a:latin typeface="Arial" panose="020B0604020202020204" pitchFamily="34" charset="0"/>
                <a:cs typeface="Arial" panose="020B0604020202020204" pitchFamily="34" charset="0"/>
              </a:rPr>
              <a:t>Classica</a:t>
            </a:r>
            <a:r>
              <a:rPr lang="it-IT" sz="3600" dirty="0">
                <a:latin typeface="Arial" panose="020B0604020202020204" pitchFamily="34" charset="0"/>
                <a:cs typeface="Arial" panose="020B0604020202020204" pitchFamily="34" charset="0"/>
              </a:rPr>
              <a:t>: tutte le interfacce, servizi, grafica, database, ecc. sono sviluppate all’interno dell’applicazione </a:t>
            </a: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b="1" dirty="0">
                <a:latin typeface="Arial" panose="020B0604020202020204" pitchFamily="34" charset="0"/>
                <a:cs typeface="Arial" panose="020B0604020202020204" pitchFamily="34" charset="0"/>
              </a:rPr>
              <a:t>Web-</a:t>
            </a:r>
            <a:r>
              <a:rPr lang="it-IT" sz="3600" b="1" dirty="0" err="1">
                <a:latin typeface="Arial" panose="020B0604020202020204" pitchFamily="34" charset="0"/>
                <a:cs typeface="Arial" panose="020B0604020202020204" pitchFamily="34" charset="0"/>
              </a:rPr>
              <a:t>based</a:t>
            </a:r>
            <a:r>
              <a:rPr lang="it-IT" sz="3600" dirty="0">
                <a:latin typeface="Arial" panose="020B0604020202020204" pitchFamily="34" charset="0"/>
                <a:cs typeface="Arial" panose="020B0604020202020204" pitchFamily="34" charset="0"/>
              </a:rPr>
              <a:t>: viene creata una sola interfaccia contenente una </a:t>
            </a:r>
            <a:r>
              <a:rPr lang="it-IT" sz="3600" dirty="0" err="1">
                <a:latin typeface="Arial" panose="020B0604020202020204" pitchFamily="34" charset="0"/>
                <a:cs typeface="Arial" panose="020B0604020202020204" pitchFamily="34" charset="0"/>
              </a:rPr>
              <a:t>WebView</a:t>
            </a:r>
            <a:r>
              <a:rPr lang="it-IT" sz="3600" dirty="0">
                <a:latin typeface="Arial" panose="020B0604020202020204" pitchFamily="34" charset="0"/>
                <a:cs typeface="Arial" panose="020B0604020202020204" pitchFamily="34" charset="0"/>
              </a:rPr>
              <a:t> e si sviluppa tutto l’applicativo all’interno di un server web esterno.</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b="1" dirty="0">
                <a:latin typeface="Arial" panose="020B0604020202020204" pitchFamily="34" charset="0"/>
                <a:cs typeface="Arial" panose="020B0604020202020204" pitchFamily="34" charset="0"/>
              </a:rPr>
              <a:t>Integrazione con terze parti</a:t>
            </a:r>
            <a:r>
              <a:rPr lang="it-IT" sz="3600" dirty="0">
                <a:latin typeface="Arial" panose="020B0604020202020204" pitchFamily="34" charset="0"/>
                <a:cs typeface="Arial" panose="020B0604020202020204" pitchFamily="34" charset="0"/>
              </a:rPr>
              <a:t>: si sfrutta l’architettura di altre applicazioni per sviluppare la propria (es. bot </a:t>
            </a:r>
            <a:r>
              <a:rPr lang="it-IT" sz="3600" dirty="0" err="1">
                <a:latin typeface="Arial" panose="020B0604020202020204" pitchFamily="34" charset="0"/>
                <a:cs typeface="Arial" panose="020B0604020202020204" pitchFamily="34" charset="0"/>
              </a:rPr>
              <a:t>telegram</a:t>
            </a:r>
            <a:r>
              <a:rPr lang="it-IT"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7396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sviluppo</a:t>
            </a:r>
            <a:r>
              <a:rPr lang="en-US" dirty="0"/>
              <a:t> </a:t>
            </a:r>
            <a:r>
              <a:rPr lang="en-US" dirty="0" err="1"/>
              <a:t>nativo</a:t>
            </a:r>
            <a:r>
              <a:rPr lang="en-US" dirty="0"/>
              <a:t> o multi-</a:t>
            </a:r>
            <a:r>
              <a:rPr lang="en-US" dirty="0" err="1"/>
              <a:t>piattaforma</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33</a:t>
            </a:fld>
            <a:endParaRPr/>
          </a:p>
        </p:txBody>
      </p:sp>
      <p:sp>
        <p:nvSpPr>
          <p:cNvPr id="14" name="TextBox 2"/>
          <p:cNvSpPr txBox="1"/>
          <p:nvPr/>
        </p:nvSpPr>
        <p:spPr>
          <a:xfrm>
            <a:off x="685800" y="2937093"/>
            <a:ext cx="17602200" cy="6186309"/>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Il </a:t>
            </a:r>
            <a:r>
              <a:rPr lang="it-IT" sz="3600" b="1" dirty="0">
                <a:latin typeface="Arial" panose="020B0604020202020204" pitchFamily="34" charset="0"/>
                <a:cs typeface="Arial" panose="020B0604020202020204" pitchFamily="34" charset="0"/>
              </a:rPr>
              <a:t>nativo</a:t>
            </a:r>
            <a:r>
              <a:rPr lang="it-IT" sz="3600" dirty="0">
                <a:latin typeface="Arial" panose="020B0604020202020204" pitchFamily="34" charset="0"/>
                <a:cs typeface="Arial" panose="020B0604020202020204" pitchFamily="34" charset="0"/>
              </a:rPr>
              <a:t> offre la </a:t>
            </a:r>
            <a:r>
              <a:rPr lang="it-IT" sz="3600" dirty="0" err="1">
                <a:latin typeface="Arial" panose="020B0604020202020204" pitchFamily="34" charset="0"/>
                <a:cs typeface="Arial" panose="020B0604020202020204" pitchFamily="34" charset="0"/>
              </a:rPr>
              <a:t>possibilita’</a:t>
            </a:r>
            <a:r>
              <a:rPr lang="it-IT" sz="3600" dirty="0">
                <a:latin typeface="Arial" panose="020B0604020202020204" pitchFamily="34" charset="0"/>
                <a:cs typeface="Arial" panose="020B0604020202020204" pitchFamily="34" charset="0"/>
              </a:rPr>
              <a:t> di una gestione totale del dispositivo senza la paura di trovare limiti, d’altra parte richiede spesso una programmazione molto professionale e si concentra esclusivamente su una piattaforma impedendo un’agile riciclo dei propri sforzi su altri mercati del mobile.</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Il </a:t>
            </a:r>
            <a:r>
              <a:rPr lang="it-IT" sz="3600" b="1" dirty="0">
                <a:latin typeface="Arial" panose="020B0604020202020204" pitchFamily="34" charset="0"/>
                <a:cs typeface="Arial" panose="020B0604020202020204" pitchFamily="34" charset="0"/>
              </a:rPr>
              <a:t>multi-piattaforma</a:t>
            </a:r>
            <a:r>
              <a:rPr lang="it-IT" sz="3600" dirty="0">
                <a:latin typeface="Arial" panose="020B0604020202020204" pitchFamily="34" charset="0"/>
                <a:cs typeface="Arial" panose="020B0604020202020204" pitchFamily="34" charset="0"/>
              </a:rPr>
              <a:t>, anche se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impossibile generalizzare data la </a:t>
            </a:r>
            <a:r>
              <a:rPr lang="it-IT" sz="3600" dirty="0" err="1">
                <a:latin typeface="Arial" panose="020B0604020202020204" pitchFamily="34" charset="0"/>
                <a:cs typeface="Arial" panose="020B0604020202020204" pitchFamily="34" charset="0"/>
              </a:rPr>
              <a:t>diversita’</a:t>
            </a:r>
            <a:r>
              <a:rPr lang="it-IT" sz="3600" dirty="0">
                <a:latin typeface="Arial" panose="020B0604020202020204" pitchFamily="34" charset="0"/>
                <a:cs typeface="Arial" panose="020B0604020202020204" pitchFamily="34" charset="0"/>
              </a:rPr>
              <a:t> degli ambienti di sviluppo disponibili offre vantaggi vari, ascrivibili a volte ad una minore </a:t>
            </a:r>
            <a:r>
              <a:rPr lang="it-IT" sz="3600" dirty="0" err="1">
                <a:latin typeface="Arial" panose="020B0604020202020204" pitchFamily="34" charset="0"/>
                <a:cs typeface="Arial" panose="020B0604020202020204" pitchFamily="34" charset="0"/>
              </a:rPr>
              <a:t>necessita’</a:t>
            </a:r>
            <a:r>
              <a:rPr lang="it-IT" sz="3600" dirty="0">
                <a:latin typeface="Arial" panose="020B0604020202020204" pitchFamily="34" charset="0"/>
                <a:cs typeface="Arial" panose="020B0604020202020204" pitchFamily="34" charset="0"/>
              </a:rPr>
              <a:t> di programmare e molto spesso alla </a:t>
            </a:r>
            <a:r>
              <a:rPr lang="it-IT" sz="3600" dirty="0" err="1">
                <a:latin typeface="Arial" panose="020B0604020202020204" pitchFamily="34" charset="0"/>
                <a:cs typeface="Arial" panose="020B0604020202020204" pitchFamily="34" charset="0"/>
              </a:rPr>
              <a:t>possibilita’</a:t>
            </a:r>
            <a:r>
              <a:rPr lang="it-IT" sz="3600" dirty="0">
                <a:latin typeface="Arial" panose="020B0604020202020204" pitchFamily="34" charset="0"/>
                <a:cs typeface="Arial" panose="020B0604020202020204" pitchFamily="34" charset="0"/>
              </a:rPr>
              <a:t> di creare applicazioni cross-</a:t>
            </a:r>
            <a:r>
              <a:rPr lang="it-IT" sz="3600" dirty="0" err="1">
                <a:latin typeface="Arial" panose="020B0604020202020204" pitchFamily="34" charset="0"/>
                <a:cs typeface="Arial" panose="020B0604020202020204" pitchFamily="34" charset="0"/>
              </a:rPr>
              <a:t>platform</a:t>
            </a:r>
            <a:r>
              <a:rPr lang="it-IT" sz="3600" dirty="0">
                <a:latin typeface="Arial" panose="020B0604020202020204" pitchFamily="34" charset="0"/>
                <a:cs typeface="Arial" panose="020B0604020202020204" pitchFamily="34" charset="0"/>
              </a:rPr>
              <a:t> distribuibili su sistemi operativi diversi.</a:t>
            </a:r>
          </a:p>
        </p:txBody>
      </p:sp>
    </p:spTree>
    <p:extLst>
      <p:ext uri="{BB962C8B-B14F-4D97-AF65-F5344CB8AC3E}">
        <p14:creationId xmlns:p14="http://schemas.microsoft.com/office/powerpoint/2010/main" val="3359865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esempi</a:t>
            </a:r>
            <a:r>
              <a:rPr lang="en-US" dirty="0"/>
              <a:t> di framework multi-</a:t>
            </a:r>
            <a:r>
              <a:rPr lang="en-US" dirty="0" err="1"/>
              <a:t>piattaforma</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34</a:t>
            </a:fld>
            <a:endParaRPr/>
          </a:p>
        </p:txBody>
      </p:sp>
      <p:sp>
        <p:nvSpPr>
          <p:cNvPr id="14" name="TextBox 2"/>
          <p:cNvSpPr txBox="1"/>
          <p:nvPr/>
        </p:nvSpPr>
        <p:spPr>
          <a:xfrm>
            <a:off x="685800" y="2743260"/>
            <a:ext cx="17602200" cy="9448740"/>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dirty="0">
                <a:latin typeface="Arial" panose="020B0604020202020204" pitchFamily="34" charset="0"/>
                <a:cs typeface="Arial" panose="020B0604020202020204" pitchFamily="34" charset="0"/>
              </a:rPr>
              <a:t>Apache Cordova, </a:t>
            </a:r>
            <a:r>
              <a:rPr lang="it-IT" sz="3200" dirty="0" err="1">
                <a:latin typeface="Arial" panose="020B0604020202020204" pitchFamily="34" charset="0"/>
                <a:cs typeface="Arial" panose="020B0604020202020204" pitchFamily="34" charset="0"/>
              </a:rPr>
              <a:t>Steroids</a:t>
            </a:r>
            <a:r>
              <a:rPr lang="it-IT" sz="3200" dirty="0">
                <a:latin typeface="Arial" panose="020B0604020202020204" pitchFamily="34" charset="0"/>
                <a:cs typeface="Arial" panose="020B0604020202020204" pitchFamily="34" charset="0"/>
              </a:rPr>
              <a:t>, </a:t>
            </a:r>
            <a:r>
              <a:rPr lang="it-IT" sz="3200" dirty="0" err="1">
                <a:latin typeface="Arial" panose="020B0604020202020204" pitchFamily="34" charset="0"/>
                <a:cs typeface="Arial" panose="020B0604020202020204" pitchFamily="34" charset="0"/>
              </a:rPr>
              <a:t>Ionic</a:t>
            </a:r>
            <a:r>
              <a:rPr lang="it-IT" sz="3200" dirty="0">
                <a:latin typeface="Arial" panose="020B0604020202020204" pitchFamily="34" charset="0"/>
                <a:cs typeface="Arial" panose="020B0604020202020204" pitchFamily="34" charset="0"/>
              </a:rPr>
              <a:t>, </a:t>
            </a:r>
            <a:r>
              <a:rPr lang="it-IT" sz="3200" dirty="0" err="1">
                <a:latin typeface="Arial" panose="020B0604020202020204" pitchFamily="34" charset="0"/>
                <a:cs typeface="Arial" panose="020B0604020202020204" pitchFamily="34" charset="0"/>
              </a:rPr>
              <a:t>React</a:t>
            </a:r>
            <a:r>
              <a:rPr lang="it-IT" sz="3200" dirty="0">
                <a:latin typeface="Arial" panose="020B0604020202020204" pitchFamily="34" charset="0"/>
                <a:cs typeface="Arial" panose="020B0604020202020204" pitchFamily="34" charset="0"/>
              </a:rPr>
              <a:t> Native: </a:t>
            </a:r>
            <a:r>
              <a:rPr lang="it-IT" sz="3200" b="1" dirty="0">
                <a:latin typeface="Arial" panose="020B0604020202020204" pitchFamily="34" charset="0"/>
                <a:cs typeface="Arial" panose="020B0604020202020204" pitchFamily="34" charset="0"/>
              </a:rPr>
              <a:t>Cordova</a:t>
            </a:r>
            <a:r>
              <a:rPr lang="it-IT" sz="3200" dirty="0">
                <a:latin typeface="Arial" panose="020B0604020202020204" pitchFamily="34" charset="0"/>
                <a:cs typeface="Arial" panose="020B0604020202020204" pitchFamily="34" charset="0"/>
              </a:rPr>
              <a:t> </a:t>
            </a:r>
            <a:r>
              <a:rPr lang="it-IT" sz="3200" dirty="0" err="1">
                <a:latin typeface="Arial" panose="020B0604020202020204" pitchFamily="34" charset="0"/>
                <a:cs typeface="Arial" panose="020B0604020202020204" pitchFamily="34" charset="0"/>
              </a:rPr>
              <a:t>e’</a:t>
            </a:r>
            <a:r>
              <a:rPr lang="it-IT" sz="3200" dirty="0">
                <a:latin typeface="Arial" panose="020B0604020202020204" pitchFamily="34" charset="0"/>
                <a:cs typeface="Arial" panose="020B0604020202020204" pitchFamily="34" charset="0"/>
              </a:rPr>
              <a:t> la versione open source del progetto </a:t>
            </a:r>
            <a:r>
              <a:rPr lang="it-IT" sz="3200" dirty="0" err="1">
                <a:latin typeface="Arial" panose="020B0604020202020204" pitchFamily="34" charset="0"/>
                <a:cs typeface="Arial" panose="020B0604020202020204" pitchFamily="34" charset="0"/>
              </a:rPr>
              <a:t>PhoneGap</a:t>
            </a:r>
            <a:r>
              <a:rPr lang="it-IT" sz="3200" dirty="0">
                <a:latin typeface="Arial" panose="020B0604020202020204" pitchFamily="34" charset="0"/>
                <a:cs typeface="Arial" panose="020B0604020202020204" pitchFamily="34" charset="0"/>
              </a:rPr>
              <a:t> e serve a realizzare le cosiddette applicazioni ibride con un’interfaccia realizzata in </a:t>
            </a:r>
            <a:r>
              <a:rPr lang="it-IT" sz="3200" dirty="0" err="1">
                <a:latin typeface="Arial" panose="020B0604020202020204" pitchFamily="34" charset="0"/>
                <a:cs typeface="Arial" panose="020B0604020202020204" pitchFamily="34" charset="0"/>
              </a:rPr>
              <a:t>modalita’</a:t>
            </a:r>
            <a:r>
              <a:rPr lang="it-IT" sz="3200" dirty="0">
                <a:latin typeface="Arial" panose="020B0604020202020204" pitchFamily="34" charset="0"/>
                <a:cs typeface="Arial" panose="020B0604020202020204" pitchFamily="34" charset="0"/>
              </a:rPr>
              <a:t> web ma in grado di interfacciarsi con il sistema operativo mobile mediante un vasto numero di API. </a:t>
            </a:r>
            <a:r>
              <a:rPr lang="it-IT" sz="3200" b="1" dirty="0" err="1">
                <a:latin typeface="Arial" panose="020B0604020202020204" pitchFamily="34" charset="0"/>
                <a:cs typeface="Arial" panose="020B0604020202020204" pitchFamily="34" charset="0"/>
              </a:rPr>
              <a:t>Steroids</a:t>
            </a:r>
            <a:r>
              <a:rPr lang="it-IT" sz="3200" dirty="0">
                <a:latin typeface="Arial" panose="020B0604020202020204" pitchFamily="34" charset="0"/>
                <a:cs typeface="Arial" panose="020B0604020202020204" pitchFamily="34" charset="0"/>
              </a:rPr>
              <a:t> nasce per superare alcuni limiti riscontrati in </a:t>
            </a:r>
            <a:r>
              <a:rPr lang="it-IT" sz="3200" dirty="0" err="1">
                <a:latin typeface="Arial" panose="020B0604020202020204" pitchFamily="34" charset="0"/>
                <a:cs typeface="Arial" panose="020B0604020202020204" pitchFamily="34" charset="0"/>
              </a:rPr>
              <a:t>PhoneGap</a:t>
            </a:r>
            <a:r>
              <a:rPr lang="it-IT" sz="3200" dirty="0">
                <a:latin typeface="Arial" panose="020B0604020202020204" pitchFamily="34" charset="0"/>
                <a:cs typeface="Arial" panose="020B0604020202020204" pitchFamily="34" charset="0"/>
              </a:rPr>
              <a:t> ma senza “reinventare la ruota”, si basa infatti su Cordova ma approfondisce il legame con lo strato nativo. </a:t>
            </a:r>
            <a:r>
              <a:rPr lang="it-IT" sz="3200" b="1" dirty="0" err="1">
                <a:latin typeface="Arial" panose="020B0604020202020204" pitchFamily="34" charset="0"/>
                <a:cs typeface="Arial" panose="020B0604020202020204" pitchFamily="34" charset="0"/>
              </a:rPr>
              <a:t>Ionic</a:t>
            </a:r>
            <a:r>
              <a:rPr lang="it-IT" sz="3200" dirty="0">
                <a:latin typeface="Arial" panose="020B0604020202020204" pitchFamily="34" charset="0"/>
                <a:cs typeface="Arial" panose="020B0604020202020204" pitchFamily="34" charset="0"/>
              </a:rPr>
              <a:t> ha proposto invece un’innovativa architettura basata su </a:t>
            </a:r>
            <a:r>
              <a:rPr lang="it-IT" sz="3200" dirty="0" err="1">
                <a:latin typeface="Arial" panose="020B0604020202020204" pitchFamily="34" charset="0"/>
                <a:cs typeface="Arial" panose="020B0604020202020204" pitchFamily="34" charset="0"/>
              </a:rPr>
              <a:t>AngularJS</a:t>
            </a:r>
            <a:r>
              <a:rPr lang="it-IT" sz="3200" dirty="0">
                <a:latin typeface="Arial" panose="020B0604020202020204" pitchFamily="34" charset="0"/>
                <a:cs typeface="Arial" panose="020B0604020202020204" pitchFamily="34" charset="0"/>
              </a:rPr>
              <a:t>. </a:t>
            </a:r>
            <a:r>
              <a:rPr lang="it-IT" sz="3200" b="1" dirty="0" err="1">
                <a:latin typeface="Arial" panose="020B0604020202020204" pitchFamily="34" charset="0"/>
                <a:cs typeface="Arial" panose="020B0604020202020204" pitchFamily="34" charset="0"/>
              </a:rPr>
              <a:t>React</a:t>
            </a:r>
            <a:r>
              <a:rPr lang="it-IT" sz="3200" b="1" dirty="0">
                <a:latin typeface="Arial" panose="020B0604020202020204" pitchFamily="34" charset="0"/>
                <a:cs typeface="Arial" panose="020B0604020202020204" pitchFamily="34" charset="0"/>
              </a:rPr>
              <a:t> Native </a:t>
            </a:r>
            <a:r>
              <a:rPr lang="it-IT" sz="3200" dirty="0" err="1">
                <a:latin typeface="Arial" panose="020B0604020202020204" pitchFamily="34" charset="0"/>
                <a:cs typeface="Arial" panose="020B0604020202020204" pitchFamily="34" charset="0"/>
              </a:rPr>
              <a:t>e’</a:t>
            </a:r>
            <a:r>
              <a:rPr lang="it-IT" sz="3200" dirty="0">
                <a:latin typeface="Arial" panose="020B0604020202020204" pitchFamily="34" charset="0"/>
                <a:cs typeface="Arial" panose="020B0604020202020204" pitchFamily="34" charset="0"/>
              </a:rPr>
              <a:t> il </a:t>
            </a:r>
            <a:r>
              <a:rPr lang="it-IT" sz="3200" dirty="0" err="1">
                <a:latin typeface="Arial" panose="020B0604020202020204" pitchFamily="34" charset="0"/>
                <a:cs typeface="Arial" panose="020B0604020202020204" pitchFamily="34" charset="0"/>
              </a:rPr>
              <a:t>framework</a:t>
            </a:r>
            <a:r>
              <a:rPr lang="it-IT" sz="3200" dirty="0">
                <a:latin typeface="Arial" panose="020B0604020202020204" pitchFamily="34" charset="0"/>
                <a:cs typeface="Arial" panose="020B0604020202020204" pitchFamily="34" charset="0"/>
              </a:rPr>
              <a:t> di </a:t>
            </a:r>
            <a:r>
              <a:rPr lang="it-IT" sz="3200" dirty="0" err="1">
                <a:latin typeface="Arial" panose="020B0604020202020204" pitchFamily="34" charset="0"/>
                <a:cs typeface="Arial" panose="020B0604020202020204" pitchFamily="34" charset="0"/>
              </a:rPr>
              <a:t>Facebook</a:t>
            </a:r>
            <a:r>
              <a:rPr lang="it-IT" sz="3200" dirty="0">
                <a:latin typeface="Arial" panose="020B0604020202020204" pitchFamily="34" charset="0"/>
                <a:cs typeface="Arial" panose="020B0604020202020204" pitchFamily="34" charset="0"/>
              </a:rPr>
              <a:t> basato su </a:t>
            </a:r>
            <a:r>
              <a:rPr lang="it-IT" sz="3200" dirty="0" err="1">
                <a:latin typeface="Arial" panose="020B0604020202020204" pitchFamily="34" charset="0"/>
                <a:cs typeface="Arial" panose="020B0604020202020204" pitchFamily="34" charset="0"/>
              </a:rPr>
              <a:t>React</a:t>
            </a:r>
            <a:r>
              <a:rPr lang="it-IT" sz="3200" dirty="0">
                <a:latin typeface="Arial" panose="020B0604020202020204" pitchFamily="34" charset="0"/>
                <a:cs typeface="Arial" panose="020B0604020202020204" pitchFamily="34" charset="0"/>
              </a:rPr>
              <a:t> anch’esso dedicato alla programmazione mobile multipiattaforma.</a:t>
            </a:r>
          </a:p>
          <a:p>
            <a:pPr marL="571500" indent="-571500">
              <a:buClr>
                <a:schemeClr val="accent1"/>
              </a:buClr>
              <a:buFont typeface="Wingdings" panose="05000000000000000000" pitchFamily="2" charset="2"/>
              <a:buChar char="§"/>
            </a:pPr>
            <a:endParaRPr lang="it-IT" sz="32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200" b="1" dirty="0">
                <a:latin typeface="Arial" panose="020B0604020202020204" pitchFamily="34" charset="0"/>
                <a:cs typeface="Arial" panose="020B0604020202020204" pitchFamily="34" charset="0"/>
              </a:rPr>
              <a:t>Corona SDK </a:t>
            </a:r>
            <a:r>
              <a:rPr lang="it-IT" sz="3200" dirty="0" err="1">
                <a:latin typeface="Arial" panose="020B0604020202020204" pitchFamily="34" charset="0"/>
                <a:cs typeface="Arial" panose="020B0604020202020204" pitchFamily="34" charset="0"/>
              </a:rPr>
              <a:t>e’</a:t>
            </a:r>
            <a:r>
              <a:rPr lang="it-IT" sz="3200" dirty="0">
                <a:latin typeface="Arial" panose="020B0604020202020204" pitchFamily="34" charset="0"/>
                <a:cs typeface="Arial" panose="020B0604020202020204" pitchFamily="34" charset="0"/>
              </a:rPr>
              <a:t> un ambiente particolarmente versato alla gestione dell’interazione come per i videogiochi. Creato dai Corona </a:t>
            </a:r>
            <a:r>
              <a:rPr lang="it-IT" sz="3200" dirty="0" err="1">
                <a:latin typeface="Arial" panose="020B0604020202020204" pitchFamily="34" charset="0"/>
                <a:cs typeface="Arial" panose="020B0604020202020204" pitchFamily="34" charset="0"/>
              </a:rPr>
              <a:t>Labs</a:t>
            </a:r>
            <a:r>
              <a:rPr lang="it-IT" sz="3200" dirty="0">
                <a:latin typeface="Arial" panose="020B0604020202020204" pitchFamily="34" charset="0"/>
                <a:cs typeface="Arial" panose="020B0604020202020204" pitchFamily="34" charset="0"/>
              </a:rPr>
              <a:t> non </a:t>
            </a:r>
            <a:r>
              <a:rPr lang="it-IT" sz="3200" dirty="0" err="1">
                <a:latin typeface="Arial" panose="020B0604020202020204" pitchFamily="34" charset="0"/>
                <a:cs typeface="Arial" panose="020B0604020202020204" pitchFamily="34" charset="0"/>
              </a:rPr>
              <a:t>necessita’</a:t>
            </a:r>
            <a:r>
              <a:rPr lang="it-IT" sz="3200" dirty="0">
                <a:latin typeface="Arial" panose="020B0604020202020204" pitchFamily="34" charset="0"/>
                <a:cs typeface="Arial" panose="020B0604020202020204" pitchFamily="34" charset="0"/>
              </a:rPr>
              <a:t> di alcuna conoscenza del linguaggio Java e propone come alternativa lo </a:t>
            </a:r>
            <a:r>
              <a:rPr lang="it-IT" sz="3200" dirty="0" err="1">
                <a:latin typeface="Arial" panose="020B0604020202020204" pitchFamily="34" charset="0"/>
                <a:cs typeface="Arial" panose="020B0604020202020204" pitchFamily="34" charset="0"/>
              </a:rPr>
              <a:t>scripting</a:t>
            </a:r>
            <a:r>
              <a:rPr lang="it-IT" sz="3200" dirty="0">
                <a:latin typeface="Arial" panose="020B0604020202020204" pitchFamily="34" charset="0"/>
                <a:cs typeface="Arial" panose="020B0604020202020204" pitchFamily="34" charset="0"/>
              </a:rPr>
              <a:t> in LUA, un formalismo dall’approccio abbastanza semplice che permette di personalizzare maggiormente le proprie applicazioni.</a:t>
            </a:r>
          </a:p>
          <a:p>
            <a:pPr marL="571500" indent="-571500">
              <a:buClr>
                <a:schemeClr val="accent1"/>
              </a:buClr>
              <a:buFont typeface="Wingdings" panose="05000000000000000000" pitchFamily="2" charset="2"/>
              <a:buChar char="§"/>
            </a:pPr>
            <a:endParaRPr lang="it-IT" sz="32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200" b="1" dirty="0" err="1">
                <a:latin typeface="Arial" panose="020B0604020202020204" pitchFamily="34" charset="0"/>
                <a:cs typeface="Arial" panose="020B0604020202020204" pitchFamily="34" charset="0"/>
              </a:rPr>
              <a:t>Unity</a:t>
            </a:r>
            <a:r>
              <a:rPr lang="it-IT" sz="3200" dirty="0">
                <a:latin typeface="Arial" panose="020B0604020202020204" pitchFamily="34" charset="0"/>
                <a:cs typeface="Arial" panose="020B0604020202020204" pitchFamily="34" charset="0"/>
              </a:rPr>
              <a:t> </a:t>
            </a:r>
            <a:r>
              <a:rPr lang="it-IT" sz="3200" dirty="0" err="1">
                <a:latin typeface="Arial" panose="020B0604020202020204" pitchFamily="34" charset="0"/>
                <a:cs typeface="Arial" panose="020B0604020202020204" pitchFamily="34" charset="0"/>
              </a:rPr>
              <a:t>e’</a:t>
            </a:r>
            <a:r>
              <a:rPr lang="it-IT" sz="3200" dirty="0">
                <a:latin typeface="Arial" panose="020B0604020202020204" pitchFamily="34" charset="0"/>
                <a:cs typeface="Arial" panose="020B0604020202020204" pitchFamily="34" charset="0"/>
              </a:rPr>
              <a:t> il </a:t>
            </a:r>
            <a:r>
              <a:rPr lang="it-IT" sz="3200" dirty="0" err="1">
                <a:latin typeface="Arial" panose="020B0604020202020204" pitchFamily="34" charset="0"/>
                <a:cs typeface="Arial" panose="020B0604020202020204" pitchFamily="34" charset="0"/>
              </a:rPr>
              <a:t>piu’</a:t>
            </a:r>
            <a:r>
              <a:rPr lang="it-IT" sz="3200" dirty="0">
                <a:latin typeface="Arial" panose="020B0604020202020204" pitchFamily="34" charset="0"/>
                <a:cs typeface="Arial" panose="020B0604020202020204" pitchFamily="34" charset="0"/>
              </a:rPr>
              <a:t> diffuso motore per videogiochi del mondo. Il primato che gli spetta </a:t>
            </a:r>
            <a:r>
              <a:rPr lang="it-IT" sz="3200" dirty="0" err="1">
                <a:latin typeface="Arial" panose="020B0604020202020204" pitchFamily="34" charset="0"/>
                <a:cs typeface="Arial" panose="020B0604020202020204" pitchFamily="34" charset="0"/>
              </a:rPr>
              <a:t>e’</a:t>
            </a:r>
            <a:r>
              <a:rPr lang="it-IT" sz="3200" dirty="0">
                <a:latin typeface="Arial" panose="020B0604020202020204" pitchFamily="34" charset="0"/>
                <a:cs typeface="Arial" panose="020B0604020202020204" pitchFamily="34" charset="0"/>
              </a:rPr>
              <a:t> pienamente meritato in quanto combina editor visuale di altissimo livello ma anche programmazione in tecnologie ad oggetti avanzate come C# oltre che gestione di altri aspetti fondamentali per i videogiochi come grafica, animazione e fisica.</a:t>
            </a:r>
          </a:p>
          <a:p>
            <a:pPr marL="571500" indent="-571500">
              <a:buClr>
                <a:schemeClr val="accent1"/>
              </a:buClr>
              <a:buFont typeface="Wingdings" panose="05000000000000000000" pitchFamily="2" charset="2"/>
              <a:buChar char="Ø"/>
            </a:pPr>
            <a:endParaRPr lang="it-I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714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l’ambiente</a:t>
            </a:r>
            <a:r>
              <a:rPr lang="en-US" dirty="0"/>
              <a:t> di </a:t>
            </a:r>
            <a:r>
              <a:rPr lang="en-US" dirty="0" err="1"/>
              <a:t>sviluppo</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35</a:t>
            </a:fld>
            <a:endParaRPr/>
          </a:p>
        </p:txBody>
      </p:sp>
      <p:sp>
        <p:nvSpPr>
          <p:cNvPr id="14" name="TextBox 2"/>
          <p:cNvSpPr txBox="1"/>
          <p:nvPr/>
        </p:nvSpPr>
        <p:spPr>
          <a:xfrm>
            <a:off x="685800" y="2438400"/>
            <a:ext cx="17602200" cy="5632311"/>
          </a:xfrm>
          <a:prstGeom prst="rect">
            <a:avLst/>
          </a:prstGeom>
          <a:noFill/>
        </p:spPr>
        <p:txBody>
          <a:bodyPr wrap="square" rtlCol="0">
            <a:spAutoFit/>
          </a:bodyPr>
          <a:lstStyle/>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Due principali alternative:</a:t>
            </a: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600" b="1" dirty="0">
                <a:latin typeface="Arial" panose="020B0604020202020204" pitchFamily="34" charset="0"/>
                <a:cs typeface="Arial" panose="020B0604020202020204" pitchFamily="34" charset="0"/>
              </a:rPr>
              <a:t>Apache Studio</a:t>
            </a:r>
          </a:p>
          <a:p>
            <a:pPr marL="1257300" lvl="1" indent="-571500">
              <a:buClr>
                <a:schemeClr val="accent1"/>
              </a:buClr>
              <a:buFont typeface="Arial" panose="020B0604020202020204" pitchFamily="34" charset="0"/>
              <a:buChar char="•"/>
            </a:pPr>
            <a:endParaRPr lang="it-IT"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it-IT"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600" b="1" dirty="0" err="1">
                <a:latin typeface="Arial" panose="020B0604020202020204" pitchFamily="34" charset="0"/>
                <a:cs typeface="Arial" panose="020B0604020202020204" pitchFamily="34" charset="0"/>
              </a:rPr>
              <a:t>Eclipse</a:t>
            </a:r>
            <a:r>
              <a:rPr lang="it-IT" sz="3600" b="1" dirty="0">
                <a:latin typeface="Arial" panose="020B0604020202020204" pitchFamily="34" charset="0"/>
                <a:cs typeface="Arial" panose="020B0604020202020204" pitchFamily="34" charset="0"/>
              </a:rPr>
              <a:t> con ADT</a:t>
            </a:r>
          </a:p>
        </p:txBody>
      </p:sp>
    </p:spTree>
    <p:extLst>
      <p:ext uri="{BB962C8B-B14F-4D97-AF65-F5344CB8AC3E}">
        <p14:creationId xmlns:p14="http://schemas.microsoft.com/office/powerpoint/2010/main" val="1583638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l’ambiente</a:t>
            </a:r>
            <a:r>
              <a:rPr lang="en-US" dirty="0"/>
              <a:t> di </a:t>
            </a:r>
            <a:r>
              <a:rPr lang="en-US" dirty="0" err="1"/>
              <a:t>sviluppo</a:t>
            </a:r>
            <a:r>
              <a:rPr lang="en-US" dirty="0"/>
              <a:t>: Android Studio</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36</a:t>
            </a:fld>
            <a:endParaRPr/>
          </a:p>
        </p:txBody>
      </p:sp>
      <p:sp>
        <p:nvSpPr>
          <p:cNvPr id="14" name="TextBox 2"/>
          <p:cNvSpPr txBox="1"/>
          <p:nvPr/>
        </p:nvSpPr>
        <p:spPr>
          <a:xfrm>
            <a:off x="685800" y="2438400"/>
            <a:ext cx="17602200" cy="9941183"/>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Deriva dalla famiglia di </a:t>
            </a:r>
            <a:r>
              <a:rPr lang="it-IT" sz="3600" dirty="0" err="1">
                <a:latin typeface="Arial" panose="020B0604020202020204" pitchFamily="34" charset="0"/>
                <a:cs typeface="Arial" panose="020B0604020202020204" pitchFamily="34" charset="0"/>
              </a:rPr>
              <a:t>IntelliJ</a:t>
            </a:r>
            <a:r>
              <a:rPr lang="it-IT" sz="3600" dirty="0">
                <a:latin typeface="Arial" panose="020B0604020202020204" pitchFamily="34" charset="0"/>
                <a:cs typeface="Arial" panose="020B0604020202020204" pitchFamily="34" charset="0"/>
              </a:rPr>
              <a:t>. Google contribuisce al supporto.</a:t>
            </a:r>
          </a:p>
          <a:p>
            <a:pPr marL="571500" indent="-571500">
              <a:buClr>
                <a:schemeClr val="accent1"/>
              </a:buClr>
              <a:buFont typeface="Wingdings" panose="05000000000000000000" pitchFamily="2" charset="2"/>
              <a:buChar char="§"/>
            </a:pPr>
            <a:endParaRPr lang="it-IT" sz="3600" b="1"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Utilizzo di </a:t>
            </a:r>
            <a:r>
              <a:rPr lang="it-IT" sz="3600" dirty="0" err="1">
                <a:latin typeface="Arial" panose="020B0604020202020204" pitchFamily="34" charset="0"/>
                <a:cs typeface="Arial" panose="020B0604020202020204" pitchFamily="34" charset="0"/>
              </a:rPr>
              <a:t>Gradle</a:t>
            </a:r>
            <a:r>
              <a:rPr lang="it-IT" sz="3600" dirty="0">
                <a:latin typeface="Arial" panose="020B0604020202020204" pitchFamily="34" charset="0"/>
                <a:cs typeface="Arial" panose="020B0604020202020204" pitchFamily="34" charset="0"/>
              </a:rPr>
              <a:t> per gestire il file di </a:t>
            </a:r>
            <a:r>
              <a:rPr lang="it-IT" sz="3600" dirty="0" err="1">
                <a:latin typeface="Arial" panose="020B0604020202020204" pitchFamily="34" charset="0"/>
                <a:cs typeface="Arial" panose="020B0604020202020204" pitchFamily="34" charset="0"/>
              </a:rPr>
              <a:t>build</a:t>
            </a:r>
            <a:r>
              <a:rPr lang="it-IT" sz="3600" dirty="0">
                <a:latin typeface="Arial" panose="020B0604020202020204" pitchFamily="34" charset="0"/>
                <a:cs typeface="Arial" panose="020B0604020202020204" pitchFamily="34" charset="0"/>
              </a:rPr>
              <a:t> e le configurazioni.</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Altre caratteristiche messe a disposizione da </a:t>
            </a: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Studio sono:</a:t>
            </a:r>
          </a:p>
          <a:p>
            <a:pPr marL="1257300" lvl="1" indent="-571500">
              <a:buClr>
                <a:schemeClr val="accent1"/>
              </a:buClr>
              <a:buFont typeface="Arial" panose="020B0604020202020204" pitchFamily="34" charset="0"/>
              <a:buChar char="•"/>
            </a:pPr>
            <a:r>
              <a:rPr lang="it-IT" sz="3200" b="1" dirty="0">
                <a:latin typeface="Arial" panose="020B0604020202020204" pitchFamily="34" charset="0"/>
                <a:cs typeface="Arial" panose="020B0604020202020204" pitchFamily="34" charset="0"/>
              </a:rPr>
              <a:t>editor per layout </a:t>
            </a:r>
            <a:r>
              <a:rPr lang="it-IT" sz="3200" dirty="0">
                <a:latin typeface="Arial" panose="020B0604020202020204" pitchFamily="34" charset="0"/>
                <a:cs typeface="Arial" panose="020B0604020202020204" pitchFamily="34" charset="0"/>
              </a:rPr>
              <a:t>visuale usabile in modalita’ drag and drop;</a:t>
            </a:r>
          </a:p>
          <a:p>
            <a:pPr marL="1257300" lvl="1" indent="-571500">
              <a:buClr>
                <a:schemeClr val="accent1"/>
              </a:buClr>
              <a:buFont typeface="Arial" panose="020B0604020202020204" pitchFamily="34" charset="0"/>
              <a:buChar char="•"/>
            </a:pPr>
            <a:r>
              <a:rPr lang="it-IT" sz="3200" b="1" dirty="0">
                <a:latin typeface="Arial" panose="020B0604020202020204" pitchFamily="34" charset="0"/>
                <a:cs typeface="Arial" panose="020B0604020202020204" pitchFamily="34" charset="0"/>
              </a:rPr>
              <a:t>supporto a </a:t>
            </a:r>
            <a:r>
              <a:rPr lang="it-IT" sz="3200" b="1" dirty="0" err="1">
                <a:latin typeface="Arial" panose="020B0604020202020204" pitchFamily="34" charset="0"/>
                <a:cs typeface="Arial" panose="020B0604020202020204" pitchFamily="34" charset="0"/>
              </a:rPr>
              <a:t>ProGuard</a:t>
            </a:r>
            <a:r>
              <a:rPr lang="it-IT" sz="3200" b="1" dirty="0">
                <a:latin typeface="Arial" panose="020B0604020202020204" pitchFamily="34" charset="0"/>
                <a:cs typeface="Arial" panose="020B0604020202020204" pitchFamily="34" charset="0"/>
              </a:rPr>
              <a:t> </a:t>
            </a:r>
            <a:r>
              <a:rPr lang="it-IT" sz="3200" dirty="0">
                <a:latin typeface="Arial" panose="020B0604020202020204" pitchFamily="34" charset="0"/>
                <a:cs typeface="Arial" panose="020B0604020202020204" pitchFamily="34" charset="0"/>
              </a:rPr>
              <a:t>(code and </a:t>
            </a:r>
            <a:r>
              <a:rPr lang="it-IT" sz="3200" dirty="0" err="1">
                <a:latin typeface="Arial" panose="020B0604020202020204" pitchFamily="34" charset="0"/>
                <a:cs typeface="Arial" panose="020B0604020202020204" pitchFamily="34" charset="0"/>
              </a:rPr>
              <a:t>resource</a:t>
            </a:r>
            <a:r>
              <a:rPr lang="it-IT" sz="3200" dirty="0">
                <a:latin typeface="Arial" panose="020B0604020202020204" pitchFamily="34" charset="0"/>
                <a:cs typeface="Arial" panose="020B0604020202020204" pitchFamily="34" charset="0"/>
              </a:rPr>
              <a:t> </a:t>
            </a:r>
            <a:r>
              <a:rPr lang="it-IT" sz="3200" dirty="0" err="1">
                <a:latin typeface="Arial" panose="020B0604020202020204" pitchFamily="34" charset="0"/>
                <a:cs typeface="Arial" panose="020B0604020202020204" pitchFamily="34" charset="0"/>
              </a:rPr>
              <a:t>shrinking</a:t>
            </a:r>
            <a:r>
              <a:rPr lang="it-IT" sz="3200" dirty="0">
                <a:latin typeface="Arial" panose="020B0604020202020204" pitchFamily="34" charset="0"/>
                <a:cs typeface="Arial" panose="020B0604020202020204" pitchFamily="34" charset="0"/>
              </a:rPr>
              <a:t>, </a:t>
            </a:r>
            <a:r>
              <a:rPr lang="it-IT" sz="3200" dirty="0" err="1">
                <a:latin typeface="Arial" panose="020B0604020202020204" pitchFamily="34" charset="0"/>
                <a:cs typeface="Arial" panose="020B0604020202020204" pitchFamily="34" charset="0"/>
              </a:rPr>
              <a:t>obfuscation</a:t>
            </a:r>
            <a:r>
              <a:rPr lang="it-IT" sz="3200" dirty="0">
                <a:latin typeface="Arial" panose="020B0604020202020204" pitchFamily="34" charset="0"/>
                <a:cs typeface="Arial" panose="020B0604020202020204" pitchFamily="34" charset="0"/>
              </a:rPr>
              <a:t>, </a:t>
            </a:r>
            <a:r>
              <a:rPr lang="it-IT" sz="3200" dirty="0" err="1">
                <a:latin typeface="Arial" panose="020B0604020202020204" pitchFamily="34" charset="0"/>
                <a:cs typeface="Arial" panose="020B0604020202020204" pitchFamily="34" charset="0"/>
              </a:rPr>
              <a:t>optimization</a:t>
            </a:r>
            <a:r>
              <a:rPr lang="it-IT" sz="3200" dirty="0">
                <a:latin typeface="Arial" panose="020B0604020202020204" pitchFamily="34" charset="0"/>
                <a:cs typeface="Arial" panose="020B0604020202020204" pitchFamily="34" charset="0"/>
              </a:rPr>
              <a:t>) e preparazione del pacchetto di installazione;</a:t>
            </a:r>
          </a:p>
          <a:p>
            <a:pPr marL="1257300" lvl="1" indent="-571500">
              <a:buClr>
                <a:schemeClr val="accent1"/>
              </a:buClr>
              <a:buFont typeface="Arial" panose="020B0604020202020204" pitchFamily="34" charset="0"/>
              <a:buChar char="•"/>
            </a:pPr>
            <a:r>
              <a:rPr lang="it-IT" sz="3200" dirty="0">
                <a:latin typeface="Arial" panose="020B0604020202020204" pitchFamily="34" charset="0"/>
                <a:cs typeface="Arial" panose="020B0604020202020204" pitchFamily="34" charset="0"/>
              </a:rPr>
              <a:t>accesso a </a:t>
            </a:r>
            <a:r>
              <a:rPr lang="it-IT" sz="3200" b="1" dirty="0">
                <a:latin typeface="Arial" panose="020B0604020202020204" pitchFamily="34" charset="0"/>
                <a:cs typeface="Arial" panose="020B0604020202020204" pitchFamily="34" charset="0"/>
              </a:rPr>
              <a:t>SDK Manager </a:t>
            </a:r>
            <a:r>
              <a:rPr lang="it-IT" sz="3200" dirty="0">
                <a:latin typeface="Arial" panose="020B0604020202020204" pitchFamily="34" charset="0"/>
                <a:cs typeface="Arial" panose="020B0604020202020204" pitchFamily="34" charset="0"/>
              </a:rPr>
              <a:t>per la personalizzazione dell’SDK scaricato e AVD (</a:t>
            </a:r>
            <a:r>
              <a:rPr lang="it-IT" sz="3200" dirty="0" err="1">
                <a:latin typeface="Arial" panose="020B0604020202020204" pitchFamily="34" charset="0"/>
                <a:cs typeface="Arial" panose="020B0604020202020204" pitchFamily="34" charset="0"/>
              </a:rPr>
              <a:t>Android</a:t>
            </a:r>
            <a:r>
              <a:rPr lang="it-IT" sz="3200" dirty="0">
                <a:latin typeface="Arial" panose="020B0604020202020204" pitchFamily="34" charset="0"/>
                <a:cs typeface="Arial" panose="020B0604020202020204" pitchFamily="34" charset="0"/>
              </a:rPr>
              <a:t> Virtual Device) Manager per la gestione degli emulatori;</a:t>
            </a:r>
          </a:p>
          <a:p>
            <a:pPr marL="1257300" lvl="1" indent="-571500">
              <a:buClr>
                <a:schemeClr val="accent1"/>
              </a:buClr>
              <a:buFont typeface="Arial" panose="020B0604020202020204" pitchFamily="34" charset="0"/>
              <a:buChar char="•"/>
            </a:pPr>
            <a:r>
              <a:rPr lang="it-IT" sz="3200" b="1" dirty="0" err="1">
                <a:latin typeface="Arial" panose="020B0604020202020204" pitchFamily="34" charset="0"/>
                <a:cs typeface="Arial" panose="020B0604020202020204" pitchFamily="34" charset="0"/>
              </a:rPr>
              <a:t>inline</a:t>
            </a:r>
            <a:r>
              <a:rPr lang="it-IT" sz="3200" b="1" dirty="0">
                <a:latin typeface="Arial" panose="020B0604020202020204" pitchFamily="34" charset="0"/>
                <a:cs typeface="Arial" panose="020B0604020202020204" pitchFamily="34" charset="0"/>
              </a:rPr>
              <a:t> </a:t>
            </a:r>
            <a:r>
              <a:rPr lang="it-IT" sz="3200" b="1" dirty="0" err="1">
                <a:latin typeface="Arial" panose="020B0604020202020204" pitchFamily="34" charset="0"/>
                <a:cs typeface="Arial" panose="020B0604020202020204" pitchFamily="34" charset="0"/>
              </a:rPr>
              <a:t>debugging</a:t>
            </a:r>
            <a:r>
              <a:rPr lang="it-IT" sz="3200" dirty="0">
                <a:latin typeface="Arial" panose="020B0604020202020204" pitchFamily="34" charset="0"/>
                <a:cs typeface="Arial" panose="020B0604020202020204" pitchFamily="34" charset="0"/>
              </a:rPr>
              <a:t>, </a:t>
            </a:r>
            <a:r>
              <a:rPr lang="it-IT" sz="3200" dirty="0" err="1">
                <a:latin typeface="Arial" panose="020B0604020202020204" pitchFamily="34" charset="0"/>
                <a:cs typeface="Arial" panose="020B0604020202020204" pitchFamily="34" charset="0"/>
              </a:rPr>
              <a:t>funzionalita’</a:t>
            </a:r>
            <a:r>
              <a:rPr lang="it-IT" sz="3200" dirty="0">
                <a:latin typeface="Arial" panose="020B0604020202020204" pitchFamily="34" charset="0"/>
                <a:cs typeface="Arial" panose="020B0604020202020204" pitchFamily="34" charset="0"/>
              </a:rPr>
              <a:t> che rende più immediata l’ispezione del codice durante il </a:t>
            </a:r>
            <a:r>
              <a:rPr lang="it-IT" sz="3200" dirty="0" err="1">
                <a:latin typeface="Arial" panose="020B0604020202020204" pitchFamily="34" charset="0"/>
                <a:cs typeface="Arial" panose="020B0604020202020204" pitchFamily="34" charset="0"/>
              </a:rPr>
              <a:t>debug</a:t>
            </a:r>
            <a:r>
              <a:rPr lang="it-IT" sz="3200" dirty="0">
                <a:latin typeface="Arial" panose="020B0604020202020204" pitchFamily="34" charset="0"/>
                <a:cs typeface="Arial" panose="020B0604020202020204" pitchFamily="34" charset="0"/>
              </a:rPr>
              <a:t>, affiancando alle righe di linguaggio Java i valori ed i riferimenti collegati agli oggetti;</a:t>
            </a:r>
          </a:p>
          <a:p>
            <a:pPr marL="1257300" lvl="1" indent="-571500">
              <a:buClr>
                <a:schemeClr val="accent1"/>
              </a:buClr>
              <a:buFont typeface="Arial" panose="020B0604020202020204" pitchFamily="34" charset="0"/>
              <a:buChar char="•"/>
            </a:pPr>
            <a:r>
              <a:rPr lang="it-IT" sz="3200" b="1" dirty="0">
                <a:latin typeface="Arial" panose="020B0604020202020204" pitchFamily="34" charset="0"/>
                <a:cs typeface="Arial" panose="020B0604020202020204" pitchFamily="34" charset="0"/>
              </a:rPr>
              <a:t>monitoraggio delle risorse</a:t>
            </a:r>
            <a:r>
              <a:rPr lang="it-IT" sz="3200" dirty="0">
                <a:latin typeface="Arial" panose="020B0604020202020204" pitchFamily="34" charset="0"/>
                <a:cs typeface="Arial" panose="020B0604020202020204" pitchFamily="34" charset="0"/>
              </a:rPr>
              <a:t> di memoria e della CPU utilizzate dall’applicazione, per seguire l’allocazione dinamica di oggetti ed effettuare </a:t>
            </a:r>
            <a:r>
              <a:rPr lang="it-IT" sz="3200" dirty="0" err="1">
                <a:latin typeface="Arial" panose="020B0604020202020204" pitchFamily="34" charset="0"/>
                <a:cs typeface="Arial" panose="020B0604020202020204" pitchFamily="34" charset="0"/>
              </a:rPr>
              <a:t>dump</a:t>
            </a:r>
            <a:r>
              <a:rPr lang="it-IT" sz="3200" dirty="0">
                <a:latin typeface="Arial" panose="020B0604020202020204" pitchFamily="34" charset="0"/>
                <a:cs typeface="Arial" panose="020B0604020202020204" pitchFamily="34" charset="0"/>
              </a:rPr>
              <a:t> della memoria </a:t>
            </a:r>
            <a:r>
              <a:rPr lang="it-IT" sz="3200" dirty="0" err="1">
                <a:latin typeface="Arial" panose="020B0604020202020204" pitchFamily="34" charset="0"/>
                <a:cs typeface="Arial" panose="020B0604020202020204" pitchFamily="34" charset="0"/>
              </a:rPr>
              <a:t>heap</a:t>
            </a:r>
            <a:r>
              <a:rPr lang="it-IT" sz="3200" dirty="0">
                <a:latin typeface="Arial" panose="020B0604020202020204" pitchFamily="34" charset="0"/>
                <a:cs typeface="Arial" panose="020B0604020202020204" pitchFamily="34" charset="0"/>
              </a:rPr>
              <a:t>, da analizzare successivamente.</a:t>
            </a: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704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l’ambiente</a:t>
            </a:r>
            <a:r>
              <a:rPr lang="en-US" dirty="0"/>
              <a:t> di </a:t>
            </a:r>
            <a:r>
              <a:rPr lang="en-US" dirty="0" err="1"/>
              <a:t>sviluppo</a:t>
            </a:r>
            <a:r>
              <a:rPr lang="en-US" dirty="0"/>
              <a:t>: Android Studio</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37</a:t>
            </a:fld>
            <a:endParaRPr/>
          </a:p>
        </p:txBody>
      </p:sp>
      <p:sp>
        <p:nvSpPr>
          <p:cNvPr id="14" name="TextBox 2"/>
          <p:cNvSpPr txBox="1"/>
          <p:nvPr/>
        </p:nvSpPr>
        <p:spPr>
          <a:xfrm>
            <a:off x="685800" y="2805291"/>
            <a:ext cx="17602200" cy="6186309"/>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dirty="0">
                <a:latin typeface="Arial" panose="020B0604020202020204" pitchFamily="34" charset="0"/>
                <a:cs typeface="Arial" panose="020B0604020202020204" pitchFamily="34" charset="0"/>
              </a:rPr>
              <a:t>Richiede un minimo di requisiti hardware per un funzionamento ottimale:</a:t>
            </a:r>
          </a:p>
          <a:p>
            <a:pPr marL="571500" indent="-571500">
              <a:buClr>
                <a:schemeClr val="accent1"/>
              </a:buClr>
              <a:buFont typeface="Wingdings" panose="05000000000000000000" pitchFamily="2" charset="2"/>
              <a:buChar char="Ø"/>
            </a:pPr>
            <a:endParaRPr lang="it-IT"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200" dirty="0">
                <a:latin typeface="Arial" panose="020B0604020202020204" pitchFamily="34" charset="0"/>
                <a:cs typeface="Arial" panose="020B0604020202020204" pitchFamily="34" charset="0"/>
              </a:rPr>
              <a:t>sistemi operativi sufficientemente moderni (per Windows almeno la versione 7, per Mac minimo OS X 10.10 Yosemite, per Linux si raccomanda un ambiente grafico KDE o GNOME);</a:t>
            </a:r>
          </a:p>
          <a:p>
            <a:pPr marL="1257300" lvl="1" indent="-571500">
              <a:buClr>
                <a:schemeClr val="accent1"/>
              </a:buClr>
              <a:buFont typeface="Arial" panose="020B0604020202020204" pitchFamily="34" charset="0"/>
              <a:buChar char="•"/>
            </a:pPr>
            <a:endParaRPr lang="it-IT"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200" dirty="0">
                <a:latin typeface="Arial" panose="020B0604020202020204" pitchFamily="34" charset="0"/>
                <a:cs typeface="Arial" panose="020B0604020202020204" pitchFamily="34" charset="0"/>
              </a:rPr>
              <a:t>non meno di 4 GB di RAM, possibilmente 8;</a:t>
            </a:r>
          </a:p>
          <a:p>
            <a:pPr marL="1257300" lvl="1" indent="-571500">
              <a:buClr>
                <a:schemeClr val="accent1"/>
              </a:buClr>
              <a:buFont typeface="Arial" panose="020B0604020202020204" pitchFamily="34" charset="0"/>
              <a:buChar char="•"/>
            </a:pPr>
            <a:endParaRPr lang="it-IT"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200" dirty="0">
                <a:latin typeface="Arial" panose="020B0604020202020204" pitchFamily="34" charset="0"/>
                <a:cs typeface="Arial" panose="020B0604020202020204" pitchFamily="34" charset="0"/>
              </a:rPr>
              <a:t>almeno 2 GB di spazio disco libero ma ne sono raccomandati 4.</a:t>
            </a: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022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l’ambiente</a:t>
            </a:r>
            <a:r>
              <a:rPr lang="en-US" dirty="0"/>
              <a:t> di </a:t>
            </a:r>
            <a:r>
              <a:rPr lang="en-US" dirty="0" err="1"/>
              <a:t>sviluppo</a:t>
            </a:r>
            <a:r>
              <a:rPr lang="en-US" dirty="0"/>
              <a:t>: Eclipse con ADT</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38</a:t>
            </a:fld>
            <a:endParaRPr/>
          </a:p>
        </p:txBody>
      </p:sp>
      <p:sp>
        <p:nvSpPr>
          <p:cNvPr id="14" name="TextBox 2"/>
          <p:cNvSpPr txBox="1"/>
          <p:nvPr/>
        </p:nvSpPr>
        <p:spPr>
          <a:xfrm>
            <a:off x="685800" y="2805291"/>
            <a:ext cx="17602200" cy="7171194"/>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dirty="0">
                <a:latin typeface="Arial" panose="020B0604020202020204" pitchFamily="34" charset="0"/>
                <a:cs typeface="Arial" panose="020B0604020202020204" pitchFamily="34" charset="0"/>
              </a:rPr>
              <a:t>ADT (</a:t>
            </a:r>
            <a:r>
              <a:rPr lang="it-IT" sz="3200" dirty="0" err="1">
                <a:latin typeface="Arial" panose="020B0604020202020204" pitchFamily="34" charset="0"/>
                <a:cs typeface="Arial" panose="020B0604020202020204" pitchFamily="34" charset="0"/>
              </a:rPr>
              <a:t>Android</a:t>
            </a:r>
            <a:r>
              <a:rPr lang="it-IT" sz="3200" dirty="0">
                <a:latin typeface="Arial" panose="020B0604020202020204" pitchFamily="34" charset="0"/>
                <a:cs typeface="Arial" panose="020B0604020202020204" pitchFamily="34" charset="0"/>
              </a:rPr>
              <a:t> Development Toolkit) </a:t>
            </a:r>
            <a:r>
              <a:rPr lang="it-IT" sz="3200" dirty="0" err="1">
                <a:latin typeface="Arial" panose="020B0604020202020204" pitchFamily="34" charset="0"/>
                <a:cs typeface="Arial" panose="020B0604020202020204" pitchFamily="34" charset="0"/>
              </a:rPr>
              <a:t>e’</a:t>
            </a:r>
            <a:r>
              <a:rPr lang="it-IT" sz="3200" dirty="0">
                <a:latin typeface="Arial" panose="020B0604020202020204" pitchFamily="34" charset="0"/>
                <a:cs typeface="Arial" panose="020B0604020202020204" pitchFamily="34" charset="0"/>
              </a:rPr>
              <a:t> un’estensione di </a:t>
            </a:r>
            <a:r>
              <a:rPr lang="it-IT" sz="3200" dirty="0" err="1">
                <a:latin typeface="Arial" panose="020B0604020202020204" pitchFamily="34" charset="0"/>
                <a:cs typeface="Arial" panose="020B0604020202020204" pitchFamily="34" charset="0"/>
              </a:rPr>
              <a:t>eclipse</a:t>
            </a:r>
            <a:r>
              <a:rPr lang="it-IT" sz="3200" dirty="0">
                <a:latin typeface="Arial" panose="020B0604020202020204" pitchFamily="34" charset="0"/>
                <a:cs typeface="Arial" panose="020B0604020202020204" pitchFamily="34" charset="0"/>
              </a:rPr>
              <a:t> totalmente dedicata ad </a:t>
            </a:r>
            <a:r>
              <a:rPr lang="it-IT" sz="3200" dirty="0" err="1">
                <a:latin typeface="Arial" panose="020B0604020202020204" pitchFamily="34" charset="0"/>
                <a:cs typeface="Arial" panose="020B0604020202020204" pitchFamily="34" charset="0"/>
              </a:rPr>
              <a:t>Android</a:t>
            </a:r>
            <a:r>
              <a:rPr lang="it-IT" sz="3200" dirty="0">
                <a:latin typeface="Arial" panose="020B0604020202020204" pitchFamily="34" charset="0"/>
                <a:cs typeface="Arial" panose="020B0604020202020204" pitchFamily="34" charset="0"/>
              </a:rPr>
              <a:t>.</a:t>
            </a:r>
          </a:p>
          <a:p>
            <a:pPr marL="571500" indent="-571500">
              <a:buClr>
                <a:schemeClr val="accent1"/>
              </a:buClr>
              <a:buFont typeface="Wingdings" panose="05000000000000000000" pitchFamily="2" charset="2"/>
              <a:buChar char="§"/>
            </a:pPr>
            <a:endParaRPr lang="it-IT" sz="32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2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200" dirty="0">
                <a:latin typeface="Arial" panose="020B0604020202020204" pitchFamily="34" charset="0"/>
                <a:cs typeface="Arial" panose="020B0604020202020204" pitchFamily="34" charset="0"/>
              </a:rPr>
              <a:t>Integra nell’ambiente di sviluppo </a:t>
            </a:r>
            <a:r>
              <a:rPr lang="it-IT" sz="3200" dirty="0" err="1">
                <a:latin typeface="Arial" panose="020B0604020202020204" pitchFamily="34" charset="0"/>
                <a:cs typeface="Arial" panose="020B0604020202020204" pitchFamily="34" charset="0"/>
              </a:rPr>
              <a:t>Eclipse</a:t>
            </a:r>
            <a:r>
              <a:rPr lang="it-IT" sz="3200" dirty="0">
                <a:latin typeface="Arial" panose="020B0604020202020204" pitchFamily="34" charset="0"/>
                <a:cs typeface="Arial" panose="020B0604020202020204" pitchFamily="34" charset="0"/>
              </a:rPr>
              <a:t> tutti gli strumenti necessari allo sviluppo e all’esecuzione di un’applicazione </a:t>
            </a:r>
            <a:r>
              <a:rPr lang="it-IT" sz="3200" dirty="0" err="1">
                <a:latin typeface="Arial" panose="020B0604020202020204" pitchFamily="34" charset="0"/>
                <a:cs typeface="Arial" panose="020B0604020202020204" pitchFamily="34" charset="0"/>
              </a:rPr>
              <a:t>Android</a:t>
            </a:r>
            <a:endParaRPr lang="it-IT"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200" dirty="0">
                <a:latin typeface="Arial" panose="020B0604020202020204" pitchFamily="34" charset="0"/>
                <a:cs typeface="Arial" panose="020B0604020202020204" pitchFamily="34" charset="0"/>
              </a:rPr>
              <a:t>In particolare, rende possibile l’utilizzo di quasi tutte le utility disponibili a linea di comando</a:t>
            </a:r>
          </a:p>
          <a:p>
            <a:pPr marL="1257300" lvl="1" indent="-571500">
              <a:buClr>
                <a:schemeClr val="accent1"/>
              </a:buClr>
              <a:buFont typeface="Wingdings" panose="05000000000000000000" pitchFamily="2" charset="2"/>
              <a:buChar char="Ø"/>
            </a:pPr>
            <a:endParaRPr lang="it-IT" sz="3200" dirty="0">
              <a:latin typeface="Arial" panose="020B0604020202020204" pitchFamily="34" charset="0"/>
              <a:cs typeface="Arial" panose="020B0604020202020204" pitchFamily="34" charset="0"/>
            </a:endParaRPr>
          </a:p>
          <a:p>
            <a:pPr marL="1257300" lvl="1" indent="-571500">
              <a:buClr>
                <a:schemeClr val="accent1"/>
              </a:buClr>
              <a:buFont typeface="Wingdings" panose="05000000000000000000" pitchFamily="2" charset="2"/>
              <a:buChar char="Ø"/>
            </a:pPr>
            <a:endParaRPr lang="it-IT" sz="32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200" dirty="0">
                <a:latin typeface="Arial" panose="020B0604020202020204" pitchFamily="34" charset="0"/>
                <a:cs typeface="Arial" panose="020B0604020202020204" pitchFamily="34" charset="0"/>
              </a:rPr>
              <a:t>Negli ultimi anni, l’uso di </a:t>
            </a:r>
            <a:r>
              <a:rPr lang="it-IT" sz="3200" dirty="0" err="1">
                <a:latin typeface="Arial" panose="020B0604020202020204" pitchFamily="34" charset="0"/>
                <a:cs typeface="Arial" panose="020B0604020202020204" pitchFamily="34" charset="0"/>
              </a:rPr>
              <a:t>Eclipse</a:t>
            </a:r>
            <a:r>
              <a:rPr lang="it-IT" sz="3200" dirty="0">
                <a:latin typeface="Arial" panose="020B0604020202020204" pitchFamily="34" charset="0"/>
                <a:cs typeface="Arial" panose="020B0604020202020204" pitchFamily="34" charset="0"/>
              </a:rPr>
              <a:t> ADT </a:t>
            </a:r>
            <a:r>
              <a:rPr lang="it-IT" sz="3200" dirty="0" err="1">
                <a:latin typeface="Arial" panose="020B0604020202020204" pitchFamily="34" charset="0"/>
                <a:cs typeface="Arial" panose="020B0604020202020204" pitchFamily="34" charset="0"/>
              </a:rPr>
              <a:t>e’</a:t>
            </a:r>
            <a:r>
              <a:rPr lang="it-IT" sz="3200" dirty="0">
                <a:latin typeface="Arial" panose="020B0604020202020204" pitchFamily="34" charset="0"/>
                <a:cs typeface="Arial" panose="020B0604020202020204" pitchFamily="34" charset="0"/>
              </a:rPr>
              <a:t> sempre meno diffuso, in favore di </a:t>
            </a:r>
            <a:r>
              <a:rPr lang="it-IT" sz="3200" dirty="0" err="1">
                <a:latin typeface="Arial" panose="020B0604020202020204" pitchFamily="34" charset="0"/>
                <a:cs typeface="Arial" panose="020B0604020202020204" pitchFamily="34" charset="0"/>
              </a:rPr>
              <a:t>Android</a:t>
            </a:r>
            <a:r>
              <a:rPr lang="it-IT" sz="3200" dirty="0">
                <a:latin typeface="Arial" panose="020B0604020202020204" pitchFamily="34" charset="0"/>
                <a:cs typeface="Arial" panose="020B0604020202020204" pitchFamily="34" charset="0"/>
              </a:rPr>
              <a:t> Studio (che rimane la scelta consigliata)</a:t>
            </a: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222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Studio vs. Eclipse ADT</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39</a:t>
            </a:fld>
            <a:endParaRPr/>
          </a:p>
        </p:txBody>
      </p:sp>
      <p:sp>
        <p:nvSpPr>
          <p:cNvPr id="14" name="TextBox 2"/>
          <p:cNvSpPr txBox="1"/>
          <p:nvPr/>
        </p:nvSpPr>
        <p:spPr>
          <a:xfrm>
            <a:off x="685800" y="2805291"/>
            <a:ext cx="17602200" cy="7663636"/>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dirty="0">
                <a:latin typeface="Arial" panose="020B0604020202020204" pitchFamily="34" charset="0"/>
                <a:cs typeface="Arial" panose="020B0604020202020204" pitchFamily="34" charset="0"/>
              </a:rPr>
              <a:t>Principali differenze:</a:t>
            </a:r>
          </a:p>
          <a:p>
            <a:pPr marL="571500" indent="-571500">
              <a:buClr>
                <a:schemeClr val="accent1"/>
              </a:buClr>
              <a:buFont typeface="Wingdings" panose="05000000000000000000" pitchFamily="2" charset="2"/>
              <a:buChar char="Ø"/>
            </a:pPr>
            <a:endParaRPr lang="it-IT" sz="32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200" dirty="0" err="1">
                <a:latin typeface="Arial" panose="020B0604020202020204" pitchFamily="34" charset="0"/>
                <a:cs typeface="Arial" panose="020B0604020202020204" pitchFamily="34" charset="0"/>
              </a:rPr>
              <a:t>Piu’</a:t>
            </a:r>
            <a:r>
              <a:rPr lang="it-IT" sz="3200" dirty="0">
                <a:latin typeface="Arial" panose="020B0604020202020204" pitchFamily="34" charset="0"/>
                <a:cs typeface="Arial" panose="020B0604020202020204" pitchFamily="34" charset="0"/>
              </a:rPr>
              <a:t> semplice gestione delle librerie (in ADT spesso </a:t>
            </a:r>
            <a:r>
              <a:rPr lang="it-IT" sz="3200" dirty="0" err="1">
                <a:latin typeface="Arial" panose="020B0604020202020204" pitchFamily="34" charset="0"/>
                <a:cs typeface="Arial" panose="020B0604020202020204" pitchFamily="34" charset="0"/>
              </a:rPr>
              <a:t>e’</a:t>
            </a:r>
            <a:r>
              <a:rPr lang="it-IT" sz="3200" dirty="0">
                <a:latin typeface="Arial" panose="020B0604020202020204" pitchFamily="34" charset="0"/>
                <a:cs typeface="Arial" panose="020B0604020202020204" pitchFamily="34" charset="0"/>
              </a:rPr>
              <a:t> necessario includerle come </a:t>
            </a:r>
            <a:r>
              <a:rPr lang="it-IT" sz="3200" dirty="0" err="1">
                <a:latin typeface="Arial" panose="020B0604020202020204" pitchFamily="34" charset="0"/>
                <a:cs typeface="Arial" panose="020B0604020202020204" pitchFamily="34" charset="0"/>
              </a:rPr>
              <a:t>sottoprogetti</a:t>
            </a:r>
            <a:r>
              <a:rPr lang="it-IT" sz="3200" dirty="0">
                <a:latin typeface="Arial" panose="020B0604020202020204" pitchFamily="34" charset="0"/>
                <a:cs typeface="Arial" panose="020B0604020202020204" pitchFamily="34" charset="0"/>
              </a:rPr>
              <a:t>)</a:t>
            </a:r>
          </a:p>
          <a:p>
            <a:pPr marL="1257300" lvl="1" indent="-571500">
              <a:buClr>
                <a:schemeClr val="accent1"/>
              </a:buClr>
              <a:buFont typeface="Arial" panose="020B0604020202020204" pitchFamily="34" charset="0"/>
              <a:buChar char="•"/>
            </a:pPr>
            <a:endParaRPr lang="it-IT"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it-IT"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200" dirty="0">
                <a:latin typeface="Arial" panose="020B0604020202020204" pitchFamily="34" charset="0"/>
                <a:cs typeface="Arial" panose="020B0604020202020204" pitchFamily="34" charset="0"/>
              </a:rPr>
              <a:t>Più semplice gestione delle dipendenze (grazie a </a:t>
            </a:r>
            <a:r>
              <a:rPr lang="it-IT" sz="3200" dirty="0" err="1">
                <a:latin typeface="Arial" panose="020B0604020202020204" pitchFamily="34" charset="0"/>
                <a:cs typeface="Arial" panose="020B0604020202020204" pitchFamily="34" charset="0"/>
              </a:rPr>
              <a:t>gradle</a:t>
            </a:r>
            <a:r>
              <a:rPr lang="it-IT" sz="3200" dirty="0">
                <a:latin typeface="Arial" panose="020B0604020202020204" pitchFamily="34" charset="0"/>
                <a:cs typeface="Arial" panose="020B0604020202020204" pitchFamily="34" charset="0"/>
              </a:rPr>
              <a:t> utilizzato al posto di </a:t>
            </a:r>
            <a:r>
              <a:rPr lang="it-IT" sz="3200" dirty="0" err="1">
                <a:latin typeface="Arial" panose="020B0604020202020204" pitchFamily="34" charset="0"/>
                <a:cs typeface="Arial" panose="020B0604020202020204" pitchFamily="34" charset="0"/>
              </a:rPr>
              <a:t>ant</a:t>
            </a:r>
            <a:r>
              <a:rPr lang="it-IT" sz="3200" dirty="0">
                <a:latin typeface="Arial" panose="020B0604020202020204" pitchFamily="34" charset="0"/>
                <a:cs typeface="Arial" panose="020B0604020202020204" pitchFamily="34" charset="0"/>
              </a:rPr>
              <a:t>)</a:t>
            </a:r>
          </a:p>
          <a:p>
            <a:pPr marL="1257300" lvl="1" indent="-571500">
              <a:buClr>
                <a:schemeClr val="accent1"/>
              </a:buClr>
              <a:buFont typeface="Arial" panose="020B0604020202020204" pitchFamily="34" charset="0"/>
              <a:buChar char="•"/>
            </a:pPr>
            <a:endParaRPr lang="it-IT"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it-IT"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200" dirty="0">
                <a:latin typeface="Arial" panose="020B0604020202020204" pitchFamily="34" charset="0"/>
                <a:cs typeface="Arial" panose="020B0604020202020204" pitchFamily="34" charset="0"/>
              </a:rPr>
              <a:t>Maggiore quantitativo di funzioni utili </a:t>
            </a:r>
            <a:r>
              <a:rPr lang="it-IT" sz="3200" dirty="0" err="1">
                <a:latin typeface="Arial" panose="020B0604020202020204" pitchFamily="34" charset="0"/>
                <a:cs typeface="Arial" panose="020B0604020202020204" pitchFamily="34" charset="0"/>
              </a:rPr>
              <a:t>gia’</a:t>
            </a:r>
            <a:r>
              <a:rPr lang="it-IT" sz="3200" dirty="0">
                <a:latin typeface="Arial" panose="020B0604020202020204" pitchFamily="34" charset="0"/>
                <a:cs typeface="Arial" panose="020B0604020202020204" pitchFamily="34" charset="0"/>
              </a:rPr>
              <a:t> presenti nell’IDE (in </a:t>
            </a:r>
            <a:r>
              <a:rPr lang="it-IT" sz="3200" dirty="0" err="1">
                <a:latin typeface="Arial" panose="020B0604020202020204" pitchFamily="34" charset="0"/>
                <a:cs typeface="Arial" panose="020B0604020202020204" pitchFamily="34" charset="0"/>
              </a:rPr>
              <a:t>Eclipse</a:t>
            </a:r>
            <a:r>
              <a:rPr lang="it-IT" sz="3200" dirty="0">
                <a:latin typeface="Arial" panose="020B0604020202020204" pitchFamily="34" charset="0"/>
                <a:cs typeface="Arial" panose="020B0604020202020204" pitchFamily="34" charset="0"/>
              </a:rPr>
              <a:t> si deve installarle come </a:t>
            </a:r>
            <a:r>
              <a:rPr lang="it-IT" sz="3200" dirty="0" err="1">
                <a:latin typeface="Arial" panose="020B0604020202020204" pitchFamily="34" charset="0"/>
                <a:cs typeface="Arial" panose="020B0604020202020204" pitchFamily="34" charset="0"/>
              </a:rPr>
              <a:t>plugin</a:t>
            </a:r>
            <a:r>
              <a:rPr lang="it-IT" sz="3200" dirty="0">
                <a:latin typeface="Arial" panose="020B0604020202020204" pitchFamily="34" charset="0"/>
                <a:cs typeface="Arial" panose="020B0604020202020204" pitchFamily="34" charset="0"/>
              </a:rPr>
              <a:t> di terze parti)</a:t>
            </a: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571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filosofia</a:t>
            </a:r>
            <a:r>
              <a:rPr lang="en-US" dirty="0"/>
              <a:t> di design</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a:t>
            </a:fld>
            <a:endParaRPr/>
          </a:p>
        </p:txBody>
      </p:sp>
      <p:sp>
        <p:nvSpPr>
          <p:cNvPr id="14" name="TextBox 2"/>
          <p:cNvSpPr txBox="1"/>
          <p:nvPr/>
        </p:nvSpPr>
        <p:spPr>
          <a:xfrm>
            <a:off x="685800" y="2760881"/>
            <a:ext cx="17602200" cy="9202519"/>
          </a:xfrm>
          <a:prstGeom prst="rect">
            <a:avLst/>
          </a:prstGeom>
          <a:noFill/>
        </p:spPr>
        <p:txBody>
          <a:bodyPr wrap="square" rtlCol="0">
            <a:spAutoFit/>
          </a:bodyPr>
          <a:lstStyle/>
          <a:p>
            <a:pPr>
              <a:buClr>
                <a:schemeClr val="accent1"/>
              </a:buClr>
            </a:pPr>
            <a:r>
              <a:rPr lang="en-US" sz="3600" dirty="0">
                <a:latin typeface="Arial" panose="020B0604020202020204" pitchFamily="34" charset="0"/>
                <a:cs typeface="Arial" panose="020B0604020202020204" pitchFamily="34" charset="0"/>
              </a:rPr>
              <a:t>Le </a:t>
            </a:r>
            <a:r>
              <a:rPr lang="en-US" sz="3600" dirty="0" err="1">
                <a:latin typeface="Arial" panose="020B0604020202020204" pitchFamily="34" charset="0"/>
                <a:cs typeface="Arial" panose="020B0604020202020204" pitchFamily="34" charset="0"/>
              </a:rPr>
              <a:t>applicazioni</a:t>
            </a:r>
            <a:r>
              <a:rPr lang="en-US" sz="36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DOVREBBERO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essere</a:t>
            </a:r>
            <a:r>
              <a:rPr lang="en-US" sz="3600" dirty="0">
                <a:latin typeface="Arial" panose="020B0604020202020204" pitchFamily="34" charset="0"/>
                <a:cs typeface="Arial" panose="020B0604020202020204" pitchFamily="34" charset="0"/>
              </a:rPr>
              <a:t>:</a:t>
            </a: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err="1">
                <a:latin typeface="Arial" panose="020B0604020202020204" pitchFamily="34" charset="0"/>
                <a:cs typeface="Arial" panose="020B0604020202020204" pitchFamily="34" charset="0"/>
              </a:rPr>
              <a:t>Veloci</a:t>
            </a:r>
            <a:endParaRPr lang="en-US"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en-US" sz="3200" dirty="0" err="1">
                <a:latin typeface="Arial" panose="020B0604020202020204" pitchFamily="34" charset="0"/>
                <a:cs typeface="Arial" panose="020B0604020202020204" pitchFamily="34" charset="0"/>
              </a:rPr>
              <a:t>nonostante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vincoli</a:t>
            </a:r>
            <a:r>
              <a:rPr lang="en-US" sz="3200" dirty="0">
                <a:latin typeface="Arial" panose="020B0604020202020204" pitchFamily="34" charset="0"/>
                <a:cs typeface="Arial" panose="020B0604020202020204" pitchFamily="34" charset="0"/>
              </a:rPr>
              <a:t> del </a:t>
            </a:r>
            <a:r>
              <a:rPr lang="en-US" sz="3200" dirty="0" err="1">
                <a:latin typeface="Arial" panose="020B0604020202020204" pitchFamily="34" charset="0"/>
                <a:cs typeface="Arial" panose="020B0604020202020204" pitchFamily="34" charset="0"/>
              </a:rPr>
              <a:t>tipo</a:t>
            </a:r>
            <a:r>
              <a:rPr lang="en-US" sz="3200" dirty="0">
                <a:latin typeface="Arial" panose="020B0604020202020204" pitchFamily="34" charset="0"/>
                <a:cs typeface="Arial" panose="020B0604020202020204" pitchFamily="34" charset="0"/>
              </a:rPr>
              <a:t>: &lt; 200 MB RAM, </a:t>
            </a:r>
            <a:r>
              <a:rPr lang="en-US" sz="3200" dirty="0" err="1">
                <a:latin typeface="Arial" panose="020B0604020202020204" pitchFamily="34" charset="0"/>
                <a:cs typeface="Arial" panose="020B0604020202020204" pitchFamily="34" charset="0"/>
              </a:rPr>
              <a:t>processore</a:t>
            </a:r>
            <a:r>
              <a:rPr lang="en-US" sz="3200" dirty="0">
                <a:latin typeface="Arial" panose="020B0604020202020204" pitchFamily="34" charset="0"/>
                <a:cs typeface="Arial" panose="020B0604020202020204" pitchFamily="34" charset="0"/>
              </a:rPr>
              <a:t> lento, …</a:t>
            </a:r>
          </a:p>
          <a:p>
            <a:pPr marL="1257300" lvl="1" indent="-571500">
              <a:buClr>
                <a:schemeClr val="accent1"/>
              </a:buClr>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Responsive</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le </a:t>
            </a:r>
            <a:r>
              <a:rPr lang="en-US" sz="3200" dirty="0" err="1">
                <a:latin typeface="Arial" panose="020B0604020202020204" pitchFamily="34" charset="0"/>
                <a:cs typeface="Arial" panose="020B0604020202020204" pitchFamily="34" charset="0"/>
              </a:rPr>
              <a:t>applicazioni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devono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rispondere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all’azione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utente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entro</a:t>
            </a:r>
            <a:r>
              <a:rPr lang="en-US" sz="3200" dirty="0">
                <a:latin typeface="Arial" panose="020B0604020202020204" pitchFamily="34" charset="0"/>
                <a:cs typeface="Arial" panose="020B0604020202020204" pitchFamily="34" charset="0"/>
              </a:rPr>
              <a:t> 5 secondi</a:t>
            </a:r>
          </a:p>
          <a:p>
            <a:pPr marL="1257300" lvl="1" indent="-571500">
              <a:buClr>
                <a:schemeClr val="accent1"/>
              </a:buClr>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err="1">
                <a:latin typeface="Arial" panose="020B0604020202020204" pitchFamily="34" charset="0"/>
                <a:cs typeface="Arial" panose="020B0604020202020204" pitchFamily="34" charset="0"/>
              </a:rPr>
              <a:t>Sicure</a:t>
            </a:r>
            <a:endParaRPr lang="en-US"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le </a:t>
            </a:r>
            <a:r>
              <a:rPr lang="en-US" sz="3200" dirty="0" err="1">
                <a:latin typeface="Arial" panose="020B0604020202020204" pitchFamily="34" charset="0"/>
                <a:cs typeface="Arial" panose="020B0604020202020204" pitchFamily="34" charset="0"/>
              </a:rPr>
              <a:t>applicazioni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devono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dichiarare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permessi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livello</a:t>
            </a:r>
            <a:r>
              <a:rPr lang="en-US" sz="3200" dirty="0">
                <a:latin typeface="Arial" panose="020B0604020202020204" pitchFamily="34" charset="0"/>
                <a:cs typeface="Arial" panose="020B0604020202020204" pitchFamily="34" charset="0"/>
              </a:rPr>
              <a:t> di manifesto</a:t>
            </a:r>
          </a:p>
          <a:p>
            <a:pPr marL="1257300" lvl="1" indent="-571500">
              <a:buClr>
                <a:schemeClr val="accent1"/>
              </a:buClr>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err="1">
                <a:latin typeface="Arial" panose="020B0604020202020204" pitchFamily="34" charset="0"/>
                <a:cs typeface="Arial" panose="020B0604020202020204" pitchFamily="34" charset="0"/>
              </a:rPr>
              <a:t>Senza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soluzione</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continuita</a:t>
            </a:r>
            <a:r>
              <a:rPr lang="en-US" sz="3600" dirty="0">
                <a:latin typeface="Arial" panose="020B0604020202020204" pitchFamily="34" charset="0"/>
                <a:cs typeface="Arial" panose="020B0604020202020204" pitchFamily="34" charset="0"/>
              </a:rPr>
              <a:t>’</a:t>
            </a:r>
          </a:p>
          <a:p>
            <a:pPr marL="1257300" lvl="1" indent="-571500">
              <a:buClr>
                <a:schemeClr val="accent1"/>
              </a:buClr>
              <a:buFont typeface="Arial" panose="020B0604020202020204" pitchFamily="34" charset="0"/>
              <a:buChar char="•"/>
            </a:pPr>
            <a:r>
              <a:rPr lang="en-US" sz="3200" dirty="0" err="1">
                <a:latin typeface="Arial" panose="020B0604020202020204" pitchFamily="34" charset="0"/>
                <a:cs typeface="Arial" panose="020B0604020202020204" pitchFamily="34" charset="0"/>
              </a:rPr>
              <a:t>persistenza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gestione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della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sospensione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servizi</a:t>
            </a:r>
            <a:endParaRPr lang="en-US" sz="32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en-US" sz="3200" dirty="0" err="1">
                <a:latin typeface="Arial" panose="020B0604020202020204" pitchFamily="34" charset="0"/>
                <a:cs typeface="Arial" panose="020B0604020202020204" pitchFamily="34" charset="0"/>
              </a:rPr>
              <a:t>il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sistema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operativo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puo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terminare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processi</a:t>
            </a:r>
            <a:r>
              <a:rPr lang="en-US" sz="3200" dirty="0">
                <a:latin typeface="Arial" panose="020B0604020202020204" pitchFamily="34" charset="0"/>
                <a:cs typeface="Arial" panose="020B0604020202020204" pitchFamily="34" charset="0"/>
              </a:rPr>
              <a:t> in background se </a:t>
            </a:r>
            <a:r>
              <a:rPr lang="en-US" sz="3200" dirty="0" err="1">
                <a:latin typeface="Arial" panose="020B0604020202020204" pitchFamily="34" charset="0"/>
                <a:cs typeface="Arial" panose="020B0604020202020204" pitchFamily="34" charset="0"/>
              </a:rPr>
              <a:t>necessario</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806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processo</a:t>
            </a:r>
            <a:r>
              <a:rPr lang="en-US" dirty="0"/>
              <a:t> di build</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40</a:t>
            </a:fld>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119" y="4876800"/>
            <a:ext cx="15891763" cy="4191000"/>
          </a:xfrm>
          <a:prstGeom prst="rect">
            <a:avLst/>
          </a:prstGeom>
        </p:spPr>
      </p:pic>
    </p:spTree>
    <p:extLst>
      <p:ext uri="{BB962C8B-B14F-4D97-AF65-F5344CB8AC3E}">
        <p14:creationId xmlns:p14="http://schemas.microsoft.com/office/powerpoint/2010/main" val="193565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processo</a:t>
            </a:r>
            <a:r>
              <a:rPr lang="en-US" dirty="0"/>
              <a:t> di build</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41</a:t>
            </a:fld>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1483558"/>
            <a:ext cx="7239000" cy="11911938"/>
          </a:xfrm>
          <a:prstGeom prst="rect">
            <a:avLst/>
          </a:prstGeom>
        </p:spPr>
      </p:pic>
      <p:sp>
        <p:nvSpPr>
          <p:cNvPr id="6" name="TextBox 2"/>
          <p:cNvSpPr txBox="1"/>
          <p:nvPr/>
        </p:nvSpPr>
        <p:spPr>
          <a:xfrm>
            <a:off x="393192" y="2848749"/>
            <a:ext cx="7924800" cy="9571851"/>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2800" dirty="0" err="1">
                <a:latin typeface="Arial" panose="020B0604020202020204" pitchFamily="34" charset="0"/>
                <a:cs typeface="Arial" panose="020B0604020202020204" pitchFamily="34" charset="0"/>
              </a:rPr>
              <a:t>Aapt</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Android</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Asset</a:t>
            </a:r>
            <a:r>
              <a:rPr lang="it-IT" sz="2800" dirty="0">
                <a:latin typeface="Arial" panose="020B0604020202020204" pitchFamily="34" charset="0"/>
                <a:cs typeface="Arial" panose="020B0604020202020204" pitchFamily="34" charset="0"/>
              </a:rPr>
              <a:t> Packaging </a:t>
            </a:r>
            <a:r>
              <a:rPr lang="it-IT" sz="2800" dirty="0" err="1">
                <a:latin typeface="Arial" panose="020B0604020202020204" pitchFamily="34" charset="0"/>
                <a:cs typeface="Arial" panose="020B0604020202020204" pitchFamily="34" charset="0"/>
              </a:rPr>
              <a:t>Tool</a:t>
            </a:r>
            <a:endParaRPr lang="it-IT" sz="2800" dirty="0">
              <a:latin typeface="Arial" panose="020B0604020202020204" pitchFamily="34" charset="0"/>
              <a:cs typeface="Arial" panose="020B0604020202020204" pitchFamily="34" charset="0"/>
            </a:endParaRPr>
          </a:p>
          <a:p>
            <a:pPr marL="1257300" lvl="1" indent="-571500">
              <a:buClr>
                <a:schemeClr val="accent1"/>
              </a:buClr>
              <a:buFont typeface="Wingdings" panose="05000000000000000000" pitchFamily="2" charset="2"/>
              <a:buChar char="§"/>
            </a:pPr>
            <a:r>
              <a:rPr lang="it-IT" sz="2800" dirty="0">
                <a:latin typeface="Arial" panose="020B0604020202020204" pitchFamily="34" charset="0"/>
                <a:cs typeface="Arial" panose="020B0604020202020204" pitchFamily="34" charset="0"/>
              </a:rPr>
              <a:t>Legge gli xml e genera R.java</a:t>
            </a:r>
          </a:p>
          <a:p>
            <a:pPr marL="1257300" lvl="1" indent="-571500">
              <a:buClr>
                <a:schemeClr val="accent1"/>
              </a:buClr>
              <a:buFont typeface="Wingdings" panose="05000000000000000000" pitchFamily="2" charset="2"/>
              <a:buChar char="§"/>
            </a:pPr>
            <a:endParaRPr lang="it-IT" sz="28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2800" dirty="0" err="1">
                <a:latin typeface="Arial" panose="020B0604020202020204" pitchFamily="34" charset="0"/>
                <a:cs typeface="Arial" panose="020B0604020202020204" pitchFamily="34" charset="0"/>
              </a:rPr>
              <a:t>Aidl</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Android</a:t>
            </a:r>
            <a:r>
              <a:rPr lang="it-IT" sz="2800" dirty="0">
                <a:latin typeface="Arial" panose="020B0604020202020204" pitchFamily="34" charset="0"/>
                <a:cs typeface="Arial" panose="020B0604020202020204" pitchFamily="34" charset="0"/>
              </a:rPr>
              <a:t> Interface Definition Language</a:t>
            </a:r>
          </a:p>
          <a:p>
            <a:pPr marL="1257300" lvl="1" indent="-571500">
              <a:buClr>
                <a:schemeClr val="accent1"/>
              </a:buClr>
              <a:buFont typeface="Wingdings" panose="05000000000000000000" pitchFamily="2" charset="2"/>
              <a:buChar char="§"/>
            </a:pPr>
            <a:r>
              <a:rPr lang="it-IT" sz="2800" dirty="0" err="1">
                <a:latin typeface="Arial" panose="020B0604020202020204" pitchFamily="34" charset="0"/>
                <a:cs typeface="Arial" panose="020B0604020202020204" pitchFamily="34" charset="0"/>
              </a:rPr>
              <a:t>Aidl</a:t>
            </a:r>
            <a:r>
              <a:rPr lang="it-IT" sz="2800" dirty="0">
                <a:latin typeface="Arial" panose="020B0604020202020204" pitchFamily="34" charset="0"/>
                <a:cs typeface="Arial" panose="020B0604020202020204" pitchFamily="34" charset="0"/>
              </a:rPr>
              <a:t> converte interfacce di servizi .</a:t>
            </a:r>
            <a:r>
              <a:rPr lang="it-IT" sz="2800" dirty="0" err="1">
                <a:latin typeface="Arial" panose="020B0604020202020204" pitchFamily="34" charset="0"/>
                <a:cs typeface="Arial" panose="020B0604020202020204" pitchFamily="34" charset="0"/>
              </a:rPr>
              <a:t>aidl</a:t>
            </a:r>
            <a:r>
              <a:rPr lang="it-IT" sz="2800" dirty="0">
                <a:latin typeface="Arial" panose="020B0604020202020204" pitchFamily="34" charset="0"/>
                <a:cs typeface="Arial" panose="020B0604020202020204" pitchFamily="34" charset="0"/>
              </a:rPr>
              <a:t> in interfacce Java</a:t>
            </a:r>
          </a:p>
          <a:p>
            <a:pPr marL="1257300" lvl="1" indent="-571500">
              <a:buClr>
                <a:schemeClr val="accent1"/>
              </a:buClr>
              <a:buFont typeface="Wingdings" panose="05000000000000000000" pitchFamily="2" charset="2"/>
              <a:buChar char="§"/>
            </a:pPr>
            <a:endParaRPr lang="it-IT" sz="28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2800" dirty="0">
                <a:latin typeface="Arial" panose="020B0604020202020204" pitchFamily="34" charset="0"/>
                <a:cs typeface="Arial" panose="020B0604020202020204" pitchFamily="34" charset="0"/>
              </a:rPr>
              <a:t>Tutto il codice java </a:t>
            </a:r>
            <a:r>
              <a:rPr lang="it-IT" sz="2800" dirty="0" err="1">
                <a:latin typeface="Arial" panose="020B0604020202020204" pitchFamily="34" charset="0"/>
                <a:cs typeface="Arial" panose="020B0604020202020204" pitchFamily="34" charset="0"/>
              </a:rPr>
              <a:t>e’</a:t>
            </a:r>
            <a:r>
              <a:rPr lang="it-IT" sz="2800" dirty="0">
                <a:latin typeface="Arial" panose="020B0604020202020204" pitchFamily="34" charset="0"/>
                <a:cs typeface="Arial" panose="020B0604020202020204" pitchFamily="34" charset="0"/>
              </a:rPr>
              <a:t> compilato generando </a:t>
            </a:r>
            <a:r>
              <a:rPr lang="it-IT" sz="2800" dirty="0" err="1">
                <a:latin typeface="Arial" panose="020B0604020202020204" pitchFamily="34" charset="0"/>
                <a:cs typeface="Arial" panose="020B0604020202020204" pitchFamily="34" charset="0"/>
              </a:rPr>
              <a:t>bytecode</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class</a:t>
            </a:r>
            <a:endParaRPr lang="it-IT" sz="28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28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2800" dirty="0" err="1">
                <a:latin typeface="Arial" panose="020B0604020202020204" pitchFamily="34" charset="0"/>
                <a:cs typeface="Arial" panose="020B0604020202020204" pitchFamily="34" charset="0"/>
              </a:rPr>
              <a:t>Dex</a:t>
            </a:r>
            <a:r>
              <a:rPr lang="it-IT" sz="2800" dirty="0">
                <a:latin typeface="Arial" panose="020B0604020202020204" pitchFamily="34" charset="0"/>
                <a:cs typeface="Arial" panose="020B0604020202020204" pitchFamily="34" charset="0"/>
              </a:rPr>
              <a:t> converte i .</a:t>
            </a:r>
            <a:r>
              <a:rPr lang="it-IT" sz="2800" dirty="0" err="1">
                <a:latin typeface="Arial" panose="020B0604020202020204" pitchFamily="34" charset="0"/>
                <a:cs typeface="Arial" panose="020B0604020202020204" pitchFamily="34" charset="0"/>
              </a:rPr>
              <a:t>class</a:t>
            </a:r>
            <a:r>
              <a:rPr lang="it-IT" sz="2800" dirty="0">
                <a:latin typeface="Arial" panose="020B0604020202020204" pitchFamily="34" charset="0"/>
                <a:cs typeface="Arial" panose="020B0604020202020204" pitchFamily="34" charset="0"/>
              </a:rPr>
              <a:t> in file </a:t>
            </a:r>
            <a:r>
              <a:rPr lang="it-IT" sz="2800" dirty="0" err="1">
                <a:latin typeface="Arial" panose="020B0604020202020204" pitchFamily="34" charset="0"/>
                <a:cs typeface="Arial" panose="020B0604020202020204" pitchFamily="34" charset="0"/>
              </a:rPr>
              <a:t>dex</a:t>
            </a:r>
            <a:r>
              <a:rPr lang="it-IT" sz="2800" dirty="0">
                <a:latin typeface="Arial" panose="020B0604020202020204" pitchFamily="34" charset="0"/>
                <a:cs typeface="Arial" panose="020B0604020202020204" pitchFamily="34" charset="0"/>
              </a:rPr>
              <a:t> eseguibili da </a:t>
            </a:r>
            <a:r>
              <a:rPr lang="it-IT" sz="2800" dirty="0" err="1">
                <a:latin typeface="Arial" panose="020B0604020202020204" pitchFamily="34" charset="0"/>
                <a:cs typeface="Arial" panose="020B0604020202020204" pitchFamily="34" charset="0"/>
              </a:rPr>
              <a:t>Dalvik</a:t>
            </a:r>
            <a:r>
              <a:rPr lang="it-IT" sz="2800" dirty="0">
                <a:latin typeface="Arial" panose="020B0604020202020204" pitchFamily="34" charset="0"/>
                <a:cs typeface="Arial" panose="020B0604020202020204" pitchFamily="34" charset="0"/>
              </a:rPr>
              <a:t>/ART (e include eventuali librerie)</a:t>
            </a:r>
          </a:p>
          <a:p>
            <a:pPr marL="571500" indent="-571500">
              <a:buClr>
                <a:schemeClr val="accent1"/>
              </a:buClr>
              <a:buFont typeface="Wingdings" panose="05000000000000000000" pitchFamily="2" charset="2"/>
              <a:buChar char="§"/>
            </a:pPr>
            <a:endParaRPr lang="it-IT" sz="28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2800" dirty="0" err="1">
                <a:latin typeface="Arial" panose="020B0604020202020204" pitchFamily="34" charset="0"/>
                <a:cs typeface="Arial" panose="020B0604020202020204" pitchFamily="34" charset="0"/>
              </a:rPr>
              <a:t>Apkbuilder</a:t>
            </a:r>
            <a:r>
              <a:rPr lang="it-IT" sz="2800" dirty="0">
                <a:latin typeface="Arial" panose="020B0604020202020204" pitchFamily="34" charset="0"/>
                <a:cs typeface="Arial" panose="020B0604020202020204" pitchFamily="34" charset="0"/>
              </a:rPr>
              <a:t> comprime e impacchetta i .</a:t>
            </a:r>
            <a:r>
              <a:rPr lang="it-IT" sz="2800" dirty="0" err="1">
                <a:latin typeface="Arial" panose="020B0604020202020204" pitchFamily="34" charset="0"/>
                <a:cs typeface="Arial" panose="020B0604020202020204" pitchFamily="34" charset="0"/>
              </a:rPr>
              <a:t>dex</a:t>
            </a:r>
            <a:r>
              <a:rPr lang="it-IT" sz="2800" dirty="0">
                <a:latin typeface="Arial" panose="020B0604020202020204" pitchFamily="34" charset="0"/>
                <a:cs typeface="Arial" panose="020B0604020202020204" pitchFamily="34" charset="0"/>
              </a:rPr>
              <a:t> e le risorse (grafiche, etc.) in un unico file .</a:t>
            </a:r>
            <a:r>
              <a:rPr lang="it-IT" sz="2800" dirty="0" err="1">
                <a:latin typeface="Arial" panose="020B0604020202020204" pitchFamily="34" charset="0"/>
                <a:cs typeface="Arial" panose="020B0604020202020204" pitchFamily="34" charset="0"/>
              </a:rPr>
              <a:t>apk</a:t>
            </a:r>
            <a:endParaRPr lang="it-IT" sz="28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28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2800" dirty="0" err="1">
                <a:latin typeface="Arial" panose="020B0604020202020204" pitchFamily="34" charset="0"/>
                <a:cs typeface="Arial" panose="020B0604020202020204" pitchFamily="34" charset="0"/>
              </a:rPr>
              <a:t>Jarsigner</a:t>
            </a:r>
            <a:r>
              <a:rPr lang="it-IT" sz="2800" dirty="0">
                <a:latin typeface="Arial" panose="020B0604020202020204" pitchFamily="34" charset="0"/>
                <a:cs typeface="Arial" panose="020B0604020202020204" pitchFamily="34" charset="0"/>
              </a:rPr>
              <a:t> permette di inserire una firma nel .</a:t>
            </a:r>
            <a:r>
              <a:rPr lang="it-IT" sz="2800" dirty="0" err="1">
                <a:latin typeface="Arial" panose="020B0604020202020204" pitchFamily="34" charset="0"/>
                <a:cs typeface="Arial" panose="020B0604020202020204" pitchFamily="34" charset="0"/>
              </a:rPr>
              <a:t>apk</a:t>
            </a:r>
            <a:endParaRPr lang="it-IT" sz="28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28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2800" dirty="0" err="1">
                <a:latin typeface="Arial" panose="020B0604020202020204" pitchFamily="34" charset="0"/>
                <a:cs typeface="Arial" panose="020B0604020202020204" pitchFamily="34" charset="0"/>
              </a:rPr>
              <a:t>Zipalign</a:t>
            </a:r>
            <a:r>
              <a:rPr lang="it-IT" sz="2800" dirty="0">
                <a:latin typeface="Arial" panose="020B0604020202020204" pitchFamily="34" charset="0"/>
                <a:cs typeface="Arial" panose="020B0604020202020204" pitchFamily="34" charset="0"/>
              </a:rPr>
              <a:t> consente di ottimizzare le risorse di memoria utilizzata dall’applicazione in un dispositivo</a:t>
            </a:r>
            <a:endParaRPr lang="it-I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174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signing</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42</a:t>
            </a:fld>
            <a:endParaRPr/>
          </a:p>
        </p:txBody>
      </p:sp>
      <p:sp>
        <p:nvSpPr>
          <p:cNvPr id="14" name="TextBox 2"/>
          <p:cNvSpPr txBox="1"/>
          <p:nvPr/>
        </p:nvSpPr>
        <p:spPr>
          <a:xfrm>
            <a:off x="685800" y="2628126"/>
            <a:ext cx="17602200" cy="10064294"/>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dirty="0"/>
              <a:t>Ogni applicazione </a:t>
            </a:r>
            <a:r>
              <a:rPr lang="it-IT" sz="3200" dirty="0" err="1"/>
              <a:t>Android</a:t>
            </a:r>
            <a:r>
              <a:rPr lang="it-IT" sz="3200" dirty="0"/>
              <a:t> ha bisogno di una firma privata, che identifichi l’autore, per poter essere pubblicata</a:t>
            </a:r>
          </a:p>
          <a:p>
            <a:pPr marL="1257300" lvl="1" indent="-571500">
              <a:buClr>
                <a:schemeClr val="accent1"/>
              </a:buClr>
              <a:buFont typeface="Arial" panose="020B0604020202020204" pitchFamily="34" charset="0"/>
              <a:buChar char="•"/>
            </a:pPr>
            <a:r>
              <a:rPr lang="it-IT" sz="3200" dirty="0"/>
              <a:t>La firma serve per garantire fiducia nell’applicazione</a:t>
            </a:r>
          </a:p>
          <a:p>
            <a:pPr marL="1257300" lvl="1" indent="-571500">
              <a:buClr>
                <a:schemeClr val="accent1"/>
              </a:buClr>
              <a:buFont typeface="Arial" panose="020B0604020202020204" pitchFamily="34" charset="0"/>
              <a:buChar char="•"/>
            </a:pPr>
            <a:r>
              <a:rPr lang="it-IT" sz="3200" dirty="0"/>
              <a:t>La firma </a:t>
            </a:r>
            <a:r>
              <a:rPr lang="it-IT" sz="3200" dirty="0" err="1"/>
              <a:t>e’</a:t>
            </a:r>
            <a:r>
              <a:rPr lang="it-IT" sz="3200" dirty="0"/>
              <a:t> messa direttamente dall’autore stesso</a:t>
            </a:r>
          </a:p>
          <a:p>
            <a:pPr marL="1257300" lvl="1" indent="-571500">
              <a:buClr>
                <a:schemeClr val="accent1"/>
              </a:buClr>
              <a:buFont typeface="Arial" panose="020B0604020202020204" pitchFamily="34" charset="0"/>
              <a:buChar char="•"/>
            </a:pPr>
            <a:r>
              <a:rPr lang="it-IT" sz="3200" dirty="0"/>
              <a:t>La firma </a:t>
            </a:r>
            <a:r>
              <a:rPr lang="it-IT" sz="3200" dirty="0" err="1"/>
              <a:t>puo’</a:t>
            </a:r>
            <a:r>
              <a:rPr lang="it-IT" sz="3200" dirty="0"/>
              <a:t> essere generata da </a:t>
            </a:r>
            <a:r>
              <a:rPr lang="it-IT" sz="3200" dirty="0" err="1"/>
              <a:t>tools</a:t>
            </a:r>
            <a:r>
              <a:rPr lang="it-IT" sz="3200" dirty="0"/>
              <a:t> integrati nell’ambiente, come </a:t>
            </a:r>
            <a:r>
              <a:rPr lang="it-IT" sz="3200" dirty="0" err="1"/>
              <a:t>Keytool</a:t>
            </a:r>
            <a:r>
              <a:rPr lang="it-IT" sz="3200" dirty="0"/>
              <a:t> e </a:t>
            </a:r>
            <a:r>
              <a:rPr lang="it-IT" sz="3200" dirty="0" err="1"/>
              <a:t>Jarsigner</a:t>
            </a:r>
            <a:endParaRPr lang="it-IT" sz="3200" dirty="0"/>
          </a:p>
          <a:p>
            <a:pPr marL="1257300" lvl="1" indent="-571500">
              <a:buClr>
                <a:schemeClr val="accent1"/>
              </a:buClr>
              <a:buFont typeface="Arial" panose="020B0604020202020204" pitchFamily="34" charset="0"/>
              <a:buChar char="•"/>
            </a:pPr>
            <a:endParaRPr lang="it-IT" sz="3200" dirty="0"/>
          </a:p>
          <a:p>
            <a:pPr marL="571500" indent="-571500">
              <a:buClr>
                <a:schemeClr val="accent1"/>
              </a:buClr>
              <a:buFont typeface="Wingdings" panose="05000000000000000000" pitchFamily="2" charset="2"/>
              <a:buChar char="§"/>
            </a:pPr>
            <a:r>
              <a:rPr lang="it-IT" sz="3200" dirty="0"/>
              <a:t>Finche’ l’applicazione </a:t>
            </a:r>
            <a:r>
              <a:rPr lang="it-IT" sz="3200" dirty="0" err="1"/>
              <a:t>e’</a:t>
            </a:r>
            <a:r>
              <a:rPr lang="it-IT" sz="3200" dirty="0"/>
              <a:t> in fase di sviluppo e </a:t>
            </a:r>
            <a:r>
              <a:rPr lang="it-IT" sz="3200" dirty="0" err="1"/>
              <a:t>testing</a:t>
            </a:r>
            <a:r>
              <a:rPr lang="it-IT" sz="3200" dirty="0"/>
              <a:t>, </a:t>
            </a:r>
            <a:r>
              <a:rPr lang="it-IT" sz="3200" dirty="0" err="1"/>
              <a:t>e’</a:t>
            </a:r>
            <a:r>
              <a:rPr lang="it-IT" sz="3200" dirty="0"/>
              <a:t> possibile utilizzare una modalità di firma </a:t>
            </a:r>
            <a:r>
              <a:rPr lang="it-IT" sz="3200" dirty="0" err="1"/>
              <a:t>debug</a:t>
            </a:r>
            <a:r>
              <a:rPr lang="it-IT" sz="3200" dirty="0"/>
              <a:t> mode</a:t>
            </a:r>
            <a:br>
              <a:rPr lang="it-IT" sz="3200" dirty="0"/>
            </a:br>
            <a:endParaRPr lang="it-IT" sz="1800" dirty="0"/>
          </a:p>
          <a:p>
            <a:pPr marL="1257300" lvl="1" indent="-571500">
              <a:buClr>
                <a:schemeClr val="accent1"/>
              </a:buClr>
              <a:buFont typeface="Arial" panose="020B0604020202020204" pitchFamily="34" charset="0"/>
              <a:buChar char="•"/>
            </a:pPr>
            <a:r>
              <a:rPr lang="it-IT" sz="3200" dirty="0"/>
              <a:t>In </a:t>
            </a:r>
            <a:r>
              <a:rPr lang="it-IT" sz="3200" dirty="0" err="1"/>
              <a:t>debug</a:t>
            </a:r>
            <a:r>
              <a:rPr lang="it-IT" sz="3200" dirty="0"/>
              <a:t> mode la firma </a:t>
            </a:r>
            <a:r>
              <a:rPr lang="it-IT" sz="3200" dirty="0" err="1"/>
              <a:t>e’</a:t>
            </a:r>
            <a:r>
              <a:rPr lang="it-IT" sz="3200" dirty="0"/>
              <a:t> costante (ma l’applicazione non </a:t>
            </a:r>
            <a:r>
              <a:rPr lang="it-IT" sz="3200" dirty="0" err="1"/>
              <a:t>puo’</a:t>
            </a:r>
            <a:r>
              <a:rPr lang="it-IT" sz="3200" dirty="0"/>
              <a:t> essere pubblicata)</a:t>
            </a:r>
          </a:p>
          <a:p>
            <a:pPr marL="1943100" lvl="2" indent="-571500">
              <a:buClr>
                <a:schemeClr val="accent1"/>
              </a:buClr>
              <a:buFont typeface="Wingdings" panose="05000000000000000000" pitchFamily="2" charset="2"/>
              <a:buChar char="§"/>
            </a:pPr>
            <a:r>
              <a:rPr lang="it-IT" sz="2800" dirty="0" err="1"/>
              <a:t>Keystore</a:t>
            </a:r>
            <a:r>
              <a:rPr lang="it-IT" sz="2800" dirty="0"/>
              <a:t> </a:t>
            </a:r>
            <a:r>
              <a:rPr lang="it-IT" sz="2800" dirty="0" err="1"/>
              <a:t>name</a:t>
            </a:r>
            <a:r>
              <a:rPr lang="it-IT" sz="2800" dirty="0"/>
              <a:t>: "</a:t>
            </a:r>
            <a:r>
              <a:rPr lang="it-IT" sz="2800" dirty="0" err="1"/>
              <a:t>debug.keystore</a:t>
            </a:r>
            <a:r>
              <a:rPr lang="it-IT" sz="2800" dirty="0"/>
              <a:t>"</a:t>
            </a:r>
          </a:p>
          <a:p>
            <a:pPr marL="1943100" lvl="2" indent="-571500">
              <a:buClr>
                <a:schemeClr val="accent1"/>
              </a:buClr>
              <a:buFont typeface="Wingdings" panose="05000000000000000000" pitchFamily="2" charset="2"/>
              <a:buChar char="§"/>
            </a:pPr>
            <a:r>
              <a:rPr lang="it-IT" sz="2800" dirty="0" err="1"/>
              <a:t>Keystore</a:t>
            </a:r>
            <a:r>
              <a:rPr lang="it-IT" sz="2800" dirty="0"/>
              <a:t> password: "</a:t>
            </a:r>
            <a:r>
              <a:rPr lang="it-IT" sz="2800" dirty="0" err="1"/>
              <a:t>android</a:t>
            </a:r>
            <a:r>
              <a:rPr lang="it-IT" sz="2800" dirty="0"/>
              <a:t>"</a:t>
            </a:r>
          </a:p>
          <a:p>
            <a:pPr marL="1943100" lvl="2" indent="-571500">
              <a:buClr>
                <a:schemeClr val="accent1"/>
              </a:buClr>
              <a:buFont typeface="Wingdings" panose="05000000000000000000" pitchFamily="2" charset="2"/>
              <a:buChar char="§"/>
            </a:pPr>
            <a:r>
              <a:rPr lang="it-IT" sz="2800" dirty="0" err="1"/>
              <a:t>Key</a:t>
            </a:r>
            <a:r>
              <a:rPr lang="it-IT" sz="2800" dirty="0"/>
              <a:t> alias: "</a:t>
            </a:r>
            <a:r>
              <a:rPr lang="it-IT" sz="2800" dirty="0" err="1"/>
              <a:t>androiddebugkey</a:t>
            </a:r>
            <a:r>
              <a:rPr lang="it-IT" sz="2800" dirty="0"/>
              <a:t>"</a:t>
            </a:r>
          </a:p>
          <a:p>
            <a:pPr marL="1943100" lvl="2" indent="-571500">
              <a:buClr>
                <a:schemeClr val="accent1"/>
              </a:buClr>
              <a:buFont typeface="Wingdings" panose="05000000000000000000" pitchFamily="2" charset="2"/>
              <a:buChar char="§"/>
            </a:pPr>
            <a:r>
              <a:rPr lang="it-IT" sz="2800" dirty="0" err="1"/>
              <a:t>Key</a:t>
            </a:r>
            <a:r>
              <a:rPr lang="it-IT" sz="2800" dirty="0"/>
              <a:t> password: "</a:t>
            </a:r>
            <a:r>
              <a:rPr lang="it-IT" sz="2800" dirty="0" err="1"/>
              <a:t>android</a:t>
            </a:r>
            <a:r>
              <a:rPr lang="it-IT" sz="2800" dirty="0"/>
              <a:t>"</a:t>
            </a:r>
          </a:p>
          <a:p>
            <a:pPr marL="1943100" lvl="2" indent="-571500">
              <a:buClr>
                <a:schemeClr val="accent1"/>
              </a:buClr>
              <a:buFont typeface="Wingdings" panose="05000000000000000000" pitchFamily="2" charset="2"/>
              <a:buChar char="§"/>
            </a:pPr>
            <a:r>
              <a:rPr lang="it-IT" sz="2800" dirty="0"/>
              <a:t>CN: "CN=</a:t>
            </a:r>
            <a:r>
              <a:rPr lang="it-IT" sz="2800" dirty="0" err="1"/>
              <a:t>Android</a:t>
            </a:r>
            <a:r>
              <a:rPr lang="it-IT" sz="2800" dirty="0"/>
              <a:t> </a:t>
            </a:r>
            <a:r>
              <a:rPr lang="it-IT" sz="2800" dirty="0" err="1"/>
              <a:t>Debug,O</a:t>
            </a:r>
            <a:r>
              <a:rPr lang="it-IT" sz="2800" dirty="0"/>
              <a:t>=</a:t>
            </a:r>
            <a:r>
              <a:rPr lang="it-IT" sz="2800" dirty="0" err="1"/>
              <a:t>Android,C</a:t>
            </a:r>
            <a:r>
              <a:rPr lang="it-IT" sz="2800" dirty="0"/>
              <a:t>=US«</a:t>
            </a:r>
          </a:p>
          <a:p>
            <a:pPr marL="1943100" lvl="2" indent="-571500">
              <a:buClr>
                <a:schemeClr val="accent1"/>
              </a:buClr>
              <a:buFont typeface="Wingdings" panose="05000000000000000000" pitchFamily="2" charset="2"/>
              <a:buChar char="§"/>
            </a:pPr>
            <a:endParaRPr lang="it-IT" sz="2800" dirty="0"/>
          </a:p>
          <a:p>
            <a:pPr marL="1257300" lvl="1" indent="-571500">
              <a:buClr>
                <a:schemeClr val="accent1"/>
              </a:buClr>
              <a:buFont typeface="Arial" panose="020B0604020202020204" pitchFamily="34" charset="0"/>
              <a:buChar char="•"/>
            </a:pPr>
            <a:r>
              <a:rPr lang="it-IT" sz="3200" dirty="0"/>
              <a:t>Per passare in release mode </a:t>
            </a:r>
            <a:r>
              <a:rPr lang="it-IT" sz="3200" dirty="0" err="1"/>
              <a:t>e’</a:t>
            </a:r>
            <a:r>
              <a:rPr lang="it-IT" sz="3200" dirty="0"/>
              <a:t> necessaria una firma dell’utente</a:t>
            </a:r>
          </a:p>
          <a:p>
            <a:pPr marL="571500"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
            </a:pPr>
            <a:r>
              <a:rPr lang="it-IT" sz="3200" dirty="0"/>
              <a:t>Se si vogliono rilasciare degli aggiornamenti dell’applicazione, </a:t>
            </a:r>
            <a:r>
              <a:rPr lang="it-IT" sz="3200" dirty="0" err="1"/>
              <a:t>e’</a:t>
            </a:r>
            <a:r>
              <a:rPr lang="it-IT" sz="3200" dirty="0"/>
              <a:t> necessario riutilizzare la stessa firma</a:t>
            </a:r>
          </a:p>
          <a:p>
            <a:pPr marL="571500" indent="-571500">
              <a:buClr>
                <a:schemeClr val="accent1"/>
              </a:buClr>
              <a:buFont typeface="Wingdings" panose="05000000000000000000" pitchFamily="2" charset="2"/>
              <a:buChar char="Ø"/>
            </a:pPr>
            <a:endParaRPr lang="it-IT" sz="3200" dirty="0"/>
          </a:p>
        </p:txBody>
      </p:sp>
    </p:spTree>
    <p:extLst>
      <p:ext uri="{BB962C8B-B14F-4D97-AF65-F5344CB8AC3E}">
        <p14:creationId xmlns:p14="http://schemas.microsoft.com/office/powerpoint/2010/main" val="4049947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manifest</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43</a:t>
            </a:fld>
            <a:endParaRPr/>
          </a:p>
        </p:txBody>
      </p:sp>
      <p:sp>
        <p:nvSpPr>
          <p:cNvPr id="14" name="TextBox 2"/>
          <p:cNvSpPr txBox="1"/>
          <p:nvPr/>
        </p:nvSpPr>
        <p:spPr>
          <a:xfrm>
            <a:off x="685800" y="2628126"/>
            <a:ext cx="17602200" cy="5509200"/>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dirty="0"/>
              <a:t>Tutte le caratteristiche esterne di una applicazione </a:t>
            </a:r>
            <a:r>
              <a:rPr lang="it-IT" sz="3200" dirty="0" err="1"/>
              <a:t>Android</a:t>
            </a:r>
            <a:r>
              <a:rPr lang="it-IT" sz="3200" dirty="0"/>
              <a:t> sono strutturate in un file manifest.xml.</a:t>
            </a:r>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dirty="0"/>
              <a:t>Manifest.xml </a:t>
            </a:r>
            <a:r>
              <a:rPr lang="it-IT" sz="3200" dirty="0" err="1"/>
              <a:t>e’</a:t>
            </a:r>
            <a:r>
              <a:rPr lang="it-IT" sz="3200" dirty="0"/>
              <a:t> un file pubblico, che può essere letto in chiaro da ogni possibile utente della applicazione.</a:t>
            </a:r>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dirty="0"/>
              <a:t>Si tratta di una pratica molto diffusa, nei </a:t>
            </a:r>
            <a:r>
              <a:rPr lang="it-IT" sz="3200" dirty="0" err="1"/>
              <a:t>framework</a:t>
            </a:r>
            <a:r>
              <a:rPr lang="it-IT" sz="3200" dirty="0"/>
              <a:t> di nuova generazione: dichiarare tutte le costanti di configurazione in file xml statici, che vengono elaborati da qualche metodo del </a:t>
            </a:r>
            <a:r>
              <a:rPr lang="it-IT" sz="3200" dirty="0" err="1"/>
              <a:t>framework</a:t>
            </a:r>
            <a:r>
              <a:rPr lang="it-IT" sz="3200" dirty="0"/>
              <a:t>, in maniera trasparente al programmatore.</a:t>
            </a:r>
          </a:p>
        </p:txBody>
      </p:sp>
    </p:spTree>
    <p:extLst>
      <p:ext uri="{BB962C8B-B14F-4D97-AF65-F5344CB8AC3E}">
        <p14:creationId xmlns:p14="http://schemas.microsoft.com/office/powerpoint/2010/main" val="2632863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manifest: </a:t>
            </a:r>
            <a:r>
              <a:rPr lang="en-US" dirty="0" err="1"/>
              <a:t>esempio</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44</a:t>
            </a:fld>
            <a:endParaRPr/>
          </a:p>
        </p:txBody>
      </p:sp>
      <p:sp>
        <p:nvSpPr>
          <p:cNvPr id="14" name="TextBox 2"/>
          <p:cNvSpPr txBox="1"/>
          <p:nvPr/>
        </p:nvSpPr>
        <p:spPr>
          <a:xfrm>
            <a:off x="685800" y="3274159"/>
            <a:ext cx="17602200" cy="8279190"/>
          </a:xfrm>
          <a:prstGeom prst="rect">
            <a:avLst/>
          </a:prstGeom>
          <a:noFill/>
        </p:spPr>
        <p:txBody>
          <a:bodyPr wrap="square" rtlCol="0">
            <a:spAutoFit/>
          </a:bodyPr>
          <a:lstStyle/>
          <a:p>
            <a:pPr>
              <a:buClr>
                <a:schemeClr val="accent1"/>
              </a:buClr>
            </a:pPr>
            <a:r>
              <a:rPr lang="it-IT" sz="2800" dirty="0">
                <a:latin typeface="Courier New" panose="02070309020205020404" pitchFamily="49" charset="0"/>
                <a:cs typeface="Courier New" panose="02070309020205020404" pitchFamily="49" charset="0"/>
              </a:rPr>
              <a:t>&lt;?xml </a:t>
            </a:r>
            <a:r>
              <a:rPr lang="it-IT" sz="2800" dirty="0" err="1">
                <a:latin typeface="Courier New" panose="02070309020205020404" pitchFamily="49" charset="0"/>
                <a:cs typeface="Courier New" panose="02070309020205020404" pitchFamily="49" charset="0"/>
              </a:rPr>
              <a:t>version</a:t>
            </a:r>
            <a:r>
              <a:rPr lang="it-IT" sz="2800" dirty="0">
                <a:latin typeface="Courier New" panose="02070309020205020404" pitchFamily="49" charset="0"/>
                <a:cs typeface="Courier New" panose="02070309020205020404" pitchFamily="49" charset="0"/>
              </a:rPr>
              <a:t>="1.0" </a:t>
            </a:r>
            <a:r>
              <a:rPr lang="it-IT" sz="2800" dirty="0" err="1">
                <a:latin typeface="Courier New" panose="02070309020205020404" pitchFamily="49" charset="0"/>
                <a:cs typeface="Courier New" panose="02070309020205020404" pitchFamily="49" charset="0"/>
              </a:rPr>
              <a:t>encoding</a:t>
            </a:r>
            <a:r>
              <a:rPr lang="it-IT" sz="2800" dirty="0">
                <a:latin typeface="Courier New" panose="02070309020205020404" pitchFamily="49" charset="0"/>
                <a:cs typeface="Courier New" panose="02070309020205020404" pitchFamily="49" charset="0"/>
              </a:rPr>
              <a:t>="utf-8"?&gt;</a:t>
            </a:r>
          </a:p>
          <a:p>
            <a:pPr>
              <a:buClr>
                <a:schemeClr val="accent1"/>
              </a:buClr>
            </a:pPr>
            <a:endParaRPr lang="it-IT" sz="2800" dirty="0">
              <a:latin typeface="Courier New" panose="02070309020205020404" pitchFamily="49" charset="0"/>
              <a:cs typeface="Courier New" panose="02070309020205020404" pitchFamily="49" charset="0"/>
            </a:endParaRPr>
          </a:p>
          <a:p>
            <a:pPr>
              <a:buClr>
                <a:schemeClr val="accent1"/>
              </a:buClr>
            </a:pPr>
            <a:r>
              <a:rPr lang="it-IT" sz="2800" dirty="0">
                <a:latin typeface="Courier New" panose="02070309020205020404" pitchFamily="49" charset="0"/>
                <a:cs typeface="Courier New" panose="02070309020205020404" pitchFamily="49" charset="0"/>
              </a:rPr>
              <a:t>&lt;</a:t>
            </a:r>
            <a:r>
              <a:rPr lang="it-IT" sz="2800" dirty="0" err="1">
                <a:latin typeface="Courier New" panose="02070309020205020404" pitchFamily="49" charset="0"/>
                <a:cs typeface="Courier New" panose="02070309020205020404" pitchFamily="49" charset="0"/>
              </a:rPr>
              <a:t>manifest</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xmlns:android</a:t>
            </a:r>
            <a:r>
              <a:rPr lang="it-IT" sz="2800" dirty="0">
                <a:latin typeface="Courier New" panose="02070309020205020404" pitchFamily="49" charset="0"/>
                <a:cs typeface="Courier New" panose="02070309020205020404" pitchFamily="49" charset="0"/>
              </a:rPr>
              <a:t>="http://schemas.android.com/</a:t>
            </a:r>
            <a:r>
              <a:rPr lang="it-IT" sz="2800" dirty="0" err="1">
                <a:latin typeface="Courier New" panose="02070309020205020404" pitchFamily="49" charset="0"/>
                <a:cs typeface="Courier New" panose="02070309020205020404" pitchFamily="49" charset="0"/>
              </a:rPr>
              <a:t>apk</a:t>
            </a:r>
            <a:r>
              <a:rPr lang="it-IT" sz="2800" dirty="0">
                <a:latin typeface="Courier New" panose="02070309020205020404" pitchFamily="49" charset="0"/>
                <a:cs typeface="Courier New" panose="02070309020205020404" pitchFamily="49" charset="0"/>
              </a:rPr>
              <a:t>/res/</a:t>
            </a:r>
            <a:r>
              <a:rPr lang="it-IT" sz="2800" dirty="0" err="1">
                <a:latin typeface="Courier New" panose="02070309020205020404" pitchFamily="49" charset="0"/>
                <a:cs typeface="Courier New" panose="02070309020205020404" pitchFamily="49" charset="0"/>
              </a:rPr>
              <a:t>android</a:t>
            </a:r>
            <a:r>
              <a:rPr lang="it-IT" sz="2800" dirty="0">
                <a:latin typeface="Courier New" panose="02070309020205020404" pitchFamily="49" charset="0"/>
                <a:cs typeface="Courier New" panose="02070309020205020404" pitchFamily="49" charset="0"/>
              </a:rPr>
              <a:t>"</a:t>
            </a:r>
          </a:p>
          <a:p>
            <a:pPr>
              <a:buClr>
                <a:schemeClr val="accent1"/>
              </a:buClr>
            </a:pPr>
            <a:r>
              <a:rPr lang="it-IT" sz="2800" dirty="0">
                <a:latin typeface="Courier New" panose="02070309020205020404" pitchFamily="49" charset="0"/>
                <a:cs typeface="Courier New" panose="02070309020205020404" pitchFamily="49" charset="0"/>
              </a:rPr>
              <a:t>	package="</a:t>
            </a:r>
            <a:r>
              <a:rPr lang="it-IT" sz="2800" dirty="0" err="1">
                <a:latin typeface="Courier New" panose="02070309020205020404" pitchFamily="49" charset="0"/>
                <a:cs typeface="Courier New" panose="02070309020205020404" pitchFamily="49" charset="0"/>
              </a:rPr>
              <a:t>com.sample.simcareer</a:t>
            </a:r>
            <a:r>
              <a:rPr lang="it-IT" sz="2800" dirty="0">
                <a:latin typeface="Courier New" panose="02070309020205020404" pitchFamily="49" charset="0"/>
                <a:cs typeface="Courier New" panose="02070309020205020404" pitchFamily="49" charset="0"/>
              </a:rPr>
              <a:t>"</a:t>
            </a:r>
          </a:p>
          <a:p>
            <a:pPr>
              <a:buClr>
                <a:schemeClr val="accent1"/>
              </a:buClr>
            </a:pP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android:versionCode</a:t>
            </a:r>
            <a:r>
              <a:rPr lang="it-IT" sz="2800" dirty="0">
                <a:latin typeface="Courier New" panose="02070309020205020404" pitchFamily="49" charset="0"/>
                <a:cs typeface="Courier New" panose="02070309020205020404" pitchFamily="49" charset="0"/>
              </a:rPr>
              <a:t>="1"</a:t>
            </a:r>
          </a:p>
          <a:p>
            <a:pPr>
              <a:buClr>
                <a:schemeClr val="accent1"/>
              </a:buClr>
            </a:pP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android:versionName</a:t>
            </a:r>
            <a:r>
              <a:rPr lang="it-IT" sz="2800" dirty="0">
                <a:latin typeface="Courier New" panose="02070309020205020404" pitchFamily="49" charset="0"/>
                <a:cs typeface="Courier New" panose="02070309020205020404" pitchFamily="49" charset="0"/>
              </a:rPr>
              <a:t>="1.0"&gt;</a:t>
            </a:r>
          </a:p>
          <a:p>
            <a:pPr>
              <a:buClr>
                <a:schemeClr val="accent1"/>
              </a:buClr>
            </a:pPr>
            <a:endParaRPr lang="it-IT" sz="2800" dirty="0">
              <a:latin typeface="Courier New" panose="02070309020205020404" pitchFamily="49" charset="0"/>
              <a:cs typeface="Courier New" panose="02070309020205020404" pitchFamily="49" charset="0"/>
            </a:endParaRPr>
          </a:p>
          <a:p>
            <a:pPr>
              <a:buClr>
                <a:schemeClr val="accent1"/>
              </a:buClr>
            </a:pPr>
            <a:r>
              <a:rPr lang="it-IT" sz="2800" dirty="0">
                <a:latin typeface="Courier New" panose="02070309020205020404" pitchFamily="49" charset="0"/>
                <a:cs typeface="Courier New" panose="02070309020205020404" pitchFamily="49" charset="0"/>
              </a:rPr>
              <a:t>&lt;</a:t>
            </a:r>
            <a:r>
              <a:rPr lang="it-IT" sz="2800" dirty="0" err="1">
                <a:latin typeface="Courier New" panose="02070309020205020404" pitchFamily="49" charset="0"/>
                <a:cs typeface="Courier New" panose="02070309020205020404" pitchFamily="49" charset="0"/>
              </a:rPr>
              <a:t>uses-permission</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android:name</a:t>
            </a:r>
            <a:r>
              <a:rPr lang="it-IT" sz="2800" dirty="0">
                <a:latin typeface="Courier New" panose="02070309020205020404" pitchFamily="49" charset="0"/>
                <a:cs typeface="Courier New" panose="02070309020205020404" pitchFamily="49" charset="0"/>
              </a:rPr>
              <a:t>="</a:t>
            </a:r>
            <a:r>
              <a:rPr lang="it-IT" sz="2800" dirty="0" err="1">
                <a:latin typeface="Courier New" panose="02070309020205020404" pitchFamily="49" charset="0"/>
                <a:cs typeface="Courier New" panose="02070309020205020404" pitchFamily="49" charset="0"/>
              </a:rPr>
              <a:t>android.permission.ACCESS_FINE_LOCATION</a:t>
            </a:r>
            <a:r>
              <a:rPr lang="it-IT" sz="2800" dirty="0">
                <a:latin typeface="Courier New" panose="02070309020205020404" pitchFamily="49" charset="0"/>
                <a:cs typeface="Courier New" panose="02070309020205020404" pitchFamily="49" charset="0"/>
              </a:rPr>
              <a:t>" /&gt;</a:t>
            </a:r>
          </a:p>
          <a:p>
            <a:pPr>
              <a:buClr>
                <a:schemeClr val="accent1"/>
              </a:buClr>
            </a:pPr>
            <a:endParaRPr lang="it-IT" sz="2800" dirty="0">
              <a:latin typeface="Courier New" panose="02070309020205020404" pitchFamily="49" charset="0"/>
              <a:cs typeface="Courier New" panose="02070309020205020404" pitchFamily="49" charset="0"/>
            </a:endParaRPr>
          </a:p>
          <a:p>
            <a:pPr>
              <a:buClr>
                <a:schemeClr val="accent1"/>
              </a:buClr>
            </a:pPr>
            <a:r>
              <a:rPr lang="it-IT" sz="2800" dirty="0">
                <a:latin typeface="Courier New" panose="02070309020205020404" pitchFamily="49" charset="0"/>
                <a:cs typeface="Courier New" panose="02070309020205020404" pitchFamily="49" charset="0"/>
              </a:rPr>
              <a:t>&lt;</a:t>
            </a:r>
            <a:r>
              <a:rPr lang="it-IT" sz="2800" dirty="0" err="1">
                <a:latin typeface="Courier New" panose="02070309020205020404" pitchFamily="49" charset="0"/>
                <a:cs typeface="Courier New" panose="02070309020205020404" pitchFamily="49" charset="0"/>
              </a:rPr>
              <a:t>application</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android:icon</a:t>
            </a:r>
            <a:r>
              <a:rPr lang="it-IT" sz="2800" dirty="0">
                <a:latin typeface="Courier New" panose="02070309020205020404" pitchFamily="49" charset="0"/>
                <a:cs typeface="Courier New" panose="02070309020205020404" pitchFamily="49" charset="0"/>
              </a:rPr>
              <a:t>="@</a:t>
            </a:r>
            <a:r>
              <a:rPr lang="it-IT" sz="2800" dirty="0" err="1">
                <a:latin typeface="Courier New" panose="02070309020205020404" pitchFamily="49" charset="0"/>
                <a:cs typeface="Courier New" panose="02070309020205020404" pitchFamily="49" charset="0"/>
              </a:rPr>
              <a:t>drawable</a:t>
            </a:r>
            <a:r>
              <a:rPr lang="it-IT" sz="2800" dirty="0">
                <a:latin typeface="Courier New" panose="02070309020205020404" pitchFamily="49" charset="0"/>
                <a:cs typeface="Courier New" panose="02070309020205020404" pitchFamily="49" charset="0"/>
              </a:rPr>
              <a:t>/</a:t>
            </a:r>
            <a:r>
              <a:rPr lang="it-IT" sz="2800" dirty="0" err="1">
                <a:latin typeface="Courier New" panose="02070309020205020404" pitchFamily="49" charset="0"/>
                <a:cs typeface="Courier New" panose="02070309020205020404" pitchFamily="49" charset="0"/>
              </a:rPr>
              <a:t>icon</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android:label</a:t>
            </a:r>
            <a:r>
              <a:rPr lang="it-IT" sz="2800" dirty="0">
                <a:latin typeface="Courier New" panose="02070309020205020404" pitchFamily="49" charset="0"/>
                <a:cs typeface="Courier New" panose="02070309020205020404" pitchFamily="49" charset="0"/>
              </a:rPr>
              <a:t>="@</a:t>
            </a:r>
            <a:r>
              <a:rPr lang="it-IT" sz="2800" dirty="0" err="1">
                <a:latin typeface="Courier New" panose="02070309020205020404" pitchFamily="49" charset="0"/>
                <a:cs typeface="Courier New" panose="02070309020205020404" pitchFamily="49" charset="0"/>
              </a:rPr>
              <a:t>string</a:t>
            </a:r>
            <a:r>
              <a:rPr lang="it-IT" sz="2800" dirty="0">
                <a:latin typeface="Courier New" panose="02070309020205020404" pitchFamily="49" charset="0"/>
                <a:cs typeface="Courier New" panose="02070309020205020404" pitchFamily="49" charset="0"/>
              </a:rPr>
              <a:t>/</a:t>
            </a:r>
            <a:r>
              <a:rPr lang="it-IT" sz="2800" dirty="0" err="1">
                <a:latin typeface="Courier New" panose="02070309020205020404" pitchFamily="49" charset="0"/>
                <a:cs typeface="Courier New" panose="02070309020205020404" pitchFamily="49" charset="0"/>
              </a:rPr>
              <a:t>app_name</a:t>
            </a:r>
            <a:r>
              <a:rPr lang="it-IT" sz="2800" dirty="0">
                <a:latin typeface="Courier New" panose="02070309020205020404" pitchFamily="49" charset="0"/>
                <a:cs typeface="Courier New" panose="02070309020205020404" pitchFamily="49" charset="0"/>
              </a:rPr>
              <a:t>"&gt;</a:t>
            </a:r>
          </a:p>
          <a:p>
            <a:pPr>
              <a:buClr>
                <a:schemeClr val="accent1"/>
              </a:buClr>
            </a:pPr>
            <a:r>
              <a:rPr lang="it-IT" sz="2800" dirty="0">
                <a:latin typeface="Courier New" panose="02070309020205020404" pitchFamily="49" charset="0"/>
                <a:cs typeface="Courier New" panose="02070309020205020404" pitchFamily="49" charset="0"/>
              </a:rPr>
              <a:t>	&lt;</a:t>
            </a:r>
            <a:r>
              <a:rPr lang="it-IT" sz="2800" dirty="0" err="1">
                <a:latin typeface="Courier New" panose="02070309020205020404" pitchFamily="49" charset="0"/>
                <a:cs typeface="Courier New" panose="02070309020205020404" pitchFamily="49" charset="0"/>
              </a:rPr>
              <a:t>activity</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android:name</a:t>
            </a:r>
            <a:r>
              <a:rPr lang="it-IT" sz="2800" dirty="0">
                <a:latin typeface="Courier New" panose="02070309020205020404" pitchFamily="49" charset="0"/>
                <a:cs typeface="Courier New" panose="02070309020205020404" pitchFamily="49" charset="0"/>
              </a:rPr>
              <a:t>=".Landing" </a:t>
            </a:r>
            <a:r>
              <a:rPr lang="it-IT" sz="2800" dirty="0" err="1">
                <a:latin typeface="Courier New" panose="02070309020205020404" pitchFamily="49" charset="0"/>
                <a:cs typeface="Courier New" panose="02070309020205020404" pitchFamily="49" charset="0"/>
              </a:rPr>
              <a:t>android:label</a:t>
            </a:r>
            <a:r>
              <a:rPr lang="it-IT" sz="2800" dirty="0">
                <a:latin typeface="Courier New" panose="02070309020205020404" pitchFamily="49" charset="0"/>
                <a:cs typeface="Courier New" panose="02070309020205020404" pitchFamily="49" charset="0"/>
              </a:rPr>
              <a:t>="@</a:t>
            </a:r>
            <a:r>
              <a:rPr lang="it-IT" sz="2800" dirty="0" err="1">
                <a:latin typeface="Courier New" panose="02070309020205020404" pitchFamily="49" charset="0"/>
                <a:cs typeface="Courier New" panose="02070309020205020404" pitchFamily="49" charset="0"/>
              </a:rPr>
              <a:t>string</a:t>
            </a:r>
            <a:r>
              <a:rPr lang="it-IT" sz="2800" dirty="0">
                <a:latin typeface="Courier New" panose="02070309020205020404" pitchFamily="49" charset="0"/>
                <a:cs typeface="Courier New" panose="02070309020205020404" pitchFamily="49" charset="0"/>
              </a:rPr>
              <a:t>/</a:t>
            </a:r>
            <a:r>
              <a:rPr lang="it-IT" sz="2800" dirty="0" err="1">
                <a:latin typeface="Courier New" panose="02070309020205020404" pitchFamily="49" charset="0"/>
                <a:cs typeface="Courier New" panose="02070309020205020404" pitchFamily="49" charset="0"/>
              </a:rPr>
              <a:t>app_name</a:t>
            </a:r>
            <a:r>
              <a:rPr lang="it-IT" sz="2800" dirty="0">
                <a:latin typeface="Courier New" panose="02070309020205020404" pitchFamily="49" charset="0"/>
                <a:cs typeface="Courier New" panose="02070309020205020404" pitchFamily="49" charset="0"/>
              </a:rPr>
              <a:t>"&gt;</a:t>
            </a:r>
          </a:p>
          <a:p>
            <a:pPr>
              <a:buClr>
                <a:schemeClr val="accent1"/>
              </a:buClr>
            </a:pPr>
            <a:r>
              <a:rPr lang="it-IT" sz="2800" dirty="0">
                <a:latin typeface="Courier New" panose="02070309020205020404" pitchFamily="49" charset="0"/>
                <a:cs typeface="Courier New" panose="02070309020205020404" pitchFamily="49" charset="0"/>
              </a:rPr>
              <a:t>		&lt;</a:t>
            </a:r>
            <a:r>
              <a:rPr lang="it-IT" sz="2800" dirty="0" err="1">
                <a:latin typeface="Courier New" panose="02070309020205020404" pitchFamily="49" charset="0"/>
                <a:cs typeface="Courier New" panose="02070309020205020404" pitchFamily="49" charset="0"/>
              </a:rPr>
              <a:t>intent-filter</a:t>
            </a:r>
            <a:r>
              <a:rPr lang="it-IT" sz="2800" dirty="0">
                <a:latin typeface="Courier New" panose="02070309020205020404" pitchFamily="49" charset="0"/>
                <a:cs typeface="Courier New" panose="02070309020205020404" pitchFamily="49" charset="0"/>
              </a:rPr>
              <a:t>&gt;</a:t>
            </a:r>
          </a:p>
          <a:p>
            <a:pPr>
              <a:buClr>
                <a:schemeClr val="accent1"/>
              </a:buClr>
            </a:pPr>
            <a:r>
              <a:rPr lang="it-IT" sz="2800" dirty="0">
                <a:latin typeface="Courier New" panose="02070309020205020404" pitchFamily="49" charset="0"/>
                <a:cs typeface="Courier New" panose="02070309020205020404" pitchFamily="49" charset="0"/>
              </a:rPr>
              <a:t>			&lt;</a:t>
            </a:r>
            <a:r>
              <a:rPr lang="it-IT" sz="2800" dirty="0" err="1">
                <a:latin typeface="Courier New" panose="02070309020205020404" pitchFamily="49" charset="0"/>
                <a:cs typeface="Courier New" panose="02070309020205020404" pitchFamily="49" charset="0"/>
              </a:rPr>
              <a:t>action</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android:name</a:t>
            </a:r>
            <a:r>
              <a:rPr lang="it-IT" sz="2800" dirty="0">
                <a:latin typeface="Courier New" panose="02070309020205020404" pitchFamily="49" charset="0"/>
                <a:cs typeface="Courier New" panose="02070309020205020404" pitchFamily="49" charset="0"/>
              </a:rPr>
              <a:t>="</a:t>
            </a:r>
            <a:r>
              <a:rPr lang="it-IT" sz="2800" dirty="0" err="1">
                <a:latin typeface="Courier New" panose="02070309020205020404" pitchFamily="49" charset="0"/>
                <a:cs typeface="Courier New" panose="02070309020205020404" pitchFamily="49" charset="0"/>
              </a:rPr>
              <a:t>android.intent.action.MAIN</a:t>
            </a:r>
            <a:r>
              <a:rPr lang="it-IT" sz="2800" dirty="0">
                <a:latin typeface="Courier New" panose="02070309020205020404" pitchFamily="49" charset="0"/>
                <a:cs typeface="Courier New" panose="02070309020205020404" pitchFamily="49" charset="0"/>
              </a:rPr>
              <a:t>" /&gt;</a:t>
            </a:r>
          </a:p>
          <a:p>
            <a:pPr>
              <a:buClr>
                <a:schemeClr val="accent1"/>
              </a:buClr>
            </a:pPr>
            <a:r>
              <a:rPr lang="it-IT" sz="2800" dirty="0">
                <a:latin typeface="Courier New" panose="02070309020205020404" pitchFamily="49" charset="0"/>
                <a:cs typeface="Courier New" panose="02070309020205020404" pitchFamily="49" charset="0"/>
              </a:rPr>
              <a:t>			&lt;</a:t>
            </a:r>
            <a:r>
              <a:rPr lang="it-IT" sz="2800" dirty="0" err="1">
                <a:latin typeface="Courier New" panose="02070309020205020404" pitchFamily="49" charset="0"/>
                <a:cs typeface="Courier New" panose="02070309020205020404" pitchFamily="49" charset="0"/>
              </a:rPr>
              <a:t>category</a:t>
            </a:r>
            <a:r>
              <a:rPr lang="it-IT" sz="2800" dirty="0">
                <a:latin typeface="Courier New" panose="02070309020205020404" pitchFamily="49" charset="0"/>
                <a:cs typeface="Courier New" panose="02070309020205020404" pitchFamily="49" charset="0"/>
              </a:rPr>
              <a:t> </a:t>
            </a:r>
            <a:r>
              <a:rPr lang="it-IT" sz="2800" dirty="0" err="1">
                <a:latin typeface="Courier New" panose="02070309020205020404" pitchFamily="49" charset="0"/>
                <a:cs typeface="Courier New" panose="02070309020205020404" pitchFamily="49" charset="0"/>
              </a:rPr>
              <a:t>android:name</a:t>
            </a:r>
            <a:r>
              <a:rPr lang="it-IT" sz="2800" dirty="0">
                <a:latin typeface="Courier New" panose="02070309020205020404" pitchFamily="49" charset="0"/>
                <a:cs typeface="Courier New" panose="02070309020205020404" pitchFamily="49" charset="0"/>
              </a:rPr>
              <a:t>="</a:t>
            </a:r>
            <a:r>
              <a:rPr lang="it-IT" sz="2800" dirty="0" err="1">
                <a:latin typeface="Courier New" panose="02070309020205020404" pitchFamily="49" charset="0"/>
                <a:cs typeface="Courier New" panose="02070309020205020404" pitchFamily="49" charset="0"/>
              </a:rPr>
              <a:t>android.intent.category.LAUNCHER</a:t>
            </a:r>
            <a:r>
              <a:rPr lang="it-IT" sz="2800" dirty="0">
                <a:latin typeface="Courier New" panose="02070309020205020404" pitchFamily="49" charset="0"/>
                <a:cs typeface="Courier New" panose="02070309020205020404" pitchFamily="49" charset="0"/>
              </a:rPr>
              <a:t>" /&gt;</a:t>
            </a:r>
          </a:p>
          <a:p>
            <a:pPr>
              <a:buClr>
                <a:schemeClr val="accent1"/>
              </a:buClr>
            </a:pPr>
            <a:r>
              <a:rPr lang="it-IT" sz="2800" dirty="0">
                <a:latin typeface="Courier New" panose="02070309020205020404" pitchFamily="49" charset="0"/>
                <a:cs typeface="Courier New" panose="02070309020205020404" pitchFamily="49" charset="0"/>
              </a:rPr>
              <a:t>		&lt;/</a:t>
            </a:r>
            <a:r>
              <a:rPr lang="it-IT" sz="2800" dirty="0" err="1">
                <a:latin typeface="Courier New" panose="02070309020205020404" pitchFamily="49" charset="0"/>
                <a:cs typeface="Courier New" panose="02070309020205020404" pitchFamily="49" charset="0"/>
              </a:rPr>
              <a:t>intent-filter</a:t>
            </a:r>
            <a:r>
              <a:rPr lang="it-IT" sz="2800" dirty="0">
                <a:latin typeface="Courier New" panose="02070309020205020404" pitchFamily="49" charset="0"/>
                <a:cs typeface="Courier New" panose="02070309020205020404" pitchFamily="49" charset="0"/>
              </a:rPr>
              <a:t>&gt;</a:t>
            </a:r>
          </a:p>
          <a:p>
            <a:pPr>
              <a:buClr>
                <a:schemeClr val="accent1"/>
              </a:buClr>
            </a:pPr>
            <a:r>
              <a:rPr lang="it-IT" sz="2800" dirty="0">
                <a:latin typeface="Courier New" panose="02070309020205020404" pitchFamily="49" charset="0"/>
                <a:cs typeface="Courier New" panose="02070309020205020404" pitchFamily="49" charset="0"/>
              </a:rPr>
              <a:t>	&lt;/</a:t>
            </a:r>
            <a:r>
              <a:rPr lang="it-IT" sz="2800" dirty="0" err="1">
                <a:latin typeface="Courier New" panose="02070309020205020404" pitchFamily="49" charset="0"/>
                <a:cs typeface="Courier New" panose="02070309020205020404" pitchFamily="49" charset="0"/>
              </a:rPr>
              <a:t>activity</a:t>
            </a:r>
            <a:r>
              <a:rPr lang="it-IT" sz="2800" dirty="0">
                <a:latin typeface="Courier New" panose="02070309020205020404" pitchFamily="49" charset="0"/>
                <a:cs typeface="Courier New" panose="02070309020205020404" pitchFamily="49" charset="0"/>
              </a:rPr>
              <a:t>&gt;</a:t>
            </a:r>
          </a:p>
          <a:p>
            <a:pPr>
              <a:buClr>
                <a:schemeClr val="accent1"/>
              </a:buClr>
            </a:pPr>
            <a:r>
              <a:rPr lang="it-IT" sz="2800" dirty="0">
                <a:latin typeface="Courier New" panose="02070309020205020404" pitchFamily="49" charset="0"/>
                <a:cs typeface="Courier New" panose="02070309020205020404" pitchFamily="49" charset="0"/>
              </a:rPr>
              <a:t>&lt;/</a:t>
            </a:r>
            <a:r>
              <a:rPr lang="it-IT" sz="2800" dirty="0" err="1">
                <a:latin typeface="Courier New" panose="02070309020205020404" pitchFamily="49" charset="0"/>
                <a:cs typeface="Courier New" panose="02070309020205020404" pitchFamily="49" charset="0"/>
              </a:rPr>
              <a:t>application</a:t>
            </a:r>
            <a:r>
              <a:rPr lang="it-IT" sz="2800" dirty="0">
                <a:latin typeface="Courier New" panose="02070309020205020404" pitchFamily="49" charset="0"/>
                <a:cs typeface="Courier New" panose="02070309020205020404" pitchFamily="49" charset="0"/>
              </a:rPr>
              <a:t>&gt;</a:t>
            </a:r>
          </a:p>
          <a:p>
            <a:pPr>
              <a:buClr>
                <a:schemeClr val="accent1"/>
              </a:buClr>
            </a:pPr>
            <a:endParaRPr lang="it-IT" sz="2800" dirty="0">
              <a:latin typeface="Courier New" panose="02070309020205020404" pitchFamily="49" charset="0"/>
              <a:cs typeface="Courier New" panose="02070309020205020404" pitchFamily="49" charset="0"/>
            </a:endParaRPr>
          </a:p>
          <a:p>
            <a:pPr>
              <a:buClr>
                <a:schemeClr val="accent1"/>
              </a:buClr>
            </a:pPr>
            <a:r>
              <a:rPr lang="it-IT" sz="2800" dirty="0">
                <a:latin typeface="Courier New" panose="02070309020205020404" pitchFamily="49" charset="0"/>
                <a:cs typeface="Courier New" panose="02070309020205020404" pitchFamily="49" charset="0"/>
              </a:rPr>
              <a:t>&lt;/</a:t>
            </a:r>
            <a:r>
              <a:rPr lang="it-IT" sz="2800" dirty="0" err="1">
                <a:latin typeface="Courier New" panose="02070309020205020404" pitchFamily="49" charset="0"/>
                <a:cs typeface="Courier New" panose="02070309020205020404" pitchFamily="49" charset="0"/>
              </a:rPr>
              <a:t>manifest</a:t>
            </a:r>
            <a:r>
              <a:rPr lang="it-IT" sz="2800"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2085578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componenti</a:t>
            </a:r>
            <a:r>
              <a:rPr lang="en-US" dirty="0"/>
              <a:t> base</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45</a:t>
            </a:fld>
            <a:endParaRPr/>
          </a:p>
        </p:txBody>
      </p:sp>
      <p:sp>
        <p:nvSpPr>
          <p:cNvPr id="14" name="TextBox 2"/>
          <p:cNvSpPr txBox="1"/>
          <p:nvPr/>
        </p:nvSpPr>
        <p:spPr>
          <a:xfrm>
            <a:off x="685800" y="2805291"/>
            <a:ext cx="17602200" cy="8956298"/>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b="1" dirty="0" err="1"/>
              <a:t>android.app</a:t>
            </a:r>
            <a:r>
              <a:rPr lang="it-IT" sz="3600" dirty="0"/>
              <a:t>: </a:t>
            </a:r>
            <a:r>
              <a:rPr lang="it-IT" sz="3600" dirty="0" err="1"/>
              <a:t>implements</a:t>
            </a:r>
            <a:r>
              <a:rPr lang="it-IT" sz="3600" dirty="0"/>
              <a:t> the Application model for </a:t>
            </a:r>
            <a:r>
              <a:rPr lang="it-IT" sz="3600" dirty="0" err="1"/>
              <a:t>Android</a:t>
            </a: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android.content</a:t>
            </a:r>
            <a:r>
              <a:rPr lang="it-IT" sz="3600" dirty="0"/>
              <a:t>: </a:t>
            </a:r>
            <a:r>
              <a:rPr lang="it-IT" sz="3600" dirty="0" err="1"/>
              <a:t>implements</a:t>
            </a:r>
            <a:r>
              <a:rPr lang="it-IT" sz="3600" dirty="0"/>
              <a:t> the </a:t>
            </a:r>
            <a:r>
              <a:rPr lang="it-IT" sz="3600" dirty="0" err="1"/>
              <a:t>concept</a:t>
            </a:r>
            <a:r>
              <a:rPr lang="it-IT" sz="3600" dirty="0"/>
              <a:t> of Content providers</a:t>
            </a:r>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a:t>android.content.pm</a:t>
            </a:r>
            <a:r>
              <a:rPr lang="it-IT" sz="3600" dirty="0"/>
              <a:t>: Package manager: </a:t>
            </a:r>
            <a:r>
              <a:rPr lang="it-IT" sz="3600" dirty="0" err="1"/>
              <a:t>permissions</a:t>
            </a:r>
            <a:r>
              <a:rPr lang="it-IT" sz="3600" dirty="0"/>
              <a:t>, </a:t>
            </a:r>
            <a:r>
              <a:rPr lang="it-IT" sz="3600" dirty="0" err="1"/>
              <a:t>installed</a:t>
            </a:r>
            <a:r>
              <a:rPr lang="it-IT" sz="3600" dirty="0"/>
              <a:t> {</a:t>
            </a:r>
            <a:r>
              <a:rPr lang="it-IT" sz="3600" dirty="0" err="1"/>
              <a:t>packages</a:t>
            </a:r>
            <a:r>
              <a:rPr lang="it-IT" sz="3600" dirty="0"/>
              <a:t>, </a:t>
            </a:r>
            <a:r>
              <a:rPr lang="it-IT" sz="3600" dirty="0" err="1"/>
              <a:t>services</a:t>
            </a:r>
            <a:r>
              <a:rPr lang="it-IT" sz="3600" dirty="0"/>
              <a:t>, provider, </a:t>
            </a:r>
            <a:r>
              <a:rPr lang="it-IT" sz="3600" dirty="0" err="1"/>
              <a:t>applications</a:t>
            </a:r>
            <a:r>
              <a:rPr lang="it-IT" sz="3600" dirty="0"/>
              <a:t>, </a:t>
            </a:r>
            <a:r>
              <a:rPr lang="it-IT" sz="3600" dirty="0" err="1"/>
              <a:t>components</a:t>
            </a:r>
            <a:r>
              <a:rPr lang="it-IT" sz="3600" dirty="0"/>
              <a:t>}</a:t>
            </a:r>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a:t>android.content.res</a:t>
            </a:r>
            <a:r>
              <a:rPr lang="it-IT" sz="3600" dirty="0"/>
              <a:t>: Access to </a:t>
            </a:r>
            <a:r>
              <a:rPr lang="it-IT" sz="3600" dirty="0" err="1"/>
              <a:t>resources</a:t>
            </a: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android.provider</a:t>
            </a:r>
            <a:r>
              <a:rPr lang="it-IT" sz="3600" dirty="0"/>
              <a:t>: </a:t>
            </a:r>
            <a:r>
              <a:rPr lang="it-IT" sz="3600" dirty="0" err="1"/>
              <a:t>Contacts</a:t>
            </a:r>
            <a:r>
              <a:rPr lang="it-IT" sz="3600" dirty="0"/>
              <a:t>, </a:t>
            </a:r>
            <a:r>
              <a:rPr lang="it-IT" sz="3600" dirty="0" err="1"/>
              <a:t>MediaStore</a:t>
            </a:r>
            <a:r>
              <a:rPr lang="it-IT" sz="3600" dirty="0"/>
              <a:t>, Browser, </a:t>
            </a:r>
            <a:r>
              <a:rPr lang="it-IT" sz="3600" dirty="0" err="1"/>
              <a:t>Setting</a:t>
            </a:r>
            <a:r>
              <a:rPr lang="it-IT" sz="3600" dirty="0"/>
              <a:t> </a:t>
            </a:r>
            <a:endParaRPr lang="it-IT" sz="4000" dirty="0"/>
          </a:p>
          <a:p>
            <a:pPr marL="571500" indent="-571500">
              <a:buClr>
                <a:schemeClr val="accent1"/>
              </a:buClr>
              <a:buFont typeface="Wingdings" panose="05000000000000000000" pitchFamily="2" charset="2"/>
              <a:buChar char="Ø"/>
            </a:pPr>
            <a:endParaRPr lang="it-IT" sz="3600" dirty="0"/>
          </a:p>
          <a:p>
            <a:pPr marL="571500" indent="-571500">
              <a:buClr>
                <a:schemeClr val="accent1"/>
              </a:buClr>
              <a:buFont typeface="Wingdings" panose="05000000000000000000" pitchFamily="2" charset="2"/>
              <a:buChar char="Ø"/>
            </a:pPr>
            <a:endParaRPr lang="it-IT" sz="3600" dirty="0"/>
          </a:p>
        </p:txBody>
      </p:sp>
    </p:spTree>
    <p:extLst>
      <p:ext uri="{BB962C8B-B14F-4D97-AF65-F5344CB8AC3E}">
        <p14:creationId xmlns:p14="http://schemas.microsoft.com/office/powerpoint/2010/main" val="95595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componenti</a:t>
            </a:r>
            <a:r>
              <a:rPr lang="en-US" dirty="0"/>
              <a:t> base </a:t>
            </a:r>
            <a:r>
              <a:rPr lang="en-US" dirty="0" err="1"/>
              <a:t>della</a:t>
            </a:r>
            <a:r>
              <a:rPr lang="en-US" dirty="0"/>
              <a:t> GUI</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46</a:t>
            </a:fld>
            <a:endParaRPr/>
          </a:p>
        </p:txBody>
      </p:sp>
      <p:sp>
        <p:nvSpPr>
          <p:cNvPr id="14" name="TextBox 2"/>
          <p:cNvSpPr txBox="1"/>
          <p:nvPr/>
        </p:nvSpPr>
        <p:spPr>
          <a:xfrm>
            <a:off x="685800" y="2805291"/>
            <a:ext cx="17602200" cy="7848302"/>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b="1" dirty="0" err="1"/>
              <a:t>android.view</a:t>
            </a:r>
            <a:r>
              <a:rPr lang="it-IT" sz="3600" dirty="0"/>
              <a:t>: Menu, </a:t>
            </a:r>
            <a:r>
              <a:rPr lang="it-IT" sz="3600" dirty="0" err="1"/>
              <a:t>View</a:t>
            </a:r>
            <a:r>
              <a:rPr lang="it-IT" sz="3600" dirty="0"/>
              <a:t>, </a:t>
            </a:r>
            <a:r>
              <a:rPr lang="it-IT" sz="3600" dirty="0" err="1"/>
              <a:t>ViewGroup</a:t>
            </a:r>
            <a:r>
              <a:rPr lang="it-IT" sz="3600" dirty="0"/>
              <a:t> + </a:t>
            </a:r>
            <a:r>
              <a:rPr lang="it-IT" sz="3600" dirty="0" err="1"/>
              <a:t>listeners</a:t>
            </a: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android.view.animation</a:t>
            </a:r>
            <a:endParaRPr lang="it-IT" sz="3600" b="1"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android.view.inputmethod</a:t>
            </a:r>
            <a:r>
              <a:rPr lang="it-IT" sz="3600" dirty="0"/>
              <a:t>: Input </a:t>
            </a:r>
            <a:r>
              <a:rPr lang="it-IT" sz="3600" dirty="0" err="1"/>
              <a:t>methods</a:t>
            </a:r>
            <a:r>
              <a:rPr lang="it-IT" sz="3600" dirty="0"/>
              <a:t> </a:t>
            </a:r>
            <a:r>
              <a:rPr lang="it-IT" sz="3600" dirty="0" err="1"/>
              <a:t>framework</a:t>
            </a: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android.widget</a:t>
            </a:r>
            <a:r>
              <a:rPr lang="it-IT" sz="3600" dirty="0"/>
              <a:t>: UI </a:t>
            </a:r>
            <a:r>
              <a:rPr lang="it-IT" sz="3600" dirty="0" err="1"/>
              <a:t>controls</a:t>
            </a:r>
            <a:r>
              <a:rPr lang="it-IT" sz="3600" dirty="0"/>
              <a:t> </a:t>
            </a:r>
            <a:r>
              <a:rPr lang="it-IT" sz="3600" dirty="0" err="1"/>
              <a:t>derived</a:t>
            </a:r>
            <a:r>
              <a:rPr lang="it-IT" sz="3600" dirty="0"/>
              <a:t> from </a:t>
            </a:r>
            <a:r>
              <a:rPr lang="it-IT" sz="3600" dirty="0" err="1"/>
              <a:t>View</a:t>
            </a:r>
            <a:r>
              <a:rPr lang="it-IT" sz="3600" dirty="0"/>
              <a:t> (Button, </a:t>
            </a:r>
            <a:r>
              <a:rPr lang="it-IT" sz="3600" dirty="0" err="1"/>
              <a:t>Checkbox</a:t>
            </a:r>
            <a:r>
              <a:rPr lang="it-IT" sz="3600" dirty="0"/>
              <a:t>…)</a:t>
            </a:r>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android.gesture</a:t>
            </a:r>
            <a:r>
              <a:rPr lang="it-IT" sz="3600" dirty="0"/>
              <a:t>: create, </a:t>
            </a:r>
            <a:r>
              <a:rPr lang="it-IT" sz="3600" dirty="0" err="1"/>
              <a:t>recognize</a:t>
            </a:r>
            <a:r>
              <a:rPr lang="it-IT" sz="3600" dirty="0"/>
              <a:t>, </a:t>
            </a:r>
            <a:r>
              <a:rPr lang="it-IT" sz="3600" dirty="0" err="1"/>
              <a:t>load</a:t>
            </a:r>
            <a:r>
              <a:rPr lang="it-IT" sz="3600" dirty="0"/>
              <a:t> and </a:t>
            </a:r>
            <a:r>
              <a:rPr lang="it-IT" sz="3600" dirty="0" err="1"/>
              <a:t>save</a:t>
            </a:r>
            <a:r>
              <a:rPr lang="it-IT" sz="3600" dirty="0"/>
              <a:t> </a:t>
            </a:r>
            <a:r>
              <a:rPr lang="it-IT" sz="3600" dirty="0" err="1"/>
              <a:t>gestures</a:t>
            </a:r>
            <a:r>
              <a:rPr lang="it-IT" sz="3600" dirty="0"/>
              <a:t> </a:t>
            </a:r>
          </a:p>
          <a:p>
            <a:pPr marL="571500" indent="-571500">
              <a:buClr>
                <a:schemeClr val="accent1"/>
              </a:buClr>
              <a:buFont typeface="Wingdings" panose="05000000000000000000" pitchFamily="2" charset="2"/>
              <a:buChar char="Ø"/>
            </a:pPr>
            <a:endParaRPr lang="it-IT" sz="3600" dirty="0"/>
          </a:p>
        </p:txBody>
      </p:sp>
    </p:spTree>
    <p:extLst>
      <p:ext uri="{BB962C8B-B14F-4D97-AF65-F5344CB8AC3E}">
        <p14:creationId xmlns:p14="http://schemas.microsoft.com/office/powerpoint/2010/main" val="2812204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grafica</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47</a:t>
            </a:fld>
            <a:endParaRPr/>
          </a:p>
        </p:txBody>
      </p:sp>
      <p:sp>
        <p:nvSpPr>
          <p:cNvPr id="14" name="TextBox 2"/>
          <p:cNvSpPr txBox="1"/>
          <p:nvPr/>
        </p:nvSpPr>
        <p:spPr>
          <a:xfrm>
            <a:off x="685800" y="2209800"/>
            <a:ext cx="17602200" cy="10433625"/>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b="1" dirty="0" err="1"/>
              <a:t>android.graphics</a:t>
            </a:r>
            <a:r>
              <a:rPr lang="it-IT" sz="3200" dirty="0"/>
              <a:t>: </a:t>
            </a:r>
          </a:p>
          <a:p>
            <a:pPr marL="1257300" lvl="1" indent="-571500">
              <a:buClr>
                <a:schemeClr val="accent1"/>
              </a:buClr>
              <a:buFont typeface="Arial" panose="020B0604020202020204" pitchFamily="34" charset="0"/>
              <a:buChar char="•"/>
            </a:pPr>
            <a:r>
              <a:rPr lang="it-IT" sz="3200" dirty="0" err="1"/>
              <a:t>low</a:t>
            </a:r>
            <a:r>
              <a:rPr lang="it-IT" sz="3200" dirty="0"/>
              <a:t> </a:t>
            </a:r>
            <a:r>
              <a:rPr lang="it-IT" sz="3200" dirty="0" err="1"/>
              <a:t>level</a:t>
            </a:r>
            <a:r>
              <a:rPr lang="it-IT" sz="3200" dirty="0"/>
              <a:t> </a:t>
            </a:r>
            <a:r>
              <a:rPr lang="it-IT" sz="3200" dirty="0" err="1"/>
              <a:t>graphics</a:t>
            </a:r>
            <a:r>
              <a:rPr lang="it-IT" sz="3200" dirty="0"/>
              <a:t> </a:t>
            </a:r>
            <a:r>
              <a:rPr lang="it-IT" sz="3200" dirty="0" err="1"/>
              <a:t>tools</a:t>
            </a:r>
            <a:r>
              <a:rPr lang="it-IT" sz="3200" dirty="0"/>
              <a:t> </a:t>
            </a:r>
            <a:r>
              <a:rPr lang="it-IT" sz="3200" dirty="0" err="1"/>
              <a:t>such</a:t>
            </a:r>
            <a:r>
              <a:rPr lang="it-IT" sz="3200" dirty="0"/>
              <a:t> </a:t>
            </a:r>
            <a:r>
              <a:rPr lang="it-IT" sz="3200" dirty="0" err="1"/>
              <a:t>as</a:t>
            </a:r>
            <a:r>
              <a:rPr lang="it-IT" sz="3200" dirty="0"/>
              <a:t> </a:t>
            </a:r>
            <a:r>
              <a:rPr lang="it-IT" sz="3200" dirty="0" err="1"/>
              <a:t>canvases</a:t>
            </a:r>
            <a:r>
              <a:rPr lang="it-IT" sz="3200" dirty="0"/>
              <a:t>, color </a:t>
            </a:r>
            <a:r>
              <a:rPr lang="it-IT" sz="3200" dirty="0" err="1"/>
              <a:t>filters</a:t>
            </a:r>
            <a:r>
              <a:rPr lang="it-IT" sz="3200" dirty="0"/>
              <a:t>, </a:t>
            </a:r>
            <a:r>
              <a:rPr lang="it-IT" sz="3200" dirty="0" err="1"/>
              <a:t>points</a:t>
            </a:r>
            <a:r>
              <a:rPr lang="it-IT" sz="3200" dirty="0"/>
              <a:t>, and </a:t>
            </a:r>
            <a:r>
              <a:rPr lang="it-IT" sz="3200" dirty="0" err="1"/>
              <a:t>rectangles</a:t>
            </a:r>
            <a:r>
              <a:rPr lang="it-IT" sz="3200" dirty="0"/>
              <a:t> </a:t>
            </a:r>
            <a:r>
              <a:rPr lang="it-IT" sz="3200" dirty="0" err="1"/>
              <a:t>that</a:t>
            </a:r>
            <a:r>
              <a:rPr lang="it-IT" sz="3200" dirty="0"/>
              <a:t> </a:t>
            </a:r>
            <a:r>
              <a:rPr lang="it-IT" sz="3200" dirty="0" err="1"/>
              <a:t>let</a:t>
            </a:r>
            <a:r>
              <a:rPr lang="it-IT" sz="3200" dirty="0"/>
              <a:t> </a:t>
            </a:r>
            <a:r>
              <a:rPr lang="it-IT" sz="3200" dirty="0" err="1"/>
              <a:t>you</a:t>
            </a:r>
            <a:r>
              <a:rPr lang="it-IT" sz="3200" dirty="0"/>
              <a:t> </a:t>
            </a:r>
            <a:r>
              <a:rPr lang="it-IT" sz="3200" dirty="0" err="1"/>
              <a:t>handle</a:t>
            </a:r>
            <a:r>
              <a:rPr lang="it-IT" sz="3200" dirty="0"/>
              <a:t> </a:t>
            </a:r>
            <a:r>
              <a:rPr lang="it-IT" sz="3200" dirty="0" err="1"/>
              <a:t>drawing</a:t>
            </a:r>
            <a:r>
              <a:rPr lang="it-IT" sz="3200" dirty="0"/>
              <a:t> to the screen </a:t>
            </a:r>
            <a:r>
              <a:rPr lang="it-IT" sz="3200" dirty="0" err="1"/>
              <a:t>directly</a:t>
            </a:r>
            <a:r>
              <a:rPr lang="it-IT" sz="3200" dirty="0"/>
              <a:t>.</a:t>
            </a:r>
          </a:p>
          <a:p>
            <a:pPr marL="1257300" lvl="1" indent="-571500">
              <a:buClr>
                <a:schemeClr val="accent1"/>
              </a:buClr>
              <a:buFont typeface="Arial" panose="020B0604020202020204" pitchFamily="34" charset="0"/>
              <a:buChar char="•"/>
            </a:pPr>
            <a:r>
              <a:rPr lang="it-IT" sz="3200" dirty="0"/>
              <a:t>Bitmap, </a:t>
            </a:r>
            <a:r>
              <a:rPr lang="it-IT" sz="3200" dirty="0" err="1"/>
              <a:t>Canvas</a:t>
            </a:r>
            <a:r>
              <a:rPr lang="it-IT" sz="3200" dirty="0"/>
              <a:t>, Camera (3D </a:t>
            </a:r>
            <a:r>
              <a:rPr lang="it-IT" sz="3200" dirty="0" err="1"/>
              <a:t>transformation</a:t>
            </a:r>
            <a:r>
              <a:rPr lang="it-IT" sz="3200" dirty="0"/>
              <a:t>, </a:t>
            </a:r>
            <a:r>
              <a:rPr lang="it-IT" sz="3200" dirty="0" err="1"/>
              <a:t>not</a:t>
            </a:r>
            <a:r>
              <a:rPr lang="it-IT" sz="3200" dirty="0"/>
              <a:t> the camera!) , Color, Matrix, Movie, Paint, </a:t>
            </a:r>
            <a:r>
              <a:rPr lang="it-IT" sz="3200" dirty="0" err="1"/>
              <a:t>Path</a:t>
            </a:r>
            <a:r>
              <a:rPr lang="it-IT" sz="3200" dirty="0"/>
              <a:t>, </a:t>
            </a:r>
            <a:r>
              <a:rPr lang="it-IT" sz="3200" dirty="0" err="1"/>
              <a:t>Rasterizer</a:t>
            </a:r>
            <a:r>
              <a:rPr lang="it-IT" sz="3200" dirty="0"/>
              <a:t>, </a:t>
            </a:r>
            <a:r>
              <a:rPr lang="it-IT" sz="3200" dirty="0" err="1"/>
              <a:t>Shader</a:t>
            </a:r>
            <a:r>
              <a:rPr lang="it-IT" sz="3200" dirty="0"/>
              <a:t>, </a:t>
            </a:r>
            <a:r>
              <a:rPr lang="it-IT" sz="3200" dirty="0" err="1"/>
              <a:t>SweepGradient</a:t>
            </a:r>
            <a:r>
              <a:rPr lang="it-IT" sz="3200" dirty="0"/>
              <a:t>, </a:t>
            </a:r>
            <a:r>
              <a:rPr lang="it-IT" sz="3200" dirty="0" err="1"/>
              <a:t>Typeface</a:t>
            </a:r>
            <a:endParaRPr lang="it-IT" sz="3200" dirty="0"/>
          </a:p>
          <a:p>
            <a:pPr marL="1257300" lvl="1" indent="-571500">
              <a:buClr>
                <a:schemeClr val="accent1"/>
              </a:buClr>
              <a:buFont typeface="Arial" panose="020B0604020202020204" pitchFamily="34" charset="0"/>
              <a:buChar char="•"/>
            </a:pPr>
            <a:endParaRPr lang="it-IT" sz="3200" dirty="0"/>
          </a:p>
          <a:p>
            <a:pPr marL="571500" indent="-571500">
              <a:buClr>
                <a:schemeClr val="accent1"/>
              </a:buClr>
              <a:buFont typeface="Wingdings" panose="05000000000000000000" pitchFamily="2" charset="2"/>
              <a:buChar char="§"/>
            </a:pPr>
            <a:r>
              <a:rPr lang="it-IT" sz="3200" b="1" dirty="0" err="1"/>
              <a:t>android.graphics.drawable</a:t>
            </a:r>
            <a:r>
              <a:rPr lang="it-IT" sz="3200" dirty="0"/>
              <a:t>: </a:t>
            </a:r>
            <a:r>
              <a:rPr lang="it-IT" sz="3200" dirty="0" err="1"/>
              <a:t>variety</a:t>
            </a:r>
            <a:r>
              <a:rPr lang="it-IT" sz="3200" dirty="0"/>
              <a:t> of </a:t>
            </a:r>
            <a:r>
              <a:rPr lang="it-IT" sz="3200" dirty="0" err="1"/>
              <a:t>visual</a:t>
            </a:r>
            <a:r>
              <a:rPr lang="it-IT" sz="3200" dirty="0"/>
              <a:t> </a:t>
            </a:r>
            <a:r>
              <a:rPr lang="it-IT" sz="3200" dirty="0" err="1"/>
              <a:t>elements</a:t>
            </a:r>
            <a:r>
              <a:rPr lang="it-IT" sz="3200" dirty="0"/>
              <a:t> </a:t>
            </a:r>
            <a:r>
              <a:rPr lang="it-IT" sz="3200" dirty="0" err="1"/>
              <a:t>that</a:t>
            </a:r>
            <a:r>
              <a:rPr lang="it-IT" sz="3200" dirty="0"/>
              <a:t> are </a:t>
            </a:r>
            <a:r>
              <a:rPr lang="it-IT" sz="3200" dirty="0" err="1"/>
              <a:t>intended</a:t>
            </a:r>
            <a:r>
              <a:rPr lang="it-IT" sz="3200" dirty="0"/>
              <a:t> for display </a:t>
            </a:r>
            <a:r>
              <a:rPr lang="it-IT" sz="3200" dirty="0" err="1"/>
              <a:t>only</a:t>
            </a:r>
            <a:r>
              <a:rPr lang="it-IT" sz="3200" dirty="0"/>
              <a:t>, </a:t>
            </a:r>
            <a:r>
              <a:rPr lang="it-IT" sz="3200" dirty="0" err="1"/>
              <a:t>such</a:t>
            </a:r>
            <a:r>
              <a:rPr lang="it-IT" sz="3200" dirty="0"/>
              <a:t> </a:t>
            </a:r>
            <a:r>
              <a:rPr lang="it-IT" sz="3200" dirty="0" err="1"/>
              <a:t>as</a:t>
            </a:r>
            <a:r>
              <a:rPr lang="it-IT" sz="3200" dirty="0"/>
              <a:t> </a:t>
            </a:r>
            <a:r>
              <a:rPr lang="it-IT" sz="3200" dirty="0" err="1"/>
              <a:t>bitmaps</a:t>
            </a:r>
            <a:r>
              <a:rPr lang="it-IT" sz="3200" dirty="0"/>
              <a:t> and </a:t>
            </a:r>
            <a:r>
              <a:rPr lang="it-IT" sz="3200" dirty="0" err="1"/>
              <a:t>gradients</a:t>
            </a:r>
            <a:endParaRPr lang="it-IT" sz="3200"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b="1" dirty="0" err="1"/>
              <a:t>android.graphics.drawable.shapes</a:t>
            </a:r>
            <a:endParaRPr lang="it-IT" sz="3200" b="1"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b="1" dirty="0" err="1"/>
              <a:t>android.opengl</a:t>
            </a:r>
            <a:r>
              <a:rPr lang="it-IT" sz="3200" dirty="0"/>
              <a:t>: </a:t>
            </a:r>
            <a:r>
              <a:rPr lang="it-IT" sz="3200" dirty="0" err="1"/>
              <a:t>opengl-related</a:t>
            </a:r>
            <a:r>
              <a:rPr lang="it-IT" sz="3200" dirty="0"/>
              <a:t> utility </a:t>
            </a:r>
            <a:r>
              <a:rPr lang="it-IT" sz="3200" dirty="0" err="1"/>
              <a:t>classes</a:t>
            </a:r>
            <a:r>
              <a:rPr lang="it-IT" sz="3200" dirty="0"/>
              <a:t>, </a:t>
            </a:r>
            <a:r>
              <a:rPr lang="it-IT" sz="3200" dirty="0" err="1"/>
              <a:t>not</a:t>
            </a:r>
            <a:r>
              <a:rPr lang="it-IT" sz="3200" dirty="0"/>
              <a:t> the </a:t>
            </a:r>
            <a:r>
              <a:rPr lang="it-IT" sz="3200" dirty="0" err="1"/>
              <a:t>opengl</a:t>
            </a:r>
            <a:r>
              <a:rPr lang="it-IT" sz="3200" dirty="0"/>
              <a:t>!</a:t>
            </a:r>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b="1" dirty="0" err="1"/>
              <a:t>javax.microedition.khronos.opengles</a:t>
            </a:r>
            <a:endParaRPr lang="it-IT" sz="3200" b="1"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b="1" dirty="0" err="1"/>
              <a:t>javax.microedition.khronos.egl</a:t>
            </a:r>
            <a:endParaRPr lang="it-IT" sz="3200" b="1"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b="1" dirty="0" err="1"/>
              <a:t>javax.microedition.khronos.nio</a:t>
            </a:r>
            <a:endParaRPr lang="it-IT" sz="3200" b="1"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b="1" dirty="0" err="1"/>
              <a:t>android.renderscript</a:t>
            </a:r>
            <a:r>
              <a:rPr lang="it-IT" sz="3200" dirty="0"/>
              <a:t>: </a:t>
            </a:r>
            <a:r>
              <a:rPr lang="it-IT" sz="3200" dirty="0" err="1"/>
              <a:t>low-level</a:t>
            </a:r>
            <a:r>
              <a:rPr lang="it-IT" sz="3200" dirty="0"/>
              <a:t>, high performance </a:t>
            </a:r>
            <a:r>
              <a:rPr lang="it-IT" sz="3200" dirty="0" err="1"/>
              <a:t>means</a:t>
            </a:r>
            <a:r>
              <a:rPr lang="it-IT" sz="3200" dirty="0"/>
              <a:t> of </a:t>
            </a:r>
            <a:r>
              <a:rPr lang="it-IT" sz="3200" dirty="0" err="1"/>
              <a:t>carrying</a:t>
            </a:r>
            <a:r>
              <a:rPr lang="it-IT" sz="3200" dirty="0"/>
              <a:t> out </a:t>
            </a:r>
            <a:r>
              <a:rPr lang="it-IT" sz="3200" dirty="0" err="1"/>
              <a:t>mathematical</a:t>
            </a:r>
            <a:r>
              <a:rPr lang="it-IT" sz="3200" dirty="0"/>
              <a:t> </a:t>
            </a:r>
            <a:r>
              <a:rPr lang="it-IT" sz="3200" dirty="0" err="1"/>
              <a:t>calculations</a:t>
            </a:r>
            <a:r>
              <a:rPr lang="it-IT" sz="3200" dirty="0"/>
              <a:t> and 3D </a:t>
            </a:r>
            <a:r>
              <a:rPr lang="it-IT" sz="3200" dirty="0" err="1"/>
              <a:t>graphics</a:t>
            </a:r>
            <a:r>
              <a:rPr lang="it-IT" sz="3200" dirty="0"/>
              <a:t> </a:t>
            </a:r>
            <a:r>
              <a:rPr lang="it-IT" sz="3200" dirty="0" err="1"/>
              <a:t>rendering</a:t>
            </a:r>
            <a:endParaRPr lang="it-IT" sz="3200" dirty="0"/>
          </a:p>
        </p:txBody>
      </p:sp>
    </p:spTree>
    <p:extLst>
      <p:ext uri="{BB962C8B-B14F-4D97-AF65-F5344CB8AC3E}">
        <p14:creationId xmlns:p14="http://schemas.microsoft.com/office/powerpoint/2010/main" val="4139410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rendering del </a:t>
            </a:r>
            <a:r>
              <a:rPr lang="en-US" dirty="0" err="1"/>
              <a:t>testo</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48</a:t>
            </a:fld>
            <a:endParaRPr/>
          </a:p>
        </p:txBody>
      </p:sp>
      <p:sp>
        <p:nvSpPr>
          <p:cNvPr id="14" name="TextBox 2"/>
          <p:cNvSpPr txBox="1"/>
          <p:nvPr/>
        </p:nvSpPr>
        <p:spPr>
          <a:xfrm>
            <a:off x="685800" y="2667298"/>
            <a:ext cx="17602200" cy="7848302"/>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b="1" dirty="0" err="1"/>
              <a:t>android.text</a:t>
            </a:r>
            <a:r>
              <a:rPr lang="it-IT" sz="3600" dirty="0"/>
              <a:t>: </a:t>
            </a:r>
            <a:r>
              <a:rPr lang="it-IT" sz="3600" dirty="0" err="1"/>
              <a:t>classes</a:t>
            </a:r>
            <a:r>
              <a:rPr lang="it-IT" sz="3600" dirty="0"/>
              <a:t> </a:t>
            </a:r>
            <a:r>
              <a:rPr lang="it-IT" sz="3600" dirty="0" err="1"/>
              <a:t>used</a:t>
            </a:r>
            <a:r>
              <a:rPr lang="it-IT" sz="3600" dirty="0"/>
              <a:t> to render or </a:t>
            </a:r>
            <a:r>
              <a:rPr lang="it-IT" sz="3600" dirty="0" err="1"/>
              <a:t>track</a:t>
            </a:r>
            <a:r>
              <a:rPr lang="it-IT" sz="3600" dirty="0"/>
              <a:t> text and text </a:t>
            </a:r>
            <a:r>
              <a:rPr lang="it-IT" sz="3600" dirty="0" err="1"/>
              <a:t>spans</a:t>
            </a:r>
            <a:r>
              <a:rPr lang="it-IT" sz="3600" dirty="0"/>
              <a:t> on the screen</a:t>
            </a:r>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android.text.method</a:t>
            </a:r>
            <a:r>
              <a:rPr lang="it-IT" sz="3600" dirty="0"/>
              <a:t>: </a:t>
            </a:r>
            <a:r>
              <a:rPr lang="it-IT" sz="3600" dirty="0" err="1"/>
              <a:t>Classes</a:t>
            </a:r>
            <a:r>
              <a:rPr lang="it-IT" sz="3600" dirty="0"/>
              <a:t> </a:t>
            </a:r>
            <a:r>
              <a:rPr lang="it-IT" sz="3600" dirty="0" err="1"/>
              <a:t>that</a:t>
            </a:r>
            <a:r>
              <a:rPr lang="it-IT" sz="3600" dirty="0"/>
              <a:t> monitor or </a:t>
            </a:r>
            <a:r>
              <a:rPr lang="it-IT" sz="3600" dirty="0" err="1"/>
              <a:t>modify</a:t>
            </a:r>
            <a:r>
              <a:rPr lang="it-IT" sz="3600" dirty="0"/>
              <a:t> </a:t>
            </a:r>
            <a:r>
              <a:rPr lang="it-IT" sz="3600" dirty="0" err="1"/>
              <a:t>keypad</a:t>
            </a:r>
            <a:r>
              <a:rPr lang="it-IT" sz="3600" dirty="0"/>
              <a:t> input.</a:t>
            </a:r>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android.text.style</a:t>
            </a:r>
            <a:r>
              <a:rPr lang="it-IT" sz="3600" dirty="0"/>
              <a:t>: Text styling </a:t>
            </a:r>
            <a:r>
              <a:rPr lang="it-IT" sz="3600" dirty="0" err="1"/>
              <a:t>mechanisms</a:t>
            </a: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android.service.textservice</a:t>
            </a:r>
            <a:r>
              <a:rPr lang="it-IT" sz="3600" dirty="0"/>
              <a:t>: </a:t>
            </a:r>
            <a:r>
              <a:rPr lang="it-IT" sz="3600" dirty="0" err="1"/>
              <a:t>Provides</a:t>
            </a:r>
            <a:r>
              <a:rPr lang="it-IT" sz="3600" dirty="0"/>
              <a:t> </a:t>
            </a:r>
            <a:r>
              <a:rPr lang="it-IT" sz="3600" dirty="0" err="1"/>
              <a:t>classes</a:t>
            </a:r>
            <a:r>
              <a:rPr lang="it-IT" sz="3600" dirty="0"/>
              <a:t> </a:t>
            </a:r>
            <a:r>
              <a:rPr lang="it-IT" sz="3600" dirty="0" err="1"/>
              <a:t>that</a:t>
            </a:r>
            <a:r>
              <a:rPr lang="it-IT" sz="3600" dirty="0"/>
              <a:t> </a:t>
            </a:r>
            <a:r>
              <a:rPr lang="it-IT" sz="3600" dirty="0" err="1"/>
              <a:t>allow</a:t>
            </a:r>
            <a:r>
              <a:rPr lang="it-IT" sz="3600" dirty="0"/>
              <a:t> </a:t>
            </a:r>
            <a:r>
              <a:rPr lang="it-IT" sz="3600" dirty="0" err="1"/>
              <a:t>you</a:t>
            </a:r>
            <a:r>
              <a:rPr lang="it-IT" sz="3600" dirty="0"/>
              <a:t> to create </a:t>
            </a:r>
            <a:r>
              <a:rPr lang="it-IT" sz="3600" dirty="0" err="1"/>
              <a:t>spell</a:t>
            </a:r>
            <a:r>
              <a:rPr lang="it-IT" sz="3600" dirty="0"/>
              <a:t> </a:t>
            </a:r>
            <a:r>
              <a:rPr lang="it-IT" sz="3600" dirty="0" err="1"/>
              <a:t>checkers</a:t>
            </a: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android.view.textservice</a:t>
            </a:r>
            <a:r>
              <a:rPr lang="it-IT" sz="3600" dirty="0"/>
              <a:t>: Use spelling </a:t>
            </a:r>
            <a:r>
              <a:rPr lang="it-IT" sz="3600" dirty="0" err="1"/>
              <a:t>checkers</a:t>
            </a:r>
            <a:endParaRPr lang="it-IT" sz="3600" dirty="0"/>
          </a:p>
        </p:txBody>
      </p:sp>
    </p:spTree>
    <p:extLst>
      <p:ext uri="{BB962C8B-B14F-4D97-AF65-F5344CB8AC3E}">
        <p14:creationId xmlns:p14="http://schemas.microsoft.com/office/powerpoint/2010/main" val="919534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database, web, e location</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49</a:t>
            </a:fld>
            <a:endParaRPr/>
          </a:p>
        </p:txBody>
      </p:sp>
      <p:sp>
        <p:nvSpPr>
          <p:cNvPr id="14" name="TextBox 2"/>
          <p:cNvSpPr txBox="1"/>
          <p:nvPr/>
        </p:nvSpPr>
        <p:spPr>
          <a:xfrm>
            <a:off x="685800" y="2875300"/>
            <a:ext cx="17602200" cy="8402300"/>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b="1" dirty="0" err="1"/>
              <a:t>android.database</a:t>
            </a:r>
            <a:r>
              <a:rPr lang="it-IT" sz="3600" dirty="0"/>
              <a:t>: </a:t>
            </a:r>
            <a:r>
              <a:rPr lang="it-IT" sz="3600" dirty="0" err="1"/>
              <a:t>classes</a:t>
            </a:r>
            <a:r>
              <a:rPr lang="it-IT" sz="3600" dirty="0"/>
              <a:t> to </a:t>
            </a:r>
            <a:r>
              <a:rPr lang="it-IT" sz="3600" dirty="0" err="1"/>
              <a:t>explore</a:t>
            </a:r>
            <a:r>
              <a:rPr lang="it-IT" sz="3600" dirty="0"/>
              <a:t> data </a:t>
            </a:r>
            <a:r>
              <a:rPr lang="it-IT" sz="3600" dirty="0" err="1"/>
              <a:t>returned</a:t>
            </a:r>
            <a:r>
              <a:rPr lang="it-IT" sz="3600" dirty="0"/>
              <a:t> </a:t>
            </a:r>
            <a:r>
              <a:rPr lang="it-IT" sz="3600" dirty="0" err="1"/>
              <a:t>through</a:t>
            </a:r>
            <a:r>
              <a:rPr lang="it-IT" sz="3600" dirty="0"/>
              <a:t> a </a:t>
            </a:r>
            <a:r>
              <a:rPr lang="it-IT" sz="3600" dirty="0" err="1"/>
              <a:t>content</a:t>
            </a:r>
            <a:r>
              <a:rPr lang="it-IT" sz="3600" dirty="0"/>
              <a:t> provider.</a:t>
            </a:r>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android.datebase.sqlite</a:t>
            </a:r>
            <a:r>
              <a:rPr lang="it-IT" sz="3600" dirty="0"/>
              <a:t>: the </a:t>
            </a:r>
            <a:r>
              <a:rPr lang="it-IT" sz="3600" dirty="0" err="1"/>
              <a:t>SQLite</a:t>
            </a:r>
            <a:r>
              <a:rPr lang="it-IT" sz="3600" dirty="0"/>
              <a:t> database management </a:t>
            </a:r>
            <a:r>
              <a:rPr lang="it-IT" sz="3600" dirty="0" err="1"/>
              <a:t>classes</a:t>
            </a:r>
            <a:r>
              <a:rPr lang="it-IT" sz="3600" dirty="0"/>
              <a:t> </a:t>
            </a:r>
            <a:r>
              <a:rPr lang="it-IT" sz="3600" dirty="0" err="1"/>
              <a:t>that</a:t>
            </a:r>
            <a:r>
              <a:rPr lang="it-IT" sz="3600" dirty="0"/>
              <a:t> an </a:t>
            </a:r>
            <a:r>
              <a:rPr lang="it-IT" sz="3600" dirty="0" err="1"/>
              <a:t>application</a:t>
            </a:r>
            <a:r>
              <a:rPr lang="it-IT" sz="3600" dirty="0"/>
              <a:t> </a:t>
            </a:r>
            <a:r>
              <a:rPr lang="it-IT" sz="3600" dirty="0" err="1"/>
              <a:t>would</a:t>
            </a:r>
            <a:r>
              <a:rPr lang="it-IT" sz="3600" dirty="0"/>
              <a:t> use to </a:t>
            </a:r>
            <a:r>
              <a:rPr lang="it-IT" sz="3600" dirty="0" err="1"/>
              <a:t>manage</a:t>
            </a:r>
            <a:r>
              <a:rPr lang="it-IT" sz="3600" dirty="0"/>
              <a:t> </a:t>
            </a:r>
            <a:r>
              <a:rPr lang="it-IT" sz="3600" dirty="0" err="1"/>
              <a:t>its</a:t>
            </a:r>
            <a:r>
              <a:rPr lang="it-IT" sz="3600" dirty="0"/>
              <a:t> </a:t>
            </a:r>
            <a:r>
              <a:rPr lang="it-IT" sz="3600" dirty="0" err="1"/>
              <a:t>own</a:t>
            </a:r>
            <a:r>
              <a:rPr lang="it-IT" sz="3600" dirty="0"/>
              <a:t> private database. Applications use </a:t>
            </a:r>
            <a:r>
              <a:rPr lang="it-IT" sz="3600" dirty="0" err="1"/>
              <a:t>these</a:t>
            </a:r>
            <a:r>
              <a:rPr lang="it-IT" sz="3600" dirty="0"/>
              <a:t> </a:t>
            </a:r>
            <a:r>
              <a:rPr lang="it-IT" sz="3600" dirty="0" err="1"/>
              <a:t>classes</a:t>
            </a:r>
            <a:r>
              <a:rPr lang="it-IT" sz="3600" dirty="0"/>
              <a:t> to </a:t>
            </a:r>
            <a:r>
              <a:rPr lang="it-IT" sz="3600" dirty="0" err="1"/>
              <a:t>manage</a:t>
            </a:r>
            <a:r>
              <a:rPr lang="it-IT" sz="3600" dirty="0"/>
              <a:t> private </a:t>
            </a:r>
            <a:r>
              <a:rPr lang="it-IT" sz="3600" dirty="0" err="1"/>
              <a:t>databases</a:t>
            </a:r>
            <a:r>
              <a:rPr lang="it-IT" sz="3600" dirty="0"/>
              <a:t>.</a:t>
            </a:r>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android.webkit</a:t>
            </a:r>
            <a:r>
              <a:rPr lang="it-IT" sz="3600" dirty="0"/>
              <a:t>: </a:t>
            </a:r>
            <a:r>
              <a:rPr lang="it-IT" sz="3600" dirty="0" err="1"/>
              <a:t>tools</a:t>
            </a:r>
            <a:r>
              <a:rPr lang="it-IT" sz="3600" dirty="0"/>
              <a:t> for </a:t>
            </a:r>
            <a:r>
              <a:rPr lang="it-IT" sz="3600" dirty="0" err="1"/>
              <a:t>browsing</a:t>
            </a:r>
            <a:r>
              <a:rPr lang="it-IT" sz="3600" dirty="0"/>
              <a:t> the web.</a:t>
            </a:r>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android.location</a:t>
            </a:r>
            <a:r>
              <a:rPr lang="it-IT" sz="3600" dirty="0"/>
              <a:t>: </a:t>
            </a:r>
            <a:r>
              <a:rPr lang="it-IT" sz="3600" dirty="0" err="1"/>
              <a:t>Address</a:t>
            </a:r>
            <a:r>
              <a:rPr lang="it-IT" sz="3600" dirty="0"/>
              <a:t>, </a:t>
            </a:r>
            <a:r>
              <a:rPr lang="it-IT" sz="3600" dirty="0" err="1"/>
              <a:t>Geocoder</a:t>
            </a:r>
            <a:r>
              <a:rPr lang="it-IT" sz="3600" dirty="0"/>
              <a:t>, Location, </a:t>
            </a:r>
            <a:r>
              <a:rPr lang="it-IT" sz="3600" dirty="0" err="1"/>
              <a:t>LocationManager</a:t>
            </a:r>
            <a:r>
              <a:rPr lang="it-IT" sz="3600" dirty="0"/>
              <a:t>, </a:t>
            </a:r>
            <a:r>
              <a:rPr lang="it-IT" sz="3600" dirty="0" err="1"/>
              <a:t>LocationProvider</a:t>
            </a: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com.google.android.maps</a:t>
            </a:r>
            <a:endParaRPr lang="it-IT" sz="3600" b="1" dirty="0"/>
          </a:p>
        </p:txBody>
      </p:sp>
    </p:spTree>
    <p:extLst>
      <p:ext uri="{BB962C8B-B14F-4D97-AF65-F5344CB8AC3E}">
        <p14:creationId xmlns:p14="http://schemas.microsoft.com/office/powerpoint/2010/main" val="4012292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market share</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a:t>
            </a:fld>
            <a:endParaRPr/>
          </a:p>
        </p:txBody>
      </p:sp>
      <p:pic>
        <p:nvPicPr>
          <p:cNvPr id="6" name="Picture 5">
            <a:extLst>
              <a:ext uri="{FF2B5EF4-FFF2-40B4-BE49-F238E27FC236}">
                <a16:creationId xmlns:a16="http://schemas.microsoft.com/office/drawing/2014/main" id="{F620257D-8926-4845-8A85-8C84DB244A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 y="2362210"/>
            <a:ext cx="17746133" cy="9220179"/>
          </a:xfrm>
          <a:prstGeom prst="rect">
            <a:avLst/>
          </a:prstGeom>
        </p:spPr>
      </p:pic>
    </p:spTree>
    <p:extLst>
      <p:ext uri="{BB962C8B-B14F-4D97-AF65-F5344CB8AC3E}">
        <p14:creationId xmlns:p14="http://schemas.microsoft.com/office/powerpoint/2010/main" val="588674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rete e </a:t>
            </a:r>
            <a:r>
              <a:rPr lang="en-US" dirty="0" err="1"/>
              <a:t>telefonia</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50</a:t>
            </a:fld>
            <a:endParaRPr/>
          </a:p>
        </p:txBody>
      </p:sp>
      <p:sp>
        <p:nvSpPr>
          <p:cNvPr id="14" name="TextBox 2"/>
          <p:cNvSpPr txBox="1"/>
          <p:nvPr/>
        </p:nvSpPr>
        <p:spPr>
          <a:xfrm>
            <a:off x="685800" y="2362200"/>
            <a:ext cx="17602200" cy="10433625"/>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b="1" dirty="0"/>
              <a:t>android.net</a:t>
            </a:r>
            <a:r>
              <a:rPr lang="it-IT" sz="3200" dirty="0"/>
              <a:t>: </a:t>
            </a:r>
            <a:r>
              <a:rPr lang="it-IT" sz="3200" dirty="0" err="1"/>
              <a:t>Socket-level</a:t>
            </a:r>
            <a:r>
              <a:rPr lang="it-IT" sz="3200" dirty="0"/>
              <a:t> network API - help with network </a:t>
            </a:r>
            <a:r>
              <a:rPr lang="it-IT" sz="3200" dirty="0" err="1"/>
              <a:t>access</a:t>
            </a:r>
            <a:r>
              <a:rPr lang="it-IT" sz="3200" dirty="0"/>
              <a:t>, </a:t>
            </a:r>
            <a:r>
              <a:rPr lang="it-IT" sz="3200" dirty="0" err="1"/>
              <a:t>beyond</a:t>
            </a:r>
            <a:r>
              <a:rPr lang="it-IT" sz="3200" dirty="0"/>
              <a:t> the </a:t>
            </a:r>
            <a:r>
              <a:rPr lang="it-IT" sz="3200" dirty="0" err="1"/>
              <a:t>normal</a:t>
            </a:r>
            <a:r>
              <a:rPr lang="it-IT" sz="3200" dirty="0"/>
              <a:t> java.net.* </a:t>
            </a:r>
            <a:r>
              <a:rPr lang="it-IT" sz="3200" dirty="0" err="1"/>
              <a:t>APIs</a:t>
            </a:r>
            <a:r>
              <a:rPr lang="it-IT" sz="3200" dirty="0"/>
              <a:t>.</a:t>
            </a:r>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b="1" dirty="0" err="1"/>
              <a:t>android.net.wifi</a:t>
            </a:r>
            <a:endParaRPr lang="it-IT" sz="3200" b="1"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b="1" dirty="0" err="1"/>
              <a:t>android.bluetooth</a:t>
            </a:r>
            <a:endParaRPr lang="it-IT" sz="3200" b="1"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b="1" dirty="0" err="1"/>
              <a:t>android.nfc</a:t>
            </a:r>
            <a:r>
              <a:rPr lang="it-IT" sz="3200" dirty="0"/>
              <a:t>: </a:t>
            </a:r>
            <a:r>
              <a:rPr lang="it-IT" sz="3200" dirty="0" err="1"/>
              <a:t>Near</a:t>
            </a:r>
            <a:r>
              <a:rPr lang="it-IT" sz="3200" dirty="0"/>
              <a:t> Field </a:t>
            </a:r>
            <a:r>
              <a:rPr lang="it-IT" sz="3200" dirty="0" err="1"/>
              <a:t>Communication</a:t>
            </a:r>
            <a:r>
              <a:rPr lang="it-IT" sz="3200" dirty="0"/>
              <a:t> (NFC) </a:t>
            </a:r>
            <a:r>
              <a:rPr lang="it-IT" sz="3200" dirty="0" err="1"/>
              <a:t>is</a:t>
            </a:r>
            <a:r>
              <a:rPr lang="it-IT" sz="3200" dirty="0"/>
              <a:t> a set of short-</a:t>
            </a:r>
            <a:r>
              <a:rPr lang="it-IT" sz="3200" dirty="0" err="1"/>
              <a:t>range</a:t>
            </a:r>
            <a:r>
              <a:rPr lang="it-IT" sz="3200" dirty="0"/>
              <a:t> wireless </a:t>
            </a:r>
            <a:r>
              <a:rPr lang="it-IT" sz="3200" dirty="0" err="1"/>
              <a:t>technologies</a:t>
            </a:r>
            <a:r>
              <a:rPr lang="it-IT" sz="3200" dirty="0"/>
              <a:t>, </a:t>
            </a:r>
            <a:r>
              <a:rPr lang="it-IT" sz="3200" dirty="0" err="1"/>
              <a:t>typically</a:t>
            </a:r>
            <a:r>
              <a:rPr lang="it-IT" sz="3200" dirty="0"/>
              <a:t> </a:t>
            </a:r>
            <a:r>
              <a:rPr lang="it-IT" sz="3200" dirty="0" err="1"/>
              <a:t>requiring</a:t>
            </a:r>
            <a:r>
              <a:rPr lang="it-IT" sz="3200" dirty="0"/>
              <a:t> a </a:t>
            </a:r>
            <a:r>
              <a:rPr lang="it-IT" sz="3200" dirty="0" err="1"/>
              <a:t>distance</a:t>
            </a:r>
            <a:r>
              <a:rPr lang="it-IT" sz="3200" dirty="0"/>
              <a:t> of 4cm or </a:t>
            </a:r>
            <a:r>
              <a:rPr lang="it-IT" sz="3200" dirty="0" err="1"/>
              <a:t>less</a:t>
            </a:r>
            <a:r>
              <a:rPr lang="it-IT" sz="3200" dirty="0"/>
              <a:t> to </a:t>
            </a:r>
            <a:r>
              <a:rPr lang="it-IT" sz="3200" dirty="0" err="1"/>
              <a:t>initiate</a:t>
            </a:r>
            <a:r>
              <a:rPr lang="it-IT" sz="3200" dirty="0"/>
              <a:t> a connection. NFC </a:t>
            </a:r>
            <a:r>
              <a:rPr lang="it-IT" sz="3200" dirty="0" err="1"/>
              <a:t>allows</a:t>
            </a:r>
            <a:r>
              <a:rPr lang="it-IT" sz="3200" dirty="0"/>
              <a:t> </a:t>
            </a:r>
            <a:r>
              <a:rPr lang="it-IT" sz="3200" dirty="0" err="1"/>
              <a:t>you</a:t>
            </a:r>
            <a:r>
              <a:rPr lang="it-IT" sz="3200" dirty="0"/>
              <a:t> to share small </a:t>
            </a:r>
            <a:r>
              <a:rPr lang="it-IT" sz="3200" dirty="0" err="1"/>
              <a:t>payloads</a:t>
            </a:r>
            <a:r>
              <a:rPr lang="it-IT" sz="3200" dirty="0"/>
              <a:t> of data </a:t>
            </a:r>
            <a:r>
              <a:rPr lang="it-IT" sz="3200" dirty="0" err="1"/>
              <a:t>between</a:t>
            </a:r>
            <a:r>
              <a:rPr lang="it-IT" sz="3200" dirty="0"/>
              <a:t> an NFC </a:t>
            </a:r>
            <a:r>
              <a:rPr lang="it-IT" sz="3200" dirty="0" err="1"/>
              <a:t>tag</a:t>
            </a:r>
            <a:r>
              <a:rPr lang="it-IT" sz="3200" dirty="0"/>
              <a:t> and an </a:t>
            </a:r>
            <a:r>
              <a:rPr lang="it-IT" sz="3200" dirty="0" err="1"/>
              <a:t>Androidpowered</a:t>
            </a:r>
            <a:r>
              <a:rPr lang="it-IT" sz="3200" dirty="0"/>
              <a:t> </a:t>
            </a:r>
            <a:r>
              <a:rPr lang="it-IT" sz="3200" dirty="0" err="1"/>
              <a:t>device</a:t>
            </a:r>
            <a:r>
              <a:rPr lang="it-IT" sz="3200" dirty="0"/>
              <a:t>, or </a:t>
            </a:r>
            <a:r>
              <a:rPr lang="it-IT" sz="3200" dirty="0" err="1"/>
              <a:t>between</a:t>
            </a:r>
            <a:r>
              <a:rPr lang="it-IT" sz="3200" dirty="0"/>
              <a:t> </a:t>
            </a:r>
            <a:r>
              <a:rPr lang="it-IT" sz="3200" dirty="0" err="1"/>
              <a:t>two</a:t>
            </a:r>
            <a:r>
              <a:rPr lang="it-IT" sz="3200" dirty="0"/>
              <a:t> </a:t>
            </a:r>
            <a:r>
              <a:rPr lang="it-IT" sz="3200" dirty="0" err="1"/>
              <a:t>Android-powered</a:t>
            </a:r>
            <a:r>
              <a:rPr lang="it-IT" sz="3200" dirty="0"/>
              <a:t> </a:t>
            </a:r>
            <a:r>
              <a:rPr lang="it-IT" sz="3200" dirty="0" err="1"/>
              <a:t>devices</a:t>
            </a:r>
            <a:r>
              <a:rPr lang="it-IT" sz="3200" dirty="0"/>
              <a:t>.</a:t>
            </a:r>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b="1" dirty="0" err="1"/>
              <a:t>android.telephony</a:t>
            </a:r>
            <a:r>
              <a:rPr lang="it-IT" sz="3200" dirty="0"/>
              <a:t>: </a:t>
            </a:r>
          </a:p>
          <a:p>
            <a:pPr marL="1257300" lvl="1" indent="-571500">
              <a:buClr>
                <a:schemeClr val="accent1"/>
              </a:buClr>
              <a:buFont typeface="Arial" panose="020B0604020202020204" pitchFamily="34" charset="0"/>
              <a:buChar char="•"/>
            </a:pPr>
            <a:r>
              <a:rPr lang="it-IT" sz="3200" dirty="0" err="1"/>
              <a:t>monitoring</a:t>
            </a:r>
            <a:r>
              <a:rPr lang="it-IT" sz="3200" dirty="0"/>
              <a:t> the </a:t>
            </a:r>
            <a:r>
              <a:rPr lang="it-IT" sz="3200" dirty="0" err="1"/>
              <a:t>basic</a:t>
            </a:r>
            <a:r>
              <a:rPr lang="it-IT" sz="3200" dirty="0"/>
              <a:t> </a:t>
            </a:r>
            <a:r>
              <a:rPr lang="it-IT" sz="3200" dirty="0" err="1"/>
              <a:t>phone</a:t>
            </a:r>
            <a:r>
              <a:rPr lang="it-IT" sz="3200" dirty="0"/>
              <a:t> information, plus utilities for </a:t>
            </a:r>
            <a:r>
              <a:rPr lang="it-IT" sz="3200" dirty="0" err="1"/>
              <a:t>manipulating</a:t>
            </a:r>
            <a:r>
              <a:rPr lang="it-IT" sz="3200" dirty="0"/>
              <a:t> </a:t>
            </a:r>
            <a:r>
              <a:rPr lang="it-IT" sz="3200" dirty="0" err="1"/>
              <a:t>phone</a:t>
            </a:r>
            <a:r>
              <a:rPr lang="it-IT" sz="3200" dirty="0"/>
              <a:t> </a:t>
            </a:r>
            <a:r>
              <a:rPr lang="it-IT" sz="3200" dirty="0" err="1"/>
              <a:t>number</a:t>
            </a:r>
            <a:r>
              <a:rPr lang="it-IT" sz="3200" dirty="0"/>
              <a:t> </a:t>
            </a:r>
            <a:r>
              <a:rPr lang="it-IT" sz="3200" dirty="0" err="1"/>
              <a:t>strings</a:t>
            </a:r>
            <a:r>
              <a:rPr lang="it-IT" sz="3200" dirty="0"/>
              <a:t>, SMS</a:t>
            </a:r>
          </a:p>
          <a:p>
            <a:pPr marL="1257300" lvl="1" indent="-571500">
              <a:buClr>
                <a:schemeClr val="accent1"/>
              </a:buClr>
              <a:buFont typeface="Arial" panose="020B0604020202020204" pitchFamily="34" charset="0"/>
              <a:buChar char="•"/>
            </a:pPr>
            <a:r>
              <a:rPr lang="it-IT" sz="3200" dirty="0" err="1"/>
              <a:t>CellLocation</a:t>
            </a:r>
            <a:r>
              <a:rPr lang="it-IT" sz="3200" dirty="0"/>
              <a:t>, </a:t>
            </a:r>
            <a:r>
              <a:rPr lang="it-IT" sz="3200" dirty="0" err="1"/>
              <a:t>PhoneNumberUtils</a:t>
            </a:r>
            <a:r>
              <a:rPr lang="it-IT" sz="3200" dirty="0"/>
              <a:t>, </a:t>
            </a:r>
            <a:r>
              <a:rPr lang="it-IT" sz="3200" dirty="0" err="1"/>
              <a:t>TelephonyManager</a:t>
            </a:r>
            <a:endParaRPr lang="it-IT" sz="3200" dirty="0"/>
          </a:p>
          <a:p>
            <a:pPr marL="571500"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
            </a:pPr>
            <a:r>
              <a:rPr lang="it-IT" sz="3200" b="1" dirty="0" err="1"/>
              <a:t>android.telephony.gsm</a:t>
            </a:r>
            <a:r>
              <a:rPr lang="it-IT" sz="3200" dirty="0"/>
              <a:t>: </a:t>
            </a:r>
            <a:r>
              <a:rPr lang="it-IT" sz="3200" dirty="0" err="1"/>
              <a:t>Obtain</a:t>
            </a:r>
            <a:r>
              <a:rPr lang="it-IT" sz="3200" dirty="0"/>
              <a:t> Cell location of GSM</a:t>
            </a:r>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b="1" dirty="0" err="1"/>
              <a:t>android.telephony.cdma</a:t>
            </a:r>
            <a:r>
              <a:rPr lang="it-IT" sz="3200" dirty="0"/>
              <a:t>: </a:t>
            </a:r>
            <a:r>
              <a:rPr lang="it-IT" sz="3200" dirty="0" err="1"/>
              <a:t>Obtain</a:t>
            </a:r>
            <a:r>
              <a:rPr lang="it-IT" sz="3200" dirty="0"/>
              <a:t> Cell location of CDMA - CDMA2000 </a:t>
            </a:r>
            <a:r>
              <a:rPr lang="it-IT" sz="3200" dirty="0" err="1"/>
              <a:t>is</a:t>
            </a:r>
            <a:r>
              <a:rPr lang="it-IT" sz="3200" dirty="0"/>
              <a:t> a family of 3G mobile </a:t>
            </a:r>
            <a:r>
              <a:rPr lang="it-IT" sz="3200" dirty="0" err="1"/>
              <a:t>technology</a:t>
            </a:r>
            <a:r>
              <a:rPr lang="it-IT" sz="3200" dirty="0"/>
              <a:t> </a:t>
            </a:r>
            <a:r>
              <a:rPr lang="it-IT" sz="3200" dirty="0" err="1"/>
              <a:t>standards</a:t>
            </a:r>
            <a:r>
              <a:rPr lang="it-IT" sz="3200" dirty="0"/>
              <a:t> </a:t>
            </a:r>
          </a:p>
        </p:txBody>
      </p:sp>
    </p:spTree>
    <p:extLst>
      <p:ext uri="{BB962C8B-B14F-4D97-AF65-F5344CB8AC3E}">
        <p14:creationId xmlns:p14="http://schemas.microsoft.com/office/powerpoint/2010/main" val="2772938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media e speech</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51</a:t>
            </a:fld>
            <a:endParaRPr/>
          </a:p>
        </p:txBody>
      </p:sp>
      <p:sp>
        <p:nvSpPr>
          <p:cNvPr id="14" name="TextBox 2"/>
          <p:cNvSpPr txBox="1"/>
          <p:nvPr/>
        </p:nvSpPr>
        <p:spPr>
          <a:xfrm>
            <a:off x="685800" y="2362200"/>
            <a:ext cx="17602200" cy="9510296"/>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b="1" dirty="0" err="1"/>
              <a:t>android.media</a:t>
            </a:r>
            <a:r>
              <a:rPr lang="it-IT" sz="3600" dirty="0"/>
              <a:t>: </a:t>
            </a:r>
          </a:p>
          <a:p>
            <a:pPr marL="1257300" lvl="1" indent="-571500">
              <a:buClr>
                <a:schemeClr val="accent1"/>
              </a:buClr>
              <a:buFont typeface="Arial" panose="020B0604020202020204" pitchFamily="34" charset="0"/>
              <a:buChar char="•"/>
            </a:pPr>
            <a:r>
              <a:rPr lang="it-IT" sz="3600" dirty="0" err="1"/>
              <a:t>manage</a:t>
            </a:r>
            <a:r>
              <a:rPr lang="it-IT" sz="3600" dirty="0"/>
              <a:t> </a:t>
            </a:r>
            <a:r>
              <a:rPr lang="it-IT" sz="3600" dirty="0" err="1"/>
              <a:t>various</a:t>
            </a:r>
            <a:r>
              <a:rPr lang="it-IT" sz="3600" dirty="0"/>
              <a:t> media </a:t>
            </a:r>
            <a:r>
              <a:rPr lang="it-IT" sz="3600" dirty="0" err="1"/>
              <a:t>interfaces</a:t>
            </a:r>
            <a:r>
              <a:rPr lang="it-IT" sz="3600" dirty="0"/>
              <a:t> in audio and video</a:t>
            </a:r>
          </a:p>
          <a:p>
            <a:pPr marL="1257300" lvl="1" indent="-571500">
              <a:buClr>
                <a:schemeClr val="accent1"/>
              </a:buClr>
              <a:buFont typeface="Arial" panose="020B0604020202020204" pitchFamily="34" charset="0"/>
              <a:buChar char="•"/>
            </a:pPr>
            <a:r>
              <a:rPr lang="it-IT" sz="3600" dirty="0" err="1"/>
              <a:t>MediaPlayer</a:t>
            </a:r>
            <a:r>
              <a:rPr lang="it-IT" sz="3600" dirty="0"/>
              <a:t>, </a:t>
            </a:r>
            <a:r>
              <a:rPr lang="it-IT" sz="3600" dirty="0" err="1"/>
              <a:t>MediaRecorder</a:t>
            </a:r>
            <a:r>
              <a:rPr lang="it-IT" sz="3600" dirty="0"/>
              <a:t>, </a:t>
            </a:r>
            <a:r>
              <a:rPr lang="it-IT" sz="3600" dirty="0" err="1"/>
              <a:t>Ringtone</a:t>
            </a:r>
            <a:r>
              <a:rPr lang="it-IT" sz="3600" dirty="0"/>
              <a:t>, </a:t>
            </a:r>
            <a:r>
              <a:rPr lang="it-IT" sz="3600" dirty="0" err="1"/>
              <a:t>AudioManager</a:t>
            </a:r>
            <a:r>
              <a:rPr lang="it-IT" sz="3600" dirty="0"/>
              <a:t>, </a:t>
            </a:r>
            <a:r>
              <a:rPr lang="it-IT" sz="3600" dirty="0" err="1"/>
              <a:t>FaceDetector</a:t>
            </a:r>
            <a:r>
              <a:rPr lang="it-IT" sz="3600" dirty="0"/>
              <a:t>.</a:t>
            </a:r>
          </a:p>
          <a:p>
            <a:pPr marL="571500" indent="-571500">
              <a:buClr>
                <a:schemeClr val="accent1"/>
              </a:buClr>
              <a:buFont typeface="Wingdings" panose="05000000000000000000" pitchFamily="2" charset="2"/>
              <a:buChar char="Ø"/>
            </a:pPr>
            <a:endParaRPr lang="it-IT" sz="3600" dirty="0"/>
          </a:p>
          <a:p>
            <a:pPr marL="571500" indent="-571500">
              <a:buClr>
                <a:schemeClr val="accent1"/>
              </a:buClr>
              <a:buFont typeface="Wingdings" panose="05000000000000000000" pitchFamily="2" charset="2"/>
              <a:buChar char="§"/>
            </a:pPr>
            <a:r>
              <a:rPr lang="it-IT" sz="3600" b="1" dirty="0" err="1"/>
              <a:t>android.media.effect</a:t>
            </a:r>
            <a:r>
              <a:rPr lang="it-IT" sz="3600" dirty="0"/>
              <a:t>: </a:t>
            </a:r>
            <a:r>
              <a:rPr lang="it-IT" sz="3600" dirty="0" err="1"/>
              <a:t>apply</a:t>
            </a:r>
            <a:r>
              <a:rPr lang="it-IT" sz="3600" dirty="0"/>
              <a:t> a </a:t>
            </a:r>
            <a:r>
              <a:rPr lang="it-IT" sz="3600" dirty="0" err="1"/>
              <a:t>variety</a:t>
            </a:r>
            <a:r>
              <a:rPr lang="it-IT" sz="3600" dirty="0"/>
              <a:t> of </a:t>
            </a:r>
            <a:r>
              <a:rPr lang="it-IT" sz="3600" dirty="0" err="1"/>
              <a:t>visual</a:t>
            </a:r>
            <a:r>
              <a:rPr lang="it-IT" sz="3600" dirty="0"/>
              <a:t> </a:t>
            </a:r>
            <a:r>
              <a:rPr lang="it-IT" sz="3600" dirty="0" err="1"/>
              <a:t>effects</a:t>
            </a:r>
            <a:r>
              <a:rPr lang="it-IT" sz="3600" dirty="0"/>
              <a:t> to images and </a:t>
            </a:r>
            <a:r>
              <a:rPr lang="it-IT" sz="3600" dirty="0" err="1"/>
              <a:t>videos</a:t>
            </a: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android.hardware</a:t>
            </a:r>
            <a:r>
              <a:rPr lang="it-IT" sz="3600" dirty="0"/>
              <a:t>: </a:t>
            </a:r>
            <a:r>
              <a:rPr lang="it-IT" sz="3600" dirty="0" err="1"/>
              <a:t>support</a:t>
            </a:r>
            <a:r>
              <a:rPr lang="it-IT" sz="3600" dirty="0"/>
              <a:t> for hardware </a:t>
            </a:r>
            <a:r>
              <a:rPr lang="it-IT" sz="3600" dirty="0" err="1"/>
              <a:t>features</a:t>
            </a:r>
            <a:r>
              <a:rPr lang="it-IT" sz="3600" dirty="0"/>
              <a:t>, </a:t>
            </a:r>
            <a:r>
              <a:rPr lang="it-IT" sz="3600" dirty="0" err="1"/>
              <a:t>such</a:t>
            </a:r>
            <a:r>
              <a:rPr lang="it-IT" sz="3600" dirty="0"/>
              <a:t> </a:t>
            </a:r>
            <a:r>
              <a:rPr lang="it-IT" sz="3600" dirty="0" err="1"/>
              <a:t>as</a:t>
            </a:r>
            <a:r>
              <a:rPr lang="it-IT" sz="3600" dirty="0"/>
              <a:t> the camera and </a:t>
            </a:r>
            <a:r>
              <a:rPr lang="it-IT" sz="3600" dirty="0" err="1"/>
              <a:t>other</a:t>
            </a:r>
            <a:r>
              <a:rPr lang="it-IT" sz="3600" dirty="0"/>
              <a:t> </a:t>
            </a:r>
            <a:r>
              <a:rPr lang="it-IT" sz="3600" dirty="0" err="1"/>
              <a:t>sensors</a:t>
            </a: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android.drm</a:t>
            </a:r>
            <a:r>
              <a:rPr lang="it-IT" sz="3600" dirty="0"/>
              <a:t>: Digital right management</a:t>
            </a:r>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android.mtp</a:t>
            </a:r>
            <a:r>
              <a:rPr lang="it-IT" sz="3600" dirty="0"/>
              <a:t>: </a:t>
            </a:r>
            <a:r>
              <a:rPr lang="it-IT" sz="3600" dirty="0" err="1"/>
              <a:t>interact</a:t>
            </a:r>
            <a:r>
              <a:rPr lang="it-IT" sz="3600" dirty="0"/>
              <a:t> </a:t>
            </a:r>
            <a:r>
              <a:rPr lang="it-IT" sz="3600" dirty="0" err="1"/>
              <a:t>directly</a:t>
            </a:r>
            <a:r>
              <a:rPr lang="it-IT" sz="3600" dirty="0"/>
              <a:t> with </a:t>
            </a:r>
            <a:r>
              <a:rPr lang="it-IT" sz="3600" dirty="0" err="1"/>
              <a:t>connected</a:t>
            </a:r>
            <a:r>
              <a:rPr lang="it-IT" sz="3600" dirty="0"/>
              <a:t> </a:t>
            </a:r>
            <a:r>
              <a:rPr lang="it-IT" sz="3600" dirty="0" err="1"/>
              <a:t>cameras</a:t>
            </a:r>
            <a:r>
              <a:rPr lang="it-IT" sz="3600" dirty="0"/>
              <a:t> and </a:t>
            </a:r>
            <a:r>
              <a:rPr lang="it-IT" sz="3600" dirty="0" err="1"/>
              <a:t>other</a:t>
            </a:r>
            <a:r>
              <a:rPr lang="it-IT" sz="3600" dirty="0"/>
              <a:t> </a:t>
            </a:r>
            <a:r>
              <a:rPr lang="it-IT" sz="3600" dirty="0" err="1"/>
              <a:t>devices</a:t>
            </a:r>
            <a:r>
              <a:rPr lang="it-IT" sz="3600" dirty="0"/>
              <a:t>, </a:t>
            </a:r>
            <a:r>
              <a:rPr lang="it-IT" sz="3600" dirty="0" err="1"/>
              <a:t>using</a:t>
            </a:r>
            <a:r>
              <a:rPr lang="it-IT" sz="3600" dirty="0"/>
              <a:t> the PTP (Picture Transfer </a:t>
            </a:r>
            <a:r>
              <a:rPr lang="it-IT" sz="3600" dirty="0" err="1"/>
              <a:t>Protocol</a:t>
            </a:r>
            <a:r>
              <a:rPr lang="it-IT" sz="3600" dirty="0"/>
              <a:t>)</a:t>
            </a:r>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android.speech</a:t>
            </a:r>
            <a:r>
              <a:rPr lang="it-IT" sz="3600" dirty="0"/>
              <a:t>: base </a:t>
            </a:r>
            <a:r>
              <a:rPr lang="it-IT" sz="3600" dirty="0" err="1"/>
              <a:t>class</a:t>
            </a:r>
            <a:r>
              <a:rPr lang="it-IT" sz="3600" dirty="0"/>
              <a:t> for </a:t>
            </a:r>
            <a:r>
              <a:rPr lang="it-IT" sz="3600" dirty="0" err="1"/>
              <a:t>recognition</a:t>
            </a:r>
            <a:r>
              <a:rPr lang="it-IT" sz="3600" dirty="0"/>
              <a:t> service </a:t>
            </a:r>
            <a:r>
              <a:rPr lang="it-IT" sz="3600" dirty="0" err="1"/>
              <a:t>implementations</a:t>
            </a:r>
            <a:endParaRPr lang="it-IT" sz="3600" dirty="0"/>
          </a:p>
          <a:p>
            <a:pPr marL="571500" indent="-571500">
              <a:buClr>
                <a:schemeClr val="accent1"/>
              </a:buClr>
              <a:buFont typeface="Wingdings" panose="05000000000000000000" pitchFamily="2" charset="2"/>
              <a:buChar char="§"/>
            </a:pPr>
            <a:endParaRPr lang="it-IT" sz="3600" dirty="0"/>
          </a:p>
          <a:p>
            <a:pPr marL="571500" indent="-571500">
              <a:buClr>
                <a:schemeClr val="accent1"/>
              </a:buClr>
              <a:buFont typeface="Wingdings" panose="05000000000000000000" pitchFamily="2" charset="2"/>
              <a:buChar char="§"/>
            </a:pPr>
            <a:r>
              <a:rPr lang="it-IT" sz="3600" b="1" dirty="0" err="1"/>
              <a:t>android.speech.tts</a:t>
            </a:r>
            <a:r>
              <a:rPr lang="it-IT" sz="3600" dirty="0"/>
              <a:t>: Text to Speech </a:t>
            </a:r>
          </a:p>
        </p:txBody>
      </p:sp>
    </p:spTree>
    <p:extLst>
      <p:ext uri="{BB962C8B-B14F-4D97-AF65-F5344CB8AC3E}">
        <p14:creationId xmlns:p14="http://schemas.microsoft.com/office/powerpoint/2010/main" val="534020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utilities </a:t>
            </a:r>
            <a:r>
              <a:rPr lang="en-US" dirty="0" err="1"/>
              <a:t>generali</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52</a:t>
            </a:fld>
            <a:endParaRPr/>
          </a:p>
        </p:txBody>
      </p:sp>
      <p:sp>
        <p:nvSpPr>
          <p:cNvPr id="14" name="TextBox 2"/>
          <p:cNvSpPr txBox="1"/>
          <p:nvPr/>
        </p:nvSpPr>
        <p:spPr>
          <a:xfrm>
            <a:off x="685800" y="2362200"/>
            <a:ext cx="17602200" cy="9941183"/>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en-US" sz="3200" b="1" dirty="0" err="1"/>
              <a:t>android.utils</a:t>
            </a:r>
            <a:r>
              <a:rPr lang="en-US" sz="3200" dirty="0"/>
              <a:t>: date/time manipulation, base64 encoders and decoders, string and number conversion methods, and XML utilities.</a:t>
            </a:r>
          </a:p>
          <a:p>
            <a:pPr marL="571500" indent="-571500">
              <a:buClr>
                <a:schemeClr val="accent1"/>
              </a:buClr>
              <a:buFont typeface="Wingdings" panose="05000000000000000000" pitchFamily="2" charset="2"/>
              <a:buChar char="§"/>
            </a:pPr>
            <a:endParaRPr lang="en-US" sz="3200" dirty="0"/>
          </a:p>
          <a:p>
            <a:pPr marL="571500" indent="-571500">
              <a:buClr>
                <a:schemeClr val="accent1"/>
              </a:buClr>
              <a:buFont typeface="Wingdings" panose="05000000000000000000" pitchFamily="2" charset="2"/>
              <a:buChar char="§"/>
            </a:pPr>
            <a:endParaRPr lang="en-US" sz="3200" dirty="0"/>
          </a:p>
          <a:p>
            <a:pPr marL="571500" indent="-571500">
              <a:buClr>
                <a:schemeClr val="accent1"/>
              </a:buClr>
              <a:buFont typeface="Wingdings" panose="05000000000000000000" pitchFamily="2" charset="2"/>
              <a:buChar char="§"/>
            </a:pPr>
            <a:r>
              <a:rPr lang="en-US" sz="3200" b="1" dirty="0" err="1"/>
              <a:t>android.sax</a:t>
            </a:r>
            <a:r>
              <a:rPr lang="en-US" sz="3200" dirty="0"/>
              <a:t>: XML parsing</a:t>
            </a:r>
          </a:p>
          <a:p>
            <a:pPr marL="571500" indent="-571500">
              <a:buClr>
                <a:schemeClr val="accent1"/>
              </a:buClr>
              <a:buFont typeface="Wingdings" panose="05000000000000000000" pitchFamily="2" charset="2"/>
              <a:buChar char="§"/>
            </a:pPr>
            <a:endParaRPr lang="en-US" sz="3200" dirty="0"/>
          </a:p>
          <a:p>
            <a:pPr marL="571500" indent="-571500">
              <a:buClr>
                <a:schemeClr val="accent1"/>
              </a:buClr>
              <a:buFont typeface="Wingdings" panose="05000000000000000000" pitchFamily="2" charset="2"/>
              <a:buChar char="§"/>
            </a:pPr>
            <a:endParaRPr lang="en-US" sz="3200" dirty="0"/>
          </a:p>
          <a:p>
            <a:pPr marL="571500" indent="-571500">
              <a:buClr>
                <a:schemeClr val="accent1"/>
              </a:buClr>
              <a:buFont typeface="Wingdings" panose="05000000000000000000" pitchFamily="2" charset="2"/>
              <a:buChar char="§"/>
            </a:pPr>
            <a:r>
              <a:rPr lang="en-US" sz="3200" b="1" dirty="0" err="1"/>
              <a:t>android.test</a:t>
            </a:r>
            <a:r>
              <a:rPr lang="en-US" sz="3200" dirty="0"/>
              <a:t>: A framework for writing Android test cases and suites</a:t>
            </a:r>
          </a:p>
          <a:p>
            <a:pPr marL="571500" indent="-571500">
              <a:buClr>
                <a:schemeClr val="accent1"/>
              </a:buClr>
              <a:buFont typeface="Wingdings" panose="05000000000000000000" pitchFamily="2" charset="2"/>
              <a:buChar char="§"/>
            </a:pPr>
            <a:endParaRPr lang="en-US" sz="3200" dirty="0"/>
          </a:p>
          <a:p>
            <a:pPr marL="571500" indent="-571500">
              <a:buClr>
                <a:schemeClr val="accent1"/>
              </a:buClr>
              <a:buFont typeface="Wingdings" panose="05000000000000000000" pitchFamily="2" charset="2"/>
              <a:buChar char="§"/>
            </a:pPr>
            <a:endParaRPr lang="en-US" sz="3200" dirty="0"/>
          </a:p>
          <a:p>
            <a:pPr marL="571500" indent="-571500">
              <a:buClr>
                <a:schemeClr val="accent1"/>
              </a:buClr>
              <a:buFont typeface="Wingdings" panose="05000000000000000000" pitchFamily="2" charset="2"/>
              <a:buChar char="§"/>
            </a:pPr>
            <a:r>
              <a:rPr lang="en-US" sz="3200" b="1" dirty="0" err="1"/>
              <a:t>android.preference</a:t>
            </a:r>
            <a:r>
              <a:rPr lang="en-US" sz="3200" dirty="0"/>
              <a:t>: manage application preferences and implement the preferences UI. Using these ensures that all the preferences within each application are maintained in the same manner and the user experience is consistent with that of the system and other applications</a:t>
            </a:r>
          </a:p>
          <a:p>
            <a:pPr marL="571500" indent="-571500">
              <a:buClr>
                <a:schemeClr val="accent1"/>
              </a:buClr>
              <a:buFont typeface="Wingdings" panose="05000000000000000000" pitchFamily="2" charset="2"/>
              <a:buChar char="§"/>
            </a:pPr>
            <a:endParaRPr lang="en-US" sz="3200" dirty="0"/>
          </a:p>
          <a:p>
            <a:pPr marL="571500" indent="-571500">
              <a:buClr>
                <a:schemeClr val="accent1"/>
              </a:buClr>
              <a:buFont typeface="Wingdings" panose="05000000000000000000" pitchFamily="2" charset="2"/>
              <a:buChar char="§"/>
            </a:pPr>
            <a:endParaRPr lang="en-US" sz="3200" dirty="0"/>
          </a:p>
          <a:p>
            <a:pPr marL="571500" indent="-571500">
              <a:buClr>
                <a:schemeClr val="accent1"/>
              </a:buClr>
              <a:buFont typeface="Wingdings" panose="05000000000000000000" pitchFamily="2" charset="2"/>
              <a:buChar char="§"/>
            </a:pPr>
            <a:r>
              <a:rPr lang="en-US" sz="3200" b="1" dirty="0" err="1"/>
              <a:t>android.os</a:t>
            </a:r>
            <a:r>
              <a:rPr lang="en-US" sz="3200" dirty="0"/>
              <a:t>: </a:t>
            </a:r>
          </a:p>
          <a:p>
            <a:pPr marL="1257300" lvl="1" indent="-571500">
              <a:buClr>
                <a:schemeClr val="accent1"/>
              </a:buClr>
              <a:buFont typeface="Arial" panose="020B0604020202020204" pitchFamily="34" charset="0"/>
              <a:buChar char="•"/>
            </a:pPr>
            <a:r>
              <a:rPr lang="en-US" sz="3200" dirty="0"/>
              <a:t>basic operating system services, message passing, and inter-process communication</a:t>
            </a:r>
          </a:p>
          <a:p>
            <a:pPr marL="1257300" lvl="1" indent="-571500">
              <a:buClr>
                <a:schemeClr val="accent1"/>
              </a:buClr>
              <a:buFont typeface="Arial" panose="020B0604020202020204" pitchFamily="34" charset="0"/>
              <a:buChar char="•"/>
            </a:pPr>
            <a:r>
              <a:rPr lang="en-US" sz="3200" dirty="0"/>
              <a:t>Binder (</a:t>
            </a:r>
            <a:r>
              <a:rPr lang="en-US" sz="3200" dirty="0" err="1"/>
              <a:t>ipc</a:t>
            </a:r>
            <a:r>
              <a:rPr lang="en-US" sz="3200" dirty="0"/>
              <a:t>), </a:t>
            </a:r>
            <a:r>
              <a:rPr lang="en-US" sz="3200" dirty="0" err="1"/>
              <a:t>FileObserver</a:t>
            </a:r>
            <a:r>
              <a:rPr lang="en-US" sz="3200" dirty="0"/>
              <a:t> (changes in files) Handler e </a:t>
            </a:r>
            <a:r>
              <a:rPr lang="en-US" sz="3200" dirty="0" err="1"/>
              <a:t>Looper</a:t>
            </a:r>
            <a:r>
              <a:rPr lang="en-US" sz="3200" dirty="0"/>
              <a:t> (for dealing with message threads), </a:t>
            </a:r>
            <a:r>
              <a:rPr lang="en-US" sz="3200" dirty="0" err="1"/>
              <a:t>BatteryManager</a:t>
            </a:r>
            <a:r>
              <a:rPr lang="en-US" sz="3200" dirty="0"/>
              <a:t>, </a:t>
            </a:r>
            <a:r>
              <a:rPr lang="en-US" sz="3200" dirty="0" err="1"/>
              <a:t>PowerManager</a:t>
            </a:r>
            <a:endParaRPr lang="it-IT" sz="3200" dirty="0"/>
          </a:p>
        </p:txBody>
      </p:sp>
    </p:spTree>
    <p:extLst>
      <p:ext uri="{BB962C8B-B14F-4D97-AF65-F5344CB8AC3E}">
        <p14:creationId xmlns:p14="http://schemas.microsoft.com/office/powerpoint/2010/main" val="1856323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Android market</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53</a:t>
            </a:fld>
            <a:endParaRPr/>
          </a:p>
        </p:txBody>
      </p:sp>
      <p:sp>
        <p:nvSpPr>
          <p:cNvPr id="6" name="TextBox 2"/>
          <p:cNvSpPr txBox="1"/>
          <p:nvPr/>
        </p:nvSpPr>
        <p:spPr>
          <a:xfrm>
            <a:off x="685800" y="2796600"/>
            <a:ext cx="17602200" cy="6494085"/>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dirty="0"/>
              <a:t>Strumento standard fornito da </a:t>
            </a:r>
            <a:r>
              <a:rPr lang="it-IT" sz="3200" dirty="0" err="1"/>
              <a:t>Android</a:t>
            </a:r>
            <a:r>
              <a:rPr lang="it-IT" sz="3200" dirty="0"/>
              <a:t> per la pubblicazione e la pubblicizzazione delle applicazioni</a:t>
            </a:r>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dirty="0"/>
              <a:t>La registrazione è molto semplice e richiede</a:t>
            </a:r>
          </a:p>
          <a:p>
            <a:pPr marL="1257300" lvl="1" indent="-571500">
              <a:buClr>
                <a:schemeClr val="accent1"/>
              </a:buClr>
              <a:buFont typeface="Arial" panose="020B0604020202020204" pitchFamily="34" charset="0"/>
              <a:buChar char="•"/>
            </a:pPr>
            <a:r>
              <a:rPr lang="it-IT" sz="3200" dirty="0"/>
              <a:t>Un Account Google</a:t>
            </a:r>
          </a:p>
          <a:p>
            <a:pPr marL="1257300" lvl="1" indent="-571500">
              <a:buClr>
                <a:schemeClr val="accent1"/>
              </a:buClr>
              <a:buFont typeface="Arial" panose="020B0604020202020204" pitchFamily="34" charset="0"/>
              <a:buChar char="•"/>
            </a:pPr>
            <a:r>
              <a:rPr lang="it-IT" sz="3200" dirty="0"/>
              <a:t>Una quota di iscrizione di 25$ (~18€) una tantum</a:t>
            </a:r>
          </a:p>
          <a:p>
            <a:pPr marL="571500"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
            </a:pPr>
            <a:r>
              <a:rPr lang="it-IT" sz="3200" dirty="0"/>
              <a:t>Nel caso in cui si voglia vendere applicazioni bisogna fornire poi anche le proprie coordinate bancarie e il proprio codice fiscale</a:t>
            </a:r>
          </a:p>
        </p:txBody>
      </p:sp>
    </p:spTree>
    <p:extLst>
      <p:ext uri="{BB962C8B-B14F-4D97-AF65-F5344CB8AC3E}">
        <p14:creationId xmlns:p14="http://schemas.microsoft.com/office/powerpoint/2010/main" val="1972730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ricerca</a:t>
            </a:r>
            <a:r>
              <a:rPr lang="en-US" dirty="0"/>
              <a:t> di </a:t>
            </a:r>
            <a:r>
              <a:rPr lang="en-US" dirty="0" err="1"/>
              <a:t>un’applicazione</a:t>
            </a:r>
            <a:r>
              <a:rPr lang="en-US" dirty="0"/>
              <a:t> </a:t>
            </a:r>
            <a:r>
              <a:rPr lang="en-US" dirty="0" err="1"/>
              <a:t>sul</a:t>
            </a:r>
            <a:r>
              <a:rPr lang="en-US" dirty="0"/>
              <a:t> market</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54</a:t>
            </a:fld>
            <a:endParaRPr/>
          </a:p>
        </p:txBody>
      </p:sp>
      <p:sp>
        <p:nvSpPr>
          <p:cNvPr id="6" name="TextBox 2"/>
          <p:cNvSpPr txBox="1"/>
          <p:nvPr/>
        </p:nvSpPr>
        <p:spPr>
          <a:xfrm>
            <a:off x="685800" y="3294757"/>
            <a:ext cx="17602200" cy="7478970"/>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dirty="0" err="1"/>
              <a:t>Android</a:t>
            </a:r>
            <a:r>
              <a:rPr lang="it-IT" sz="3200" dirty="0"/>
              <a:t> Play </a:t>
            </a:r>
            <a:r>
              <a:rPr lang="it-IT" sz="3200" dirty="0" err="1"/>
              <a:t>Store</a:t>
            </a:r>
            <a:r>
              <a:rPr lang="it-IT" sz="3200" dirty="0"/>
              <a:t> </a:t>
            </a:r>
            <a:r>
              <a:rPr lang="it-IT" sz="3200" dirty="0" err="1"/>
              <a:t>e’</a:t>
            </a:r>
            <a:r>
              <a:rPr lang="it-IT" sz="3200" dirty="0"/>
              <a:t> disponibile</a:t>
            </a:r>
            <a:br>
              <a:rPr lang="it-IT" sz="3200" dirty="0"/>
            </a:br>
            <a:endParaRPr lang="it-IT" sz="1800" dirty="0"/>
          </a:p>
          <a:p>
            <a:pPr marL="1257300" lvl="1" indent="-571500">
              <a:buClr>
                <a:schemeClr val="accent1"/>
              </a:buClr>
              <a:buFont typeface="Arial" panose="020B0604020202020204" pitchFamily="34" charset="0"/>
              <a:buChar char="•"/>
            </a:pPr>
            <a:r>
              <a:rPr lang="it-IT" sz="3200" dirty="0"/>
              <a:t>come applicazione Web: https://play.google.com/store</a:t>
            </a:r>
          </a:p>
          <a:p>
            <a:pPr marL="1257300" lvl="1" indent="-571500">
              <a:buClr>
                <a:schemeClr val="accent1"/>
              </a:buClr>
              <a:buFont typeface="Arial" panose="020B0604020202020204" pitchFamily="34" charset="0"/>
              <a:buChar char="•"/>
            </a:pPr>
            <a:r>
              <a:rPr lang="it-IT" sz="3200" dirty="0"/>
              <a:t>come applicazione client su tutti i dispositivi </a:t>
            </a:r>
            <a:r>
              <a:rPr lang="it-IT" sz="3200" dirty="0" err="1"/>
              <a:t>Android</a:t>
            </a:r>
            <a:endParaRPr lang="it-IT" sz="3200" dirty="0"/>
          </a:p>
          <a:p>
            <a:pPr marL="1257300" lvl="1" indent="-571500">
              <a:buClr>
                <a:schemeClr val="accent1"/>
              </a:buClr>
              <a:buFont typeface="Arial" panose="020B0604020202020204" pitchFamily="34" charset="0"/>
              <a:buChar char="•"/>
            </a:pPr>
            <a:r>
              <a:rPr lang="it-IT" sz="3200" dirty="0"/>
              <a:t>Non disponibile sugli emulatori</a:t>
            </a:r>
          </a:p>
          <a:p>
            <a:pPr marL="571500"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
            </a:pPr>
            <a:r>
              <a:rPr lang="it-IT" sz="3200" dirty="0"/>
              <a:t>In passato si chiamava </a:t>
            </a:r>
            <a:r>
              <a:rPr lang="it-IT" sz="3200" dirty="0" err="1"/>
              <a:t>Android</a:t>
            </a:r>
            <a:r>
              <a:rPr lang="it-IT" sz="3200" dirty="0"/>
              <a:t> Market ed era utilizzato solo per la distribuzione di applicazione. Ora, invece, contiene anche contenuti multimediali (film, musica, libri, giornali)</a:t>
            </a:r>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endParaRPr lang="it-IT" sz="3200" dirty="0"/>
          </a:p>
          <a:p>
            <a:pPr marL="571500" indent="-571500">
              <a:buClr>
                <a:schemeClr val="accent1"/>
              </a:buClr>
              <a:buFont typeface="Wingdings" panose="05000000000000000000" pitchFamily="2" charset="2"/>
              <a:buChar char="§"/>
            </a:pPr>
            <a:r>
              <a:rPr lang="it-IT" sz="3200" dirty="0"/>
              <a:t>In alternativa, è possibile distribuire applicazioni proprie anche in maniera diretta</a:t>
            </a:r>
          </a:p>
          <a:p>
            <a:pPr marL="1257300" lvl="1" indent="-571500">
              <a:buClr>
                <a:schemeClr val="accent1"/>
              </a:buClr>
              <a:buFont typeface="Arial" panose="020B0604020202020204" pitchFamily="34" charset="0"/>
              <a:buChar char="•"/>
            </a:pPr>
            <a:r>
              <a:rPr lang="it-IT" sz="3200" dirty="0"/>
              <a:t>Esistono ulteriori market, non approvati da Google</a:t>
            </a:r>
          </a:p>
        </p:txBody>
      </p:sp>
    </p:spTree>
    <p:extLst>
      <p:ext uri="{BB962C8B-B14F-4D97-AF65-F5344CB8AC3E}">
        <p14:creationId xmlns:p14="http://schemas.microsoft.com/office/powerpoint/2010/main" val="1140100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pubblicazione</a:t>
            </a:r>
            <a:r>
              <a:rPr lang="en-US" dirty="0"/>
              <a:t> di </a:t>
            </a:r>
            <a:r>
              <a:rPr lang="en-US" dirty="0" err="1"/>
              <a:t>un’applicazione</a:t>
            </a:r>
            <a:r>
              <a:rPr lang="en-US" dirty="0"/>
              <a:t> </a:t>
            </a:r>
            <a:r>
              <a:rPr lang="en-US" dirty="0" err="1"/>
              <a:t>sul</a:t>
            </a:r>
            <a:r>
              <a:rPr lang="en-US" dirty="0"/>
              <a:t> market</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55</a:t>
            </a:fld>
            <a:endParaRPr/>
          </a:p>
        </p:txBody>
      </p:sp>
      <p:sp>
        <p:nvSpPr>
          <p:cNvPr id="6" name="TextBox 2"/>
          <p:cNvSpPr txBox="1"/>
          <p:nvPr/>
        </p:nvSpPr>
        <p:spPr>
          <a:xfrm>
            <a:off x="685800" y="3294757"/>
            <a:ext cx="17602200" cy="7478970"/>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dirty="0"/>
              <a:t>Per pubblicare un’applicazione </a:t>
            </a:r>
            <a:r>
              <a:rPr lang="it-IT" sz="3200" dirty="0" err="1"/>
              <a:t>e’</a:t>
            </a:r>
            <a:r>
              <a:rPr lang="it-IT" sz="3200" dirty="0"/>
              <a:t> necessario</a:t>
            </a:r>
          </a:p>
          <a:p>
            <a:pPr marL="1257300" lvl="1" indent="-571500">
              <a:buClr>
                <a:schemeClr val="accent1"/>
              </a:buClr>
              <a:buFont typeface="Arial" panose="020B0604020202020204" pitchFamily="34" charset="0"/>
              <a:buChar char="•"/>
            </a:pPr>
            <a:r>
              <a:rPr lang="it-IT" sz="3200" dirty="0"/>
              <a:t>L’</a:t>
            </a:r>
            <a:r>
              <a:rPr lang="it-IT" sz="3200" dirty="0" err="1"/>
              <a:t>apk</a:t>
            </a:r>
            <a:r>
              <a:rPr lang="it-IT" sz="3200" dirty="0"/>
              <a:t> firmato</a:t>
            </a:r>
          </a:p>
          <a:p>
            <a:pPr marL="1257300" lvl="1" indent="-571500">
              <a:buClr>
                <a:schemeClr val="accent1"/>
              </a:buClr>
              <a:buFont typeface="Arial" panose="020B0604020202020204" pitchFamily="34" charset="0"/>
              <a:buChar char="•"/>
            </a:pPr>
            <a:r>
              <a:rPr lang="it-IT" sz="3200" dirty="0"/>
              <a:t>Almeno 2 </a:t>
            </a:r>
            <a:r>
              <a:rPr lang="it-IT" sz="3200" dirty="0" err="1"/>
              <a:t>screenshots</a:t>
            </a:r>
            <a:endParaRPr lang="it-IT" sz="3200" dirty="0"/>
          </a:p>
          <a:p>
            <a:pPr marL="1257300" lvl="1" indent="-571500">
              <a:buClr>
                <a:schemeClr val="accent1"/>
              </a:buClr>
              <a:buFont typeface="Arial" panose="020B0604020202020204" pitchFamily="34" charset="0"/>
              <a:buChar char="•"/>
            </a:pPr>
            <a:r>
              <a:rPr lang="it-IT" sz="3200" dirty="0"/>
              <a:t>Un’icona ad alta risoluzione e un banner</a:t>
            </a:r>
          </a:p>
          <a:p>
            <a:pPr marL="1257300" lvl="1" indent="-571500">
              <a:buClr>
                <a:schemeClr val="accent1"/>
              </a:buClr>
              <a:buFont typeface="Arial" panose="020B0604020202020204" pitchFamily="34" charset="0"/>
              <a:buChar char="•"/>
            </a:pPr>
            <a:r>
              <a:rPr lang="it-IT" sz="3200" dirty="0"/>
              <a:t>Titolo e descrizione (per ogni lingua che si vuole supportare)</a:t>
            </a:r>
          </a:p>
          <a:p>
            <a:pPr marL="1257300" lvl="1" indent="-571500">
              <a:buClr>
                <a:schemeClr val="accent1"/>
              </a:buClr>
              <a:buFont typeface="Arial" panose="020B0604020202020204" pitchFamily="34" charset="0"/>
              <a:buChar char="•"/>
            </a:pPr>
            <a:r>
              <a:rPr lang="it-IT" sz="3200" dirty="0"/>
              <a:t>Descrizione delle ultime modifiche</a:t>
            </a:r>
          </a:p>
          <a:p>
            <a:pPr marL="1257300" lvl="1" indent="-571500">
              <a:buClr>
                <a:schemeClr val="accent1"/>
              </a:buClr>
              <a:buFont typeface="Arial" panose="020B0604020202020204" pitchFamily="34" charset="0"/>
              <a:buChar char="•"/>
            </a:pPr>
            <a:r>
              <a:rPr lang="it-IT" sz="3200" dirty="0"/>
              <a:t>Tipo e categoria</a:t>
            </a:r>
          </a:p>
          <a:p>
            <a:pPr marL="1257300" lvl="1" indent="-571500">
              <a:buClr>
                <a:schemeClr val="accent1"/>
              </a:buClr>
              <a:buFont typeface="Arial" panose="020B0604020202020204" pitchFamily="34" charset="0"/>
              <a:buChar char="•"/>
            </a:pPr>
            <a:r>
              <a:rPr lang="it-IT" sz="3200" dirty="0"/>
              <a:t>Classificazione dei contenuti</a:t>
            </a:r>
          </a:p>
          <a:p>
            <a:pPr marL="1257300" lvl="1" indent="-571500">
              <a:buClr>
                <a:schemeClr val="accent1"/>
              </a:buClr>
              <a:buFont typeface="Arial" panose="020B0604020202020204" pitchFamily="34" charset="0"/>
              <a:buChar char="•"/>
            </a:pPr>
            <a:r>
              <a:rPr lang="it-IT" sz="3200" dirty="0"/>
              <a:t>Prezzo (se non gratis)</a:t>
            </a:r>
          </a:p>
          <a:p>
            <a:pPr marL="1257300" lvl="1" indent="-571500">
              <a:buClr>
                <a:schemeClr val="accent1"/>
              </a:buClr>
              <a:buFont typeface="Wingdings" panose="05000000000000000000" pitchFamily="2" charset="2"/>
              <a:buChar char="Ø"/>
            </a:pPr>
            <a:endParaRPr lang="it-IT" sz="3200" dirty="0"/>
          </a:p>
          <a:p>
            <a:pPr marL="1257300" lvl="1"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
            </a:pPr>
            <a:r>
              <a:rPr lang="it-IT" sz="3200" dirty="0"/>
              <a:t>Sono automaticamente ricavati dal </a:t>
            </a:r>
            <a:r>
              <a:rPr lang="it-IT" sz="3200" dirty="0" err="1"/>
              <a:t>manifest</a:t>
            </a:r>
            <a:endParaRPr lang="it-IT" sz="3200" dirty="0"/>
          </a:p>
          <a:p>
            <a:pPr marL="1257300" lvl="1" indent="-571500">
              <a:buClr>
                <a:schemeClr val="accent1"/>
              </a:buClr>
              <a:buFont typeface="Arial" panose="020B0604020202020204" pitchFamily="34" charset="0"/>
              <a:buChar char="•"/>
            </a:pPr>
            <a:r>
              <a:rPr lang="it-IT" sz="3200" dirty="0"/>
              <a:t>Versioni di </a:t>
            </a:r>
            <a:r>
              <a:rPr lang="it-IT" sz="3200" dirty="0" err="1"/>
              <a:t>Android</a:t>
            </a:r>
            <a:r>
              <a:rPr lang="it-IT" sz="3200" dirty="0"/>
              <a:t> compatibili</a:t>
            </a:r>
          </a:p>
          <a:p>
            <a:pPr marL="1257300" lvl="1" indent="-571500">
              <a:buClr>
                <a:schemeClr val="accent1"/>
              </a:buClr>
              <a:buFont typeface="Arial" panose="020B0604020202020204" pitchFamily="34" charset="0"/>
              <a:buChar char="•"/>
            </a:pPr>
            <a:r>
              <a:rPr lang="it-IT" sz="3200" dirty="0"/>
              <a:t>Dispositivi compatibili</a:t>
            </a:r>
          </a:p>
          <a:p>
            <a:pPr marL="1257300" lvl="1" indent="-571500">
              <a:buClr>
                <a:schemeClr val="accent1"/>
              </a:buClr>
              <a:buFont typeface="Arial" panose="020B0604020202020204" pitchFamily="34" charset="0"/>
              <a:buChar char="•"/>
            </a:pPr>
            <a:r>
              <a:rPr lang="it-IT" sz="3200" dirty="0"/>
              <a:t>Permessi da richiedere all’utente installatore</a:t>
            </a:r>
          </a:p>
        </p:txBody>
      </p:sp>
    </p:spTree>
    <p:extLst>
      <p:ext uri="{BB962C8B-B14F-4D97-AF65-F5344CB8AC3E}">
        <p14:creationId xmlns:p14="http://schemas.microsoft.com/office/powerpoint/2010/main" val="861630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cenno</a:t>
            </a:r>
            <a:r>
              <a:rPr lang="en-US" dirty="0"/>
              <a:t> </a:t>
            </a:r>
            <a:r>
              <a:rPr lang="en-US" dirty="0" err="1"/>
              <a:t>ai</a:t>
            </a:r>
            <a:r>
              <a:rPr lang="en-US" dirty="0"/>
              <a:t> </a:t>
            </a:r>
            <a:r>
              <a:rPr lang="en-US" dirty="0" err="1"/>
              <a:t>modelli</a:t>
            </a:r>
            <a:r>
              <a:rPr lang="en-US" dirty="0"/>
              <a:t> di business</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56</a:t>
            </a:fld>
            <a:endParaRPr/>
          </a:p>
        </p:txBody>
      </p:sp>
      <p:sp>
        <p:nvSpPr>
          <p:cNvPr id="6" name="TextBox 2"/>
          <p:cNvSpPr txBox="1"/>
          <p:nvPr/>
        </p:nvSpPr>
        <p:spPr>
          <a:xfrm>
            <a:off x="685800" y="3294757"/>
            <a:ext cx="17602200" cy="9448740"/>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dirty="0"/>
              <a:t>Applicazione gratuita</a:t>
            </a:r>
          </a:p>
          <a:p>
            <a:pPr marL="1257300" lvl="1" indent="-571500">
              <a:buClr>
                <a:schemeClr val="accent1"/>
              </a:buClr>
              <a:buFont typeface="Arial" panose="020B0604020202020204" pitchFamily="34" charset="0"/>
              <a:buChar char="•"/>
            </a:pPr>
            <a:r>
              <a:rPr lang="it-IT" sz="3200" dirty="0"/>
              <a:t>E’ possibile, </a:t>
            </a:r>
            <a:r>
              <a:rPr lang="it-IT" sz="3200" dirty="0" err="1"/>
              <a:t>pero’</a:t>
            </a:r>
            <a:r>
              <a:rPr lang="it-IT" sz="3200" dirty="0"/>
              <a:t>, entro certi limiti, lucrare dal servizio svolto dall’applicazione, ad esempio con e-commerce</a:t>
            </a:r>
          </a:p>
          <a:p>
            <a:pPr marL="1257300" lvl="1" indent="-571500">
              <a:buClr>
                <a:schemeClr val="accent1"/>
              </a:buClr>
              <a:buFont typeface="Wingdings" panose="05000000000000000000" pitchFamily="2" charset="2"/>
              <a:buChar char="Ø"/>
            </a:pPr>
            <a:endParaRPr lang="it-IT" sz="3200" dirty="0"/>
          </a:p>
          <a:p>
            <a:pPr marL="1257300" lvl="1"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
            </a:pPr>
            <a:r>
              <a:rPr lang="it-IT" sz="3200" dirty="0"/>
              <a:t>Applicazione con banner pubblicitari</a:t>
            </a:r>
          </a:p>
          <a:p>
            <a:pPr marL="1257300" lvl="1" indent="-571500">
              <a:buClr>
                <a:schemeClr val="accent1"/>
              </a:buClr>
              <a:buFont typeface="Arial" panose="020B0604020202020204" pitchFamily="34" charset="0"/>
              <a:buChar char="•"/>
            </a:pPr>
            <a:r>
              <a:rPr lang="it-IT" sz="3200" dirty="0"/>
              <a:t>Ogni scaricamento del banner e, in misura maggiore, ogni click su esso fornisce ricavi</a:t>
            </a:r>
          </a:p>
          <a:p>
            <a:pPr marL="1943100" lvl="2" indent="-571500">
              <a:buClr>
                <a:schemeClr val="accent1"/>
              </a:buClr>
              <a:buFont typeface="Arial" panose="020B0604020202020204" pitchFamily="34" charset="0"/>
              <a:buChar char="•"/>
            </a:pPr>
            <a:r>
              <a:rPr lang="it-IT" sz="3200" dirty="0"/>
              <a:t>I ricavi vengono accreditati periodicamente</a:t>
            </a:r>
          </a:p>
          <a:p>
            <a:pPr marL="1943100" lvl="2" indent="-571500">
              <a:buClr>
                <a:schemeClr val="accent1"/>
              </a:buClr>
              <a:buFont typeface="Arial" panose="020B0604020202020204" pitchFamily="34" charset="0"/>
              <a:buChar char="•"/>
            </a:pPr>
            <a:r>
              <a:rPr lang="it-IT" sz="3200" dirty="0"/>
              <a:t>Esistono molti circuiti pubblicitari, tra cui Google </a:t>
            </a:r>
            <a:r>
              <a:rPr lang="it-IT" sz="3200" dirty="0" err="1"/>
              <a:t>Ads</a:t>
            </a:r>
            <a:endParaRPr lang="it-IT" sz="3200" dirty="0"/>
          </a:p>
          <a:p>
            <a:pPr marL="571500"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
            </a:pPr>
            <a:r>
              <a:rPr lang="it-IT" sz="3200" dirty="0"/>
              <a:t>Applicazione a pagamento</a:t>
            </a:r>
          </a:p>
          <a:p>
            <a:pPr marL="1257300" lvl="1" indent="-571500">
              <a:buClr>
                <a:schemeClr val="accent1"/>
              </a:buClr>
              <a:buFont typeface="Arial" panose="020B0604020202020204" pitchFamily="34" charset="0"/>
              <a:buChar char="•"/>
            </a:pPr>
            <a:r>
              <a:rPr lang="it-IT" sz="3200" dirty="0"/>
              <a:t>Google trattiene il 30% del costo, ma accredita velocemente il ricavato</a:t>
            </a:r>
          </a:p>
          <a:p>
            <a:pPr marL="1257300" lvl="1" indent="-571500">
              <a:buClr>
                <a:schemeClr val="accent1"/>
              </a:buClr>
              <a:buFont typeface="Wingdings" panose="05000000000000000000" pitchFamily="2" charset="2"/>
              <a:buChar char="Ø"/>
            </a:pPr>
            <a:endParaRPr lang="it-IT" sz="3200" dirty="0"/>
          </a:p>
          <a:p>
            <a:pPr marL="1257300" lvl="1" indent="-571500">
              <a:buClr>
                <a:schemeClr val="accent1"/>
              </a:buClr>
              <a:buFont typeface="Wingdings" panose="05000000000000000000" pitchFamily="2" charset="2"/>
              <a:buChar char="Ø"/>
            </a:pPr>
            <a:endParaRPr lang="it-IT" sz="3200" dirty="0"/>
          </a:p>
          <a:p>
            <a:pPr marL="571500" indent="-571500">
              <a:buClr>
                <a:schemeClr val="accent1"/>
              </a:buClr>
              <a:buFont typeface="Wingdings" panose="05000000000000000000" pitchFamily="2" charset="2"/>
              <a:buChar char="§"/>
            </a:pPr>
            <a:r>
              <a:rPr lang="it-IT" sz="3200" dirty="0"/>
              <a:t>Applicazioni con acquisti in-</a:t>
            </a:r>
            <a:r>
              <a:rPr lang="it-IT" sz="3200" dirty="0" err="1"/>
              <a:t>app</a:t>
            </a:r>
            <a:endParaRPr lang="it-IT" sz="3200" dirty="0"/>
          </a:p>
          <a:p>
            <a:pPr marL="1257300" lvl="1" indent="-571500">
              <a:buClr>
                <a:schemeClr val="accent1"/>
              </a:buClr>
              <a:buFont typeface="Arial" panose="020B0604020202020204" pitchFamily="34" charset="0"/>
              <a:buChar char="•"/>
            </a:pPr>
            <a:r>
              <a:rPr lang="it-IT" sz="3200" dirty="0"/>
              <a:t>E’ possibile fare acquisti internamente alla applicazione</a:t>
            </a:r>
          </a:p>
          <a:p>
            <a:pPr marL="1943100" lvl="2" indent="-571500">
              <a:buClr>
                <a:schemeClr val="accent1"/>
              </a:buClr>
              <a:buFont typeface="Wingdings" panose="05000000000000000000" pitchFamily="2" charset="2"/>
              <a:buChar char="§"/>
            </a:pPr>
            <a:r>
              <a:rPr lang="it-IT" sz="3200" dirty="0"/>
              <a:t>Ad esempio, in un gioco </a:t>
            </a:r>
            <a:r>
              <a:rPr lang="it-IT" sz="3200" dirty="0" err="1"/>
              <a:t>e’</a:t>
            </a:r>
            <a:r>
              <a:rPr lang="it-IT" sz="3200" dirty="0"/>
              <a:t> possibile acquistare nuove armi, in </a:t>
            </a:r>
            <a:r>
              <a:rPr lang="it-IT" sz="3200" dirty="0" err="1"/>
              <a:t>whatsapp</a:t>
            </a:r>
            <a:r>
              <a:rPr lang="it-IT" sz="3200" dirty="0"/>
              <a:t> </a:t>
            </a:r>
            <a:r>
              <a:rPr lang="it-IT" sz="3200" dirty="0" err="1"/>
              <a:t>e’</a:t>
            </a:r>
            <a:r>
              <a:rPr lang="it-IT" sz="3200" dirty="0"/>
              <a:t> possibile acquistare un prolungamento della licenza</a:t>
            </a:r>
          </a:p>
        </p:txBody>
      </p:sp>
    </p:spTree>
    <p:extLst>
      <p:ext uri="{BB962C8B-B14F-4D97-AF65-F5344CB8AC3E}">
        <p14:creationId xmlns:p14="http://schemas.microsoft.com/office/powerpoint/2010/main" val="315606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application framework</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57</a:t>
            </a:fld>
            <a:endParaRPr/>
          </a:p>
        </p:txBody>
      </p:sp>
      <p:sp>
        <p:nvSpPr>
          <p:cNvPr id="6" name="TextBox 2"/>
          <p:cNvSpPr txBox="1"/>
          <p:nvPr/>
        </p:nvSpPr>
        <p:spPr>
          <a:xfrm>
            <a:off x="685800" y="3294757"/>
            <a:ext cx="17602200" cy="7971413"/>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200" dirty="0"/>
              <a:t>Il livello di </a:t>
            </a:r>
            <a:r>
              <a:rPr lang="it-IT" sz="3200" dirty="0" err="1"/>
              <a:t>application</a:t>
            </a:r>
            <a:r>
              <a:rPr lang="it-IT" sz="3200" dirty="0"/>
              <a:t> </a:t>
            </a:r>
            <a:r>
              <a:rPr lang="it-IT" sz="3200" dirty="0" err="1"/>
              <a:t>framework</a:t>
            </a:r>
            <a:r>
              <a:rPr lang="it-IT" sz="3200" dirty="0"/>
              <a:t> fornisce un insieme di classi, interfacce e package tramite i quali </a:t>
            </a:r>
            <a:r>
              <a:rPr lang="it-IT" sz="3200" dirty="0" err="1"/>
              <a:t>e’</a:t>
            </a:r>
            <a:r>
              <a:rPr lang="it-IT" sz="3200" dirty="0"/>
              <a:t> possibile sviluppare applicazioni. Ad esempio:</a:t>
            </a:r>
          </a:p>
          <a:p>
            <a:pPr marL="571500" indent="-571500">
              <a:buClr>
                <a:schemeClr val="accent1"/>
              </a:buClr>
              <a:buFont typeface="Wingdings" panose="05000000000000000000" pitchFamily="2" charset="2"/>
              <a:buChar char="Ø"/>
            </a:pPr>
            <a:endParaRPr lang="it-IT" sz="3200" dirty="0"/>
          </a:p>
          <a:p>
            <a:pPr marL="1257300" lvl="1" indent="-571500">
              <a:buClr>
                <a:schemeClr val="accent1"/>
              </a:buClr>
              <a:buFont typeface="Arial" panose="020B0604020202020204" pitchFamily="34" charset="0"/>
              <a:buChar char="•"/>
            </a:pPr>
            <a:r>
              <a:rPr lang="it-IT" sz="3200" dirty="0"/>
              <a:t>Activity Manager gestisce il ciclo di vita delle </a:t>
            </a:r>
            <a:r>
              <a:rPr lang="it-IT" sz="3200" dirty="0" err="1"/>
              <a:t>activity</a:t>
            </a:r>
            <a:endParaRPr lang="it-IT" sz="3200" dirty="0"/>
          </a:p>
          <a:p>
            <a:pPr marL="1257300" lvl="1" indent="-571500">
              <a:buClr>
                <a:schemeClr val="accent1"/>
              </a:buClr>
              <a:buFont typeface="Arial" panose="020B0604020202020204" pitchFamily="34" charset="0"/>
              <a:buChar char="•"/>
            </a:pPr>
            <a:endParaRPr lang="it-IT" sz="3200" dirty="0"/>
          </a:p>
          <a:p>
            <a:pPr marL="1257300" lvl="1" indent="-571500">
              <a:buClr>
                <a:schemeClr val="accent1"/>
              </a:buClr>
              <a:buFont typeface="Arial" panose="020B0604020202020204" pitchFamily="34" charset="0"/>
              <a:buChar char="•"/>
            </a:pPr>
            <a:r>
              <a:rPr lang="it-IT" sz="3200" dirty="0"/>
              <a:t>Content providers consente la condivisione delle informazioni tra diverse applicazioni e servizi</a:t>
            </a:r>
          </a:p>
          <a:p>
            <a:pPr marL="1257300" lvl="1" indent="-571500">
              <a:buClr>
                <a:schemeClr val="accent1"/>
              </a:buClr>
              <a:buFont typeface="Arial" panose="020B0604020202020204" pitchFamily="34" charset="0"/>
              <a:buChar char="•"/>
            </a:pPr>
            <a:endParaRPr lang="it-IT" sz="3200" dirty="0"/>
          </a:p>
          <a:p>
            <a:pPr marL="1257300" lvl="1" indent="-571500">
              <a:buClr>
                <a:schemeClr val="accent1"/>
              </a:buClr>
              <a:buFont typeface="Arial" panose="020B0604020202020204" pitchFamily="34" charset="0"/>
              <a:buChar char="•"/>
            </a:pPr>
            <a:r>
              <a:rPr lang="it-IT" sz="3200" dirty="0" err="1"/>
              <a:t>Telephony</a:t>
            </a:r>
            <a:r>
              <a:rPr lang="it-IT" sz="3200" dirty="0"/>
              <a:t> Manager gestisce le azioni legate al telefono</a:t>
            </a:r>
          </a:p>
          <a:p>
            <a:pPr marL="1257300" lvl="1" indent="-571500">
              <a:buClr>
                <a:schemeClr val="accent1"/>
              </a:buClr>
              <a:buFont typeface="Arial" panose="020B0604020202020204" pitchFamily="34" charset="0"/>
              <a:buChar char="•"/>
            </a:pPr>
            <a:endParaRPr lang="it-IT" sz="3200" dirty="0"/>
          </a:p>
          <a:p>
            <a:pPr marL="1257300" lvl="1" indent="-571500">
              <a:buClr>
                <a:schemeClr val="accent1"/>
              </a:buClr>
              <a:buFont typeface="Arial" panose="020B0604020202020204" pitchFamily="34" charset="0"/>
              <a:buChar char="•"/>
            </a:pPr>
            <a:r>
              <a:rPr lang="it-IT" sz="3200" dirty="0"/>
              <a:t>Location Manager gestisce le informazioni legate al GPS</a:t>
            </a:r>
          </a:p>
          <a:p>
            <a:pPr marL="1257300" lvl="1" indent="-571500">
              <a:buClr>
                <a:schemeClr val="accent1"/>
              </a:buClr>
              <a:buFont typeface="Arial" panose="020B0604020202020204" pitchFamily="34" charset="0"/>
              <a:buChar char="•"/>
            </a:pPr>
            <a:endParaRPr lang="it-IT" sz="3200" dirty="0"/>
          </a:p>
          <a:p>
            <a:pPr marL="1257300" lvl="1" indent="-571500">
              <a:buClr>
                <a:schemeClr val="accent1"/>
              </a:buClr>
              <a:buFont typeface="Arial" panose="020B0604020202020204" pitchFamily="34" charset="0"/>
              <a:buChar char="•"/>
            </a:pPr>
            <a:r>
              <a:rPr lang="it-IT" sz="3200" dirty="0"/>
              <a:t>Notification Manager consente la gestione delle informazioni visualizzate come </a:t>
            </a:r>
            <a:r>
              <a:rPr lang="it-IT" sz="3200" dirty="0" err="1"/>
              <a:t>alert</a:t>
            </a:r>
            <a:r>
              <a:rPr lang="it-IT" sz="3200" dirty="0"/>
              <a:t> sulla barra di stato del dispositivo</a:t>
            </a:r>
          </a:p>
          <a:p>
            <a:pPr marL="1257300" lvl="1" indent="-571500">
              <a:buClr>
                <a:schemeClr val="accent1"/>
              </a:buClr>
              <a:buFont typeface="Arial" panose="020B0604020202020204" pitchFamily="34" charset="0"/>
              <a:buChar char="•"/>
            </a:pPr>
            <a:endParaRPr lang="it-IT" sz="3200" dirty="0"/>
          </a:p>
          <a:p>
            <a:pPr marL="1257300" lvl="1" indent="-571500">
              <a:buClr>
                <a:schemeClr val="accent1"/>
              </a:buClr>
              <a:buFont typeface="Arial" panose="020B0604020202020204" pitchFamily="34" charset="0"/>
              <a:buChar char="•"/>
            </a:pPr>
            <a:r>
              <a:rPr lang="it-IT" sz="3200" dirty="0"/>
              <a:t>...</a:t>
            </a:r>
          </a:p>
        </p:txBody>
      </p:sp>
    </p:spTree>
    <p:extLst>
      <p:ext uri="{BB962C8B-B14F-4D97-AF65-F5344CB8AC3E}">
        <p14:creationId xmlns:p14="http://schemas.microsoft.com/office/powerpoint/2010/main" val="1686189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classificazione</a:t>
            </a:r>
            <a:r>
              <a:rPr lang="en-US" dirty="0"/>
              <a:t> </a:t>
            </a:r>
            <a:r>
              <a:rPr lang="en-US" dirty="0" err="1"/>
              <a:t>dei</a:t>
            </a:r>
            <a:r>
              <a:rPr lang="en-US" dirty="0"/>
              <a:t> </a:t>
            </a:r>
            <a:r>
              <a:rPr lang="en-US" dirty="0" err="1"/>
              <a:t>processi</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58</a:t>
            </a:fld>
            <a:endParaRPr/>
          </a:p>
        </p:txBody>
      </p:sp>
      <p:sp>
        <p:nvSpPr>
          <p:cNvPr id="6" name="TextBox 2"/>
          <p:cNvSpPr txBox="1"/>
          <p:nvPr/>
        </p:nvSpPr>
        <p:spPr>
          <a:xfrm>
            <a:off x="685800" y="2667000"/>
            <a:ext cx="17602200" cy="9140964"/>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2800" dirty="0"/>
              <a:t>Processi in «</a:t>
            </a:r>
            <a:r>
              <a:rPr lang="it-IT" sz="2800" b="1" dirty="0" err="1"/>
              <a:t>foreground</a:t>
            </a:r>
            <a:r>
              <a:rPr lang="it-IT" sz="2800" dirty="0"/>
              <a:t>»: sono quelli che  interagiscono direttamente o indirettamente con l’utente. Stiamo parlando delle applicazioni che, ad esempio, contengono l’Activity attualmente utilizzata o i Service ad essa collegati. Questi sono i processi che </a:t>
            </a:r>
            <a:r>
              <a:rPr lang="it-IT" sz="2800" dirty="0" err="1"/>
              <a:t>Android</a:t>
            </a:r>
            <a:r>
              <a:rPr lang="it-IT" sz="2800" dirty="0"/>
              <a:t> </a:t>
            </a:r>
            <a:r>
              <a:rPr lang="it-IT" sz="2800" dirty="0" err="1"/>
              <a:t>tentera’</a:t>
            </a:r>
            <a:r>
              <a:rPr lang="it-IT" sz="2800" dirty="0"/>
              <a:t> di preservare maggiormente. Importante notare che, comunque, anche le applicazioni in </a:t>
            </a:r>
            <a:r>
              <a:rPr lang="it-IT" sz="2800" dirty="0" err="1"/>
              <a:t>foreground</a:t>
            </a:r>
            <a:r>
              <a:rPr lang="it-IT" sz="2800" dirty="0"/>
              <a:t> non sono del tutto al sicuro. Se ad esempio il sistema non disponesse di risorse sufficienti a mantenerli tutti in vita, si troverebbe costretto ad arrestarne qualcuno.</a:t>
            </a:r>
          </a:p>
          <a:p>
            <a:pPr marL="571500" indent="-571500">
              <a:buClr>
                <a:schemeClr val="accent1"/>
              </a:buClr>
              <a:buFont typeface="Wingdings" panose="05000000000000000000" pitchFamily="2" charset="2"/>
              <a:buChar char="§"/>
            </a:pPr>
            <a:endParaRPr lang="it-IT" sz="2800" dirty="0"/>
          </a:p>
          <a:p>
            <a:pPr marL="571500" indent="-571500">
              <a:buClr>
                <a:schemeClr val="accent1"/>
              </a:buClr>
              <a:buFont typeface="Wingdings" panose="05000000000000000000" pitchFamily="2" charset="2"/>
              <a:buChar char="§"/>
            </a:pPr>
            <a:r>
              <a:rPr lang="it-IT" sz="2800" dirty="0"/>
              <a:t>Processi </a:t>
            </a:r>
            <a:r>
              <a:rPr lang="it-IT" sz="2800" b="1" dirty="0"/>
              <a:t>visibili</a:t>
            </a:r>
            <a:r>
              <a:rPr lang="it-IT" sz="2800" dirty="0"/>
              <a:t>: non sono importanti come quelli in </a:t>
            </a:r>
            <a:r>
              <a:rPr lang="it-IT" sz="2800" dirty="0" err="1"/>
              <a:t>foreground</a:t>
            </a:r>
            <a:r>
              <a:rPr lang="it-IT" sz="2800" dirty="0"/>
              <a:t> ma vengono anch’essi grandemente tutelati da </a:t>
            </a:r>
            <a:r>
              <a:rPr lang="it-IT" sz="2800" dirty="0" err="1"/>
              <a:t>Android</a:t>
            </a:r>
            <a:r>
              <a:rPr lang="it-IT" sz="2800" dirty="0"/>
              <a:t>. Infatti, avendo componenti ancora visibili all’utente anche se non vi interagiscono </a:t>
            </a:r>
            <a:r>
              <a:rPr lang="it-IT" sz="2800" dirty="0" err="1"/>
              <a:t>piu’</a:t>
            </a:r>
            <a:r>
              <a:rPr lang="it-IT" sz="2800" dirty="0"/>
              <a:t>, svolgono comunque un ruolo particolarmente critico. Anche in questo caso si tratta di Activity visibili e Service ad esse collegati.</a:t>
            </a:r>
          </a:p>
          <a:p>
            <a:pPr marL="571500" indent="-571500">
              <a:buClr>
                <a:schemeClr val="accent1"/>
              </a:buClr>
              <a:buFont typeface="Wingdings" panose="05000000000000000000" pitchFamily="2" charset="2"/>
              <a:buChar char="§"/>
            </a:pPr>
            <a:endParaRPr lang="it-IT" sz="2800" dirty="0"/>
          </a:p>
          <a:p>
            <a:pPr marL="571500" indent="-571500">
              <a:buClr>
                <a:schemeClr val="accent1"/>
              </a:buClr>
              <a:buFont typeface="Wingdings" panose="05000000000000000000" pitchFamily="2" charset="2"/>
              <a:buChar char="§"/>
            </a:pPr>
            <a:r>
              <a:rPr lang="it-IT" sz="2800" dirty="0"/>
              <a:t>Processi «</a:t>
            </a:r>
            <a:r>
              <a:rPr lang="it-IT" sz="2800" b="1" dirty="0"/>
              <a:t>service</a:t>
            </a:r>
            <a:r>
              <a:rPr lang="it-IT" sz="2800" dirty="0"/>
              <a:t>»: contengono dei service in esecuzione che generalmente svolgono lavori molto utili all’utente anche se non direttamente collegati con </a:t>
            </a:r>
            <a:r>
              <a:rPr lang="it-IT" sz="2800" dirty="0" err="1"/>
              <a:t>cio’</a:t>
            </a:r>
            <a:r>
              <a:rPr lang="it-IT" sz="2800" dirty="0"/>
              <a:t> che l’utente vede nel display. Il loro livello di </a:t>
            </a:r>
            <a:r>
              <a:rPr lang="it-IT" sz="2800" dirty="0" err="1"/>
              <a:t>priorita’</a:t>
            </a:r>
            <a:r>
              <a:rPr lang="it-IT" sz="2800" dirty="0"/>
              <a:t> può essere considerato medio: importanti </a:t>
            </a:r>
            <a:r>
              <a:rPr lang="it-IT" sz="2800" dirty="0" err="1"/>
              <a:t>si’</a:t>
            </a:r>
            <a:r>
              <a:rPr lang="it-IT" sz="2800" dirty="0"/>
              <a:t> ma non tanto quanto le due tipologie di processi precedenti.</a:t>
            </a:r>
          </a:p>
          <a:p>
            <a:pPr marL="571500" indent="-571500">
              <a:buClr>
                <a:schemeClr val="accent1"/>
              </a:buClr>
              <a:buFont typeface="Wingdings" panose="05000000000000000000" pitchFamily="2" charset="2"/>
              <a:buChar char="§"/>
            </a:pPr>
            <a:endParaRPr lang="it-IT" sz="2800" dirty="0"/>
          </a:p>
          <a:p>
            <a:pPr marL="571500" indent="-571500">
              <a:buClr>
                <a:schemeClr val="accent1"/>
              </a:buClr>
              <a:buFont typeface="Wingdings" panose="05000000000000000000" pitchFamily="2" charset="2"/>
              <a:buChar char="§"/>
            </a:pPr>
            <a:r>
              <a:rPr lang="it-IT" sz="2800" dirty="0"/>
              <a:t>Processi «</a:t>
            </a:r>
            <a:r>
              <a:rPr lang="it-IT" sz="2800" b="1" dirty="0" err="1"/>
              <a:t>cached</a:t>
            </a:r>
            <a:r>
              <a:rPr lang="it-IT" sz="2800" dirty="0"/>
              <a:t>»: sono l’ultima categoria e rappresentano processi che non servono </a:t>
            </a:r>
            <a:r>
              <a:rPr lang="it-IT" sz="2800" dirty="0" err="1"/>
              <a:t>piu’</a:t>
            </a:r>
            <a:r>
              <a:rPr lang="it-IT" sz="2800" dirty="0"/>
              <a:t> a nulla. Tra questi vengono selezionati quelli da abbattere e finche’ il sistema operativo non affronta una fase di </a:t>
            </a:r>
            <a:r>
              <a:rPr lang="it-IT" sz="2800" dirty="0" err="1"/>
              <a:t>difficolta’</a:t>
            </a:r>
            <a:r>
              <a:rPr lang="it-IT" sz="2800" dirty="0"/>
              <a:t> non ha bisogno di eliminare processi di altre categorie se non di questa. I </a:t>
            </a:r>
            <a:r>
              <a:rPr lang="it-IT" sz="2800" dirty="0" err="1"/>
              <a:t>cached</a:t>
            </a:r>
            <a:r>
              <a:rPr lang="it-IT" sz="2800" dirty="0"/>
              <a:t> </a:t>
            </a:r>
            <a:r>
              <a:rPr lang="it-IT" sz="2800" dirty="0" err="1"/>
              <a:t>process</a:t>
            </a:r>
            <a:r>
              <a:rPr lang="it-IT" sz="2800" dirty="0"/>
              <a:t> eliminati non rischiano di impattare minimamente sulla </a:t>
            </a:r>
            <a:r>
              <a:rPr lang="it-IT" sz="2800" dirty="0" err="1"/>
              <a:t>user</a:t>
            </a:r>
            <a:r>
              <a:rPr lang="it-IT" sz="2800" dirty="0"/>
              <a:t> </a:t>
            </a:r>
            <a:r>
              <a:rPr lang="it-IT" sz="2800" dirty="0" err="1"/>
              <a:t>experience</a:t>
            </a:r>
            <a:r>
              <a:rPr lang="it-IT" sz="2800" dirty="0"/>
              <a:t> e spesso contengono Activity che non sono </a:t>
            </a:r>
            <a:r>
              <a:rPr lang="it-IT" sz="2800" dirty="0" err="1"/>
              <a:t>piu’</a:t>
            </a:r>
            <a:r>
              <a:rPr lang="it-IT" sz="2800" dirty="0"/>
              <a:t> visibili.</a:t>
            </a:r>
          </a:p>
        </p:txBody>
      </p:sp>
    </p:spTree>
    <p:extLst>
      <p:ext uri="{BB962C8B-B14F-4D97-AF65-F5344CB8AC3E}">
        <p14:creationId xmlns:p14="http://schemas.microsoft.com/office/powerpoint/2010/main" val="3351413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le </a:t>
            </a:r>
            <a:r>
              <a:rPr lang="en-US" dirty="0" err="1"/>
              <a:t>fondamenta</a:t>
            </a:r>
            <a:r>
              <a:rPr lang="en-US" dirty="0"/>
              <a:t> di Android</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59</a:t>
            </a:fld>
            <a:endParaRPr/>
          </a:p>
        </p:txBody>
      </p:sp>
      <p:sp>
        <p:nvSpPr>
          <p:cNvPr id="6" name="TextBox 2"/>
          <p:cNvSpPr txBox="1"/>
          <p:nvPr/>
        </p:nvSpPr>
        <p:spPr>
          <a:xfrm>
            <a:off x="685800" y="3294757"/>
            <a:ext cx="17602200" cy="8894743"/>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4400" dirty="0"/>
              <a:t>Activity</a:t>
            </a:r>
          </a:p>
          <a:p>
            <a:pPr marL="571500" indent="-571500">
              <a:buClr>
                <a:schemeClr val="accent1"/>
              </a:buClr>
              <a:buFont typeface="Wingdings" panose="05000000000000000000" pitchFamily="2" charset="2"/>
              <a:buChar char="§"/>
            </a:pPr>
            <a:endParaRPr lang="it-IT" sz="4400" dirty="0"/>
          </a:p>
          <a:p>
            <a:pPr marL="571500" indent="-571500">
              <a:buClr>
                <a:schemeClr val="accent1"/>
              </a:buClr>
              <a:buFont typeface="Wingdings" panose="05000000000000000000" pitchFamily="2" charset="2"/>
              <a:buChar char="§"/>
            </a:pPr>
            <a:endParaRPr lang="it-IT" sz="4400" dirty="0"/>
          </a:p>
          <a:p>
            <a:pPr marL="571500" indent="-571500">
              <a:buClr>
                <a:schemeClr val="accent1"/>
              </a:buClr>
              <a:buFont typeface="Wingdings" panose="05000000000000000000" pitchFamily="2" charset="2"/>
              <a:buChar char="§"/>
            </a:pPr>
            <a:r>
              <a:rPr lang="it-IT" sz="4400" dirty="0"/>
              <a:t>Service</a:t>
            </a:r>
          </a:p>
          <a:p>
            <a:pPr marL="571500" indent="-571500">
              <a:buClr>
                <a:schemeClr val="accent1"/>
              </a:buClr>
              <a:buFont typeface="Wingdings" panose="05000000000000000000" pitchFamily="2" charset="2"/>
              <a:buChar char="§"/>
            </a:pPr>
            <a:endParaRPr lang="it-IT" sz="4400" dirty="0"/>
          </a:p>
          <a:p>
            <a:pPr marL="571500" indent="-571500">
              <a:buClr>
                <a:schemeClr val="accent1"/>
              </a:buClr>
              <a:buFont typeface="Wingdings" panose="05000000000000000000" pitchFamily="2" charset="2"/>
              <a:buChar char="§"/>
            </a:pPr>
            <a:endParaRPr lang="it-IT" sz="4400" dirty="0"/>
          </a:p>
          <a:p>
            <a:pPr marL="571500" indent="-571500">
              <a:buClr>
                <a:schemeClr val="accent1"/>
              </a:buClr>
              <a:buFont typeface="Wingdings" panose="05000000000000000000" pitchFamily="2" charset="2"/>
              <a:buChar char="§"/>
            </a:pPr>
            <a:r>
              <a:rPr lang="it-IT" sz="4400" dirty="0"/>
              <a:t>Content Provider</a:t>
            </a:r>
          </a:p>
          <a:p>
            <a:pPr marL="571500" indent="-571500">
              <a:buClr>
                <a:schemeClr val="accent1"/>
              </a:buClr>
              <a:buFont typeface="Wingdings" panose="05000000000000000000" pitchFamily="2" charset="2"/>
              <a:buChar char="§"/>
            </a:pPr>
            <a:endParaRPr lang="it-IT" sz="4400" dirty="0"/>
          </a:p>
          <a:p>
            <a:pPr marL="571500" indent="-571500">
              <a:buClr>
                <a:schemeClr val="accent1"/>
              </a:buClr>
              <a:buFont typeface="Wingdings" panose="05000000000000000000" pitchFamily="2" charset="2"/>
              <a:buChar char="§"/>
            </a:pPr>
            <a:endParaRPr lang="it-IT" sz="4400" dirty="0"/>
          </a:p>
          <a:p>
            <a:pPr marL="571500" indent="-571500">
              <a:buClr>
                <a:schemeClr val="accent1"/>
              </a:buClr>
              <a:buFont typeface="Wingdings" panose="05000000000000000000" pitchFamily="2" charset="2"/>
              <a:buChar char="§"/>
            </a:pPr>
            <a:r>
              <a:rPr lang="it-IT" sz="4400" dirty="0"/>
              <a:t>Broadcast </a:t>
            </a:r>
            <a:r>
              <a:rPr lang="it-IT" sz="4400" dirty="0" err="1"/>
              <a:t>Receiver</a:t>
            </a:r>
            <a:endParaRPr lang="it-IT" sz="4400" dirty="0"/>
          </a:p>
          <a:p>
            <a:pPr marL="571500" indent="-571500">
              <a:buClr>
                <a:schemeClr val="accent1"/>
              </a:buClr>
              <a:buFont typeface="Wingdings" panose="05000000000000000000" pitchFamily="2" charset="2"/>
              <a:buChar char="§"/>
            </a:pPr>
            <a:endParaRPr lang="it-IT" sz="4400" dirty="0"/>
          </a:p>
          <a:p>
            <a:pPr marL="571500" indent="-571500">
              <a:buClr>
                <a:schemeClr val="accent1"/>
              </a:buClr>
              <a:buFont typeface="Wingdings" panose="05000000000000000000" pitchFamily="2" charset="2"/>
              <a:buChar char="§"/>
            </a:pPr>
            <a:endParaRPr lang="it-IT" sz="4400" dirty="0"/>
          </a:p>
          <a:p>
            <a:pPr marL="571500" indent="-571500">
              <a:buClr>
                <a:schemeClr val="accent1"/>
              </a:buClr>
              <a:buFont typeface="Wingdings" panose="05000000000000000000" pitchFamily="2" charset="2"/>
              <a:buChar char="§"/>
            </a:pPr>
            <a:r>
              <a:rPr lang="it-IT" sz="4400" dirty="0" err="1"/>
              <a:t>Intent</a:t>
            </a:r>
            <a:endParaRPr lang="it-IT" sz="4400" dirty="0"/>
          </a:p>
        </p:txBody>
      </p:sp>
    </p:spTree>
    <p:extLst>
      <p:ext uri="{BB962C8B-B14F-4D97-AF65-F5344CB8AC3E}">
        <p14:creationId xmlns:p14="http://schemas.microsoft.com/office/powerpoint/2010/main" val="3772389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cos’e</a:t>
            </a:r>
            <a:r>
              <a:rPr lang="en-US" dirty="0"/>
              <a:t>’ Android?</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6</a:t>
            </a:fld>
            <a:endParaRPr/>
          </a:p>
        </p:txBody>
      </p:sp>
      <p:sp>
        <p:nvSpPr>
          <p:cNvPr id="14" name="TextBox 2"/>
          <p:cNvSpPr txBox="1"/>
          <p:nvPr/>
        </p:nvSpPr>
        <p:spPr>
          <a:xfrm>
            <a:off x="685800" y="3048000"/>
            <a:ext cx="17602200" cy="7848302"/>
          </a:xfrm>
          <a:prstGeom prst="rect">
            <a:avLst/>
          </a:prstGeom>
          <a:noFill/>
        </p:spPr>
        <p:txBody>
          <a:bodyPr wrap="square" rtlCol="0">
            <a:spAutoFit/>
          </a:bodyPr>
          <a:lstStyle/>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un insieme di componenti software, comprendente:	</a:t>
            </a:r>
          </a:p>
          <a:p>
            <a:pPr marL="1257300" lvl="1"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un sistema operativo, </a:t>
            </a:r>
          </a:p>
          <a:p>
            <a:pPr marL="1257300" lvl="1"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un </a:t>
            </a:r>
            <a:r>
              <a:rPr lang="it-IT" sz="3600" dirty="0" err="1">
                <a:latin typeface="Arial" panose="020B0604020202020204" pitchFamily="34" charset="0"/>
                <a:cs typeface="Arial" panose="020B0604020202020204" pitchFamily="34" charset="0"/>
              </a:rPr>
              <a:t>middleware</a:t>
            </a:r>
            <a:r>
              <a:rPr lang="it-IT" sz="3600" dirty="0">
                <a:latin typeface="Arial" panose="020B0604020202020204" pitchFamily="34" charset="0"/>
                <a:cs typeface="Arial" panose="020B0604020202020204" pitchFamily="34" charset="0"/>
              </a:rPr>
              <a:t>, e </a:t>
            </a:r>
          </a:p>
          <a:p>
            <a:pPr marL="1257300" lvl="1"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un insieme di applicazioni basilari</a:t>
            </a:r>
          </a:p>
          <a:p>
            <a:pPr marL="1257300" lvl="1" indent="-571500">
              <a:buClr>
                <a:schemeClr val="accent1"/>
              </a:buClr>
              <a:buFont typeface="Arial" panose="020B0604020202020204" pitchFamily="34" charset="0"/>
              <a:buChar char="•"/>
            </a:pPr>
            <a:endParaRPr lang="it-IT"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it-IT" sz="3600" dirty="0">
              <a:latin typeface="Arial" panose="020B0604020202020204" pitchFamily="34" charset="0"/>
              <a:cs typeface="Arial" panose="020B0604020202020204" pitchFamily="34" charset="0"/>
            </a:endParaRPr>
          </a:p>
          <a:p>
            <a:pPr>
              <a:buClr>
                <a:schemeClr val="accent1"/>
              </a:buCl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err="1">
                <a:latin typeface="Arial" panose="020B0604020202020204" pitchFamily="34" charset="0"/>
                <a:cs typeface="Arial" panose="020B0604020202020204" pitchFamily="34" charset="0"/>
              </a:rPr>
              <a:t>Android</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e’</a:t>
            </a:r>
            <a:r>
              <a:rPr lang="it-IT" sz="3600" dirty="0">
                <a:latin typeface="Arial" panose="020B0604020202020204" pitchFamily="34" charset="0"/>
                <a:cs typeface="Arial" panose="020B0604020202020204" pitchFamily="34" charset="0"/>
              </a:rPr>
              <a:t> usualmente utilizzato in </a:t>
            </a:r>
            <a:r>
              <a:rPr lang="it-IT" sz="3600" dirty="0" err="1">
                <a:latin typeface="Arial" panose="020B0604020202020204" pitchFamily="34" charset="0"/>
                <a:cs typeface="Arial" panose="020B0604020202020204" pitchFamily="34" charset="0"/>
              </a:rPr>
              <a:t>smartphones</a:t>
            </a:r>
            <a:r>
              <a:rPr lang="it-IT" sz="3600" dirty="0">
                <a:latin typeface="Arial" panose="020B0604020202020204" pitchFamily="34" charset="0"/>
                <a:cs typeface="Arial" panose="020B0604020202020204" pitchFamily="34" charset="0"/>
              </a:rPr>
              <a:t> e </a:t>
            </a:r>
            <a:r>
              <a:rPr lang="it-IT" sz="3600" dirty="0" err="1">
                <a:latin typeface="Arial" panose="020B0604020202020204" pitchFamily="34" charset="0"/>
                <a:cs typeface="Arial" panose="020B0604020202020204" pitchFamily="34" charset="0"/>
              </a:rPr>
              <a:t>tablets</a:t>
            </a:r>
            <a:r>
              <a:rPr lang="it-IT" sz="3600" dirty="0">
                <a:latin typeface="Arial" panose="020B0604020202020204" pitchFamily="34" charset="0"/>
                <a:cs typeface="Arial" panose="020B0604020202020204" pitchFamily="34" charset="0"/>
              </a:rPr>
              <a:t> ma potrebbe essere esteso a supportare qualsiasi dispositivo, ipoteticamente anche un PC.</a:t>
            </a: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Android e’ </a:t>
            </a:r>
            <a:r>
              <a:rPr lang="en-US" sz="3600" dirty="0" err="1">
                <a:latin typeface="Arial" panose="020B0604020202020204" pitchFamily="34" charset="0"/>
                <a:cs typeface="Arial" panose="020B0604020202020204" pitchFamily="34" charset="0"/>
              </a:rPr>
              <a:t>sia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uno</a:t>
            </a:r>
            <a:r>
              <a:rPr lang="en-US" sz="3600" dirty="0">
                <a:latin typeface="Arial" panose="020B0604020202020204" pitchFamily="34" charset="0"/>
                <a:cs typeface="Arial" panose="020B0604020202020204" pitchFamily="34" charset="0"/>
              </a:rPr>
              <a:t> stack open-source per </a:t>
            </a:r>
            <a:r>
              <a:rPr lang="en-US" sz="3600" dirty="0" err="1">
                <a:latin typeface="Arial" panose="020B0604020202020204" pitchFamily="34" charset="0"/>
                <a:cs typeface="Arial" panose="020B0604020202020204" pitchFamily="34" charset="0"/>
              </a:rPr>
              <a:t>dispositivi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mobili</a:t>
            </a:r>
            <a:r>
              <a:rPr lang="en-US" sz="3600" dirty="0">
                <a:latin typeface="Arial" panose="020B0604020202020204" pitchFamily="34" charset="0"/>
                <a:cs typeface="Arial" panose="020B0604020202020204" pitchFamily="34" charset="0"/>
              </a:rPr>
              <a:t>, ma e’ </a:t>
            </a:r>
            <a:r>
              <a:rPr lang="en-US" sz="3600" dirty="0" err="1">
                <a:latin typeface="Arial" panose="020B0604020202020204" pitchFamily="34" charset="0"/>
                <a:cs typeface="Arial" panose="020B0604020202020204" pitchFamily="34" charset="0"/>
              </a:rPr>
              <a:t>anche</a:t>
            </a:r>
            <a:r>
              <a:rPr lang="en-US" sz="3600" dirty="0">
                <a:latin typeface="Arial" panose="020B0604020202020204" pitchFamily="34" charset="0"/>
                <a:cs typeface="Arial" panose="020B0604020202020204" pitchFamily="34" charset="0"/>
              </a:rPr>
              <a:t> un </a:t>
            </a:r>
            <a:r>
              <a:rPr lang="en-US" sz="3600" dirty="0" err="1">
                <a:latin typeface="Arial" panose="020B0604020202020204" pitchFamily="34" charset="0"/>
                <a:cs typeface="Arial" panose="020B0604020202020204" pitchFamily="34" charset="0"/>
              </a:rPr>
              <a:t>progetto</a:t>
            </a:r>
            <a:r>
              <a:rPr lang="en-US" sz="3600" dirty="0">
                <a:latin typeface="Arial" panose="020B0604020202020204" pitchFamily="34" charset="0"/>
                <a:cs typeface="Arial" panose="020B0604020202020204" pitchFamily="34" charset="0"/>
              </a:rPr>
              <a:t> open-source </a:t>
            </a:r>
            <a:r>
              <a:rPr lang="en-US" sz="3600" dirty="0" err="1">
                <a:latin typeface="Arial" panose="020B0604020202020204" pitchFamily="34" charset="0"/>
                <a:cs typeface="Arial" panose="020B0604020202020204" pitchFamily="34" charset="0"/>
              </a:rPr>
              <a:t>guidato</a:t>
            </a:r>
            <a:r>
              <a:rPr lang="en-US" sz="3600" dirty="0">
                <a:latin typeface="Arial" panose="020B0604020202020204" pitchFamily="34" charset="0"/>
                <a:cs typeface="Arial" panose="020B0604020202020204" pitchFamily="34" charset="0"/>
              </a:rPr>
              <a:t> da Google.</a:t>
            </a:r>
          </a:p>
        </p:txBody>
      </p:sp>
    </p:spTree>
    <p:extLst>
      <p:ext uri="{BB962C8B-B14F-4D97-AF65-F5344CB8AC3E}">
        <p14:creationId xmlns:p14="http://schemas.microsoft.com/office/powerpoint/2010/main" val="3555785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la </a:t>
            </a:r>
            <a:r>
              <a:rPr lang="en-US" dirty="0" err="1"/>
              <a:t>licenza</a:t>
            </a:r>
            <a:r>
              <a:rPr lang="en-US" dirty="0"/>
              <a:t> di Android</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7</a:t>
            </a:fld>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0"/>
            <a:ext cx="14630400" cy="9598781"/>
          </a:xfrm>
          <a:prstGeom prst="rect">
            <a:avLst/>
          </a:prstGeom>
        </p:spPr>
      </p:pic>
      <p:sp>
        <p:nvSpPr>
          <p:cNvPr id="3" name="Ovale 2"/>
          <p:cNvSpPr/>
          <p:nvPr/>
        </p:nvSpPr>
        <p:spPr>
          <a:xfrm>
            <a:off x="3429000" y="1828800"/>
            <a:ext cx="3200400" cy="1026811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836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sviluppo</a:t>
            </a:r>
            <a:r>
              <a:rPr lang="en-US" dirty="0"/>
              <a:t> e governance</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8</a:t>
            </a:fld>
            <a:endParaRPr/>
          </a:p>
        </p:txBody>
      </p:sp>
      <p:sp>
        <p:nvSpPr>
          <p:cNvPr id="14" name="TextBox 2"/>
          <p:cNvSpPr txBox="1"/>
          <p:nvPr/>
        </p:nvSpPr>
        <p:spPr>
          <a:xfrm>
            <a:off x="685800" y="3048000"/>
            <a:ext cx="17602200" cy="8956298"/>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In </a:t>
            </a:r>
            <a:r>
              <a:rPr lang="en-US" sz="3600" dirty="0" err="1">
                <a:latin typeface="Arial" panose="020B0604020202020204" pitchFamily="34" charset="0"/>
                <a:cs typeface="Arial" panose="020B0604020202020204" pitchFamily="34" charset="0"/>
              </a:rPr>
              <a:t>ciascun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momento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esiste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una</a:t>
            </a:r>
            <a:r>
              <a:rPr lang="en-US" sz="36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current release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piattaforma</a:t>
            </a:r>
            <a:r>
              <a:rPr lang="en-US" sz="3600" dirty="0">
                <a:latin typeface="Arial" panose="020B0604020202020204" pitchFamily="34" charset="0"/>
                <a:cs typeface="Arial" panose="020B0604020202020204" pitchFamily="34" charset="0"/>
              </a:rPr>
              <a:t> Android</a:t>
            </a: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err="1">
                <a:latin typeface="Arial" panose="020B0604020202020204" pitchFamily="34" charset="0"/>
                <a:cs typeface="Arial" panose="020B0604020202020204" pitchFamily="34" charset="0"/>
              </a:rPr>
              <a:t>Tutti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produttori</a:t>
            </a:r>
            <a:r>
              <a:rPr lang="en-US" sz="3600" dirty="0">
                <a:latin typeface="Arial" panose="020B0604020202020204" pitchFamily="34" charset="0"/>
                <a:cs typeface="Arial" panose="020B0604020202020204" pitchFamily="34" charset="0"/>
              </a:rPr>
              <a:t> di device e </a:t>
            </a: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vari</a:t>
            </a:r>
            <a:r>
              <a:rPr lang="en-US" sz="3600" dirty="0">
                <a:latin typeface="Arial" panose="020B0604020202020204" pitchFamily="34" charset="0"/>
                <a:cs typeface="Arial" panose="020B0604020202020204" pitchFamily="34" charset="0"/>
              </a:rPr>
              <a:t> contributors </a:t>
            </a:r>
            <a:r>
              <a:rPr lang="en-US" sz="3600" dirty="0" err="1">
                <a:latin typeface="Arial" panose="020B0604020202020204" pitchFamily="34" charset="0"/>
                <a:cs typeface="Arial" panose="020B0604020202020204" pitchFamily="34" charset="0"/>
              </a:rPr>
              <a:t>possono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lavorare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sulla</a:t>
            </a:r>
            <a:r>
              <a:rPr lang="en-US" sz="3600" dirty="0">
                <a:latin typeface="Arial" panose="020B0604020202020204" pitchFamily="34" charset="0"/>
                <a:cs typeface="Arial" panose="020B0604020202020204" pitchFamily="34" charset="0"/>
              </a:rPr>
              <a:t> current release per </a:t>
            </a:r>
            <a:r>
              <a:rPr lang="en-US" sz="3600" dirty="0" err="1">
                <a:latin typeface="Arial" panose="020B0604020202020204" pitchFamily="34" charset="0"/>
                <a:cs typeface="Arial" panose="020B0604020202020204" pitchFamily="34" charset="0"/>
              </a:rPr>
              <a:t>correggere</a:t>
            </a:r>
            <a:r>
              <a:rPr lang="en-US" sz="3600" dirty="0">
                <a:latin typeface="Arial" panose="020B0604020202020204" pitchFamily="34" charset="0"/>
                <a:cs typeface="Arial" panose="020B0604020202020204" pitchFamily="34" charset="0"/>
              </a:rPr>
              <a:t> bugs, </a:t>
            </a:r>
            <a:r>
              <a:rPr lang="en-US" sz="3600" dirty="0" err="1">
                <a:latin typeface="Arial" panose="020B0604020202020204" pitchFamily="34" charset="0"/>
                <a:cs typeface="Arial" panose="020B0604020202020204" pitchFamily="34" charset="0"/>
              </a:rPr>
              <a:t>promuovere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nuovi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dispositivi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sperimentare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nuove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funzionalita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ecc</a:t>
            </a:r>
            <a:r>
              <a:rPr lang="en-US" sz="3600" dirty="0">
                <a:latin typeface="Arial" panose="020B0604020202020204" pitchFamily="34" charset="0"/>
                <a:cs typeface="Arial" panose="020B0604020202020204" pitchFamily="34" charset="0"/>
              </a:rPr>
              <a:t>.</a:t>
            </a: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a:latin typeface="Arial" panose="020B0604020202020204" pitchFamily="34" charset="0"/>
                <a:cs typeface="Arial" panose="020B0604020202020204" pitchFamily="34" charset="0"/>
              </a:rPr>
              <a:t>In </a:t>
            </a:r>
            <a:r>
              <a:rPr lang="en-US" sz="3600" dirty="0" err="1">
                <a:latin typeface="Arial" panose="020B0604020202020204" pitchFamily="34" charset="0"/>
                <a:cs typeface="Arial" panose="020B0604020202020204" pitchFamily="34" charset="0"/>
              </a:rPr>
              <a:t>parallelo</a:t>
            </a:r>
            <a:r>
              <a:rPr lang="en-US" sz="3600" dirty="0">
                <a:latin typeface="Arial" panose="020B0604020202020204" pitchFamily="34" charset="0"/>
                <a:cs typeface="Arial" panose="020B0604020202020204" pitchFamily="34" charset="0"/>
              </a:rPr>
              <a:t>, Google </a:t>
            </a:r>
            <a:r>
              <a:rPr lang="en-US" sz="3600" dirty="0" err="1">
                <a:latin typeface="Arial" panose="020B0604020202020204" pitchFamily="34" charset="0"/>
                <a:cs typeface="Arial" panose="020B0604020202020204" pitchFamily="34" charset="0"/>
              </a:rPr>
              <a:t>lavora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internamente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versione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successiva</a:t>
            </a:r>
            <a:r>
              <a:rPr lang="en-US" sz="3600" dirty="0">
                <a:latin typeface="Arial" panose="020B0604020202020204" pitchFamily="34" charset="0"/>
                <a:cs typeface="Arial" panose="020B0604020202020204" pitchFamily="34" charset="0"/>
              </a:rPr>
              <a:t> in </a:t>
            </a:r>
            <a:r>
              <a:rPr lang="en-US" sz="3600" dirty="0" err="1">
                <a:latin typeface="Arial" panose="020B0604020202020204" pitchFamily="34" charset="0"/>
                <a:cs typeface="Arial" panose="020B0604020202020204" pitchFamily="34" charset="0"/>
              </a:rPr>
              <a:t>accordo</a:t>
            </a:r>
            <a:r>
              <a:rPr lang="en-US" sz="3600" dirty="0">
                <a:latin typeface="Arial" panose="020B0604020202020204" pitchFamily="34" charset="0"/>
                <a:cs typeface="Arial" panose="020B0604020202020204" pitchFamily="34" charset="0"/>
              </a:rPr>
              <a:t> con </a:t>
            </a: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bisogni</a:t>
            </a:r>
            <a:r>
              <a:rPr lang="en-US" sz="3600" dirty="0">
                <a:latin typeface="Arial" panose="020B0604020202020204" pitchFamily="34" charset="0"/>
                <a:cs typeface="Arial" panose="020B0604020202020204" pitchFamily="34" charset="0"/>
              </a:rPr>
              <a:t> del </a:t>
            </a:r>
            <a:r>
              <a:rPr lang="en-US" sz="3600" dirty="0" err="1">
                <a:latin typeface="Arial" panose="020B0604020202020204" pitchFamily="34" charset="0"/>
                <a:cs typeface="Arial" panose="020B0604020202020204" pitchFamily="34" charset="0"/>
              </a:rPr>
              <a:t>prodotto</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gli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obiettivi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aziendali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Solitamente</a:t>
            </a:r>
            <a:r>
              <a:rPr lang="en-US" sz="3600" dirty="0">
                <a:latin typeface="Arial" panose="020B0604020202020204" pitchFamily="34" charset="0"/>
                <a:cs typeface="Arial" panose="020B0604020202020204" pitchFamily="34" charset="0"/>
              </a:rPr>
              <a:t> Google </a:t>
            </a:r>
            <a:r>
              <a:rPr lang="en-US" sz="3600" dirty="0" err="1">
                <a:latin typeface="Arial" panose="020B0604020202020204" pitchFamily="34" charset="0"/>
                <a:cs typeface="Arial" panose="020B0604020202020204" pitchFamily="34" charset="0"/>
              </a:rPr>
              <a:t>prende</a:t>
            </a:r>
            <a:r>
              <a:rPr lang="en-US" sz="3600" dirty="0">
                <a:latin typeface="Arial" panose="020B0604020202020204" pitchFamily="34" charset="0"/>
                <a:cs typeface="Arial" panose="020B0604020202020204" pitchFamily="34" charset="0"/>
              </a:rPr>
              <a:t> come </a:t>
            </a:r>
            <a:r>
              <a:rPr lang="en-US" sz="3600" dirty="0" err="1">
                <a:latin typeface="Arial" panose="020B0604020202020204" pitchFamily="34" charset="0"/>
                <a:cs typeface="Arial" panose="020B0604020202020204" pitchFamily="34" charset="0"/>
              </a:rPr>
              <a:t>riferimento</a:t>
            </a:r>
            <a:r>
              <a:rPr lang="en-US" sz="3600" dirty="0">
                <a:latin typeface="Arial" panose="020B0604020202020204" pitchFamily="34" charset="0"/>
                <a:cs typeface="Arial" panose="020B0604020202020204" pitchFamily="34" charset="0"/>
              </a:rPr>
              <a:t> un </a:t>
            </a:r>
            <a:r>
              <a:rPr lang="en-US" sz="3600" dirty="0" err="1">
                <a:latin typeface="Arial" panose="020B0604020202020204" pitchFamily="34" charset="0"/>
                <a:cs typeface="Arial" panose="020B0604020202020204" pitchFamily="34" charset="0"/>
              </a:rPr>
              <a:t>dispositivo</a:t>
            </a:r>
            <a:r>
              <a:rPr lang="en-US" sz="3600" dirty="0">
                <a:latin typeface="Arial" panose="020B0604020202020204" pitchFamily="34" charset="0"/>
                <a:cs typeface="Arial" panose="020B0604020202020204" pitchFamily="34" charset="0"/>
              </a:rPr>
              <a:t> partner le cui </a:t>
            </a:r>
            <a:r>
              <a:rPr lang="en-US" sz="3600" dirty="0" err="1">
                <a:latin typeface="Arial" panose="020B0604020202020204" pitchFamily="34" charset="0"/>
                <a:cs typeface="Arial" panose="020B0604020202020204" pitchFamily="34" charset="0"/>
              </a:rPr>
              <a:t>specifiche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sono</a:t>
            </a:r>
            <a:r>
              <a:rPr lang="en-US" sz="3600" dirty="0">
                <a:latin typeface="Arial" panose="020B0604020202020204" pitchFamily="34" charset="0"/>
                <a:cs typeface="Arial" panose="020B0604020202020204" pitchFamily="34" charset="0"/>
              </a:rPr>
              <a:t> in </a:t>
            </a:r>
            <a:r>
              <a:rPr lang="en-US" sz="3600" dirty="0" err="1">
                <a:latin typeface="Arial" panose="020B0604020202020204" pitchFamily="34" charset="0"/>
                <a:cs typeface="Arial" panose="020B0604020202020204" pitchFamily="34" charset="0"/>
              </a:rPr>
              <a:t>linea</a:t>
            </a:r>
            <a:r>
              <a:rPr lang="en-US" sz="3600" dirty="0">
                <a:latin typeface="Arial" panose="020B0604020202020204" pitchFamily="34" charset="0"/>
                <a:cs typeface="Arial" panose="020B0604020202020204" pitchFamily="34" charset="0"/>
              </a:rPr>
              <a:t> con la </a:t>
            </a:r>
            <a:r>
              <a:rPr lang="en-US" sz="3600" dirty="0" err="1">
                <a:latin typeface="Arial" panose="020B0604020202020204" pitchFamily="34" charset="0"/>
                <a:cs typeface="Arial" panose="020B0604020202020204" pitchFamily="34" charset="0"/>
              </a:rPr>
              <a:t>direzione</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sviluppo</a:t>
            </a:r>
            <a:r>
              <a:rPr lang="en-US" sz="3600" dirty="0">
                <a:latin typeface="Arial" panose="020B0604020202020204" pitchFamily="34" charset="0"/>
                <a:cs typeface="Arial" panose="020B0604020202020204" pitchFamily="34" charset="0"/>
              </a:rPr>
              <a:t> di Android.</a:t>
            </a: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err="1">
                <a:latin typeface="Arial" panose="020B0604020202020204" pitchFamily="34" charset="0"/>
                <a:cs typeface="Arial" panose="020B0604020202020204" pitchFamily="34" charset="0"/>
              </a:rPr>
              <a:t>Quando</a:t>
            </a:r>
            <a:r>
              <a:rPr lang="en-US" sz="3600" dirty="0">
                <a:latin typeface="Arial" panose="020B0604020202020204" pitchFamily="34" charset="0"/>
                <a:cs typeface="Arial" panose="020B0604020202020204" pitchFamily="34" charset="0"/>
              </a:rPr>
              <a:t> la “</a:t>
            </a:r>
            <a:r>
              <a:rPr lang="en-US" sz="3600" b="1" dirty="0">
                <a:latin typeface="Arial" panose="020B0604020202020204" pitchFamily="34" charset="0"/>
                <a:cs typeface="Arial" panose="020B0604020202020204" pitchFamily="34" charset="0"/>
              </a:rPr>
              <a:t>n+1</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versione</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pronta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viene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pubblicata</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diventa</a:t>
            </a:r>
            <a:r>
              <a:rPr lang="en-US" sz="3600" dirty="0">
                <a:latin typeface="Arial" panose="020B0604020202020204" pitchFamily="34" charset="0"/>
                <a:cs typeface="Arial" panose="020B0604020202020204" pitchFamily="34" charset="0"/>
              </a:rPr>
              <a:t> la </a:t>
            </a:r>
            <a:r>
              <a:rPr lang="en-US" sz="3600" dirty="0" err="1">
                <a:latin typeface="Arial" panose="020B0604020202020204" pitchFamily="34" charset="0"/>
                <a:cs typeface="Arial" panose="020B0604020202020204" pitchFamily="34" charset="0"/>
              </a:rPr>
              <a:t>nuova</a:t>
            </a:r>
            <a:r>
              <a:rPr lang="en-US" sz="36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current release</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85913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45263" y="3845262"/>
            <a:ext cx="13751636"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26641" y="6330597"/>
            <a:ext cx="8711188"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5716" y="4171520"/>
            <a:ext cx="13715144"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323108" y="3424791"/>
            <a:ext cx="9616604"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p:cNvSpPr>
            <a:spLocks noGrp="1"/>
          </p:cNvSpPr>
          <p:nvPr>
            <p:ph type="title"/>
          </p:nvPr>
        </p:nvSpPr>
        <p:spPr>
          <a:xfrm>
            <a:off x="990061" y="5534212"/>
            <a:ext cx="4321242" cy="6143812"/>
          </a:xfrm>
        </p:spPr>
        <p:txBody>
          <a:bodyPr vert="horz" lIns="91440" tIns="45720" rIns="91440" bIns="45720" rtlCol="0" anchor="t">
            <a:normAutofit/>
          </a:bodyPr>
          <a:lstStyle/>
          <a:p>
            <a:pPr defTabSz="914400"/>
            <a:r>
              <a:rPr lang="en-US" sz="6000" kern="1200">
                <a:solidFill>
                  <a:srgbClr val="FFFFFF"/>
                </a:solidFill>
                <a:latin typeface="+mj-lt"/>
                <a:ea typeface="+mj-ea"/>
                <a:cs typeface="+mj-cs"/>
              </a:rPr>
              <a:t>un po’ di statistiche: distribuzioni</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p:blipFill>
        <p:spPr>
          <a:xfrm>
            <a:off x="7315614" y="934416"/>
            <a:ext cx="9714677" cy="11847168"/>
          </a:xfrm>
          <a:prstGeom prst="rect">
            <a:avLst/>
          </a:prstGeom>
        </p:spPr>
      </p:pic>
      <p:sp>
        <p:nvSpPr>
          <p:cNvPr id="4" name="Slide Number Placeholder 3"/>
          <p:cNvSpPr>
            <a:spLocks noGrp="1"/>
          </p:cNvSpPr>
          <p:nvPr>
            <p:ph type="sldNum" sz="quarter" idx="10"/>
          </p:nvPr>
        </p:nvSpPr>
        <p:spPr>
          <a:xfrm>
            <a:off x="17556478" y="12911328"/>
            <a:ext cx="672084" cy="730250"/>
          </a:xfrm>
        </p:spPr>
        <p:txBody>
          <a:bodyPr vert="horz" lIns="91440" tIns="45720" rIns="91440" bIns="45720" rtlCol="0" anchor="ctr">
            <a:normAutofit/>
          </a:bodyPr>
          <a:lstStyle/>
          <a:p>
            <a:pPr algn="r" defTabSz="914400">
              <a:lnSpc>
                <a:spcPct val="90000"/>
              </a:lnSpc>
              <a:spcAft>
                <a:spcPts val="600"/>
              </a:spcAft>
            </a:pPr>
            <a:r>
              <a:rPr lang="en-US" sz="1600">
                <a:solidFill>
                  <a:schemeClr val="tx1">
                    <a:lumMod val="50000"/>
                    <a:lumOff val="50000"/>
                  </a:schemeClr>
                </a:solidFill>
              </a:rPr>
              <a:t>page</a:t>
            </a:r>
          </a:p>
          <a:p>
            <a:pPr algn="r" defTabSz="914400">
              <a:lnSpc>
                <a:spcPct val="90000"/>
              </a:lnSpc>
              <a:spcAft>
                <a:spcPts val="600"/>
              </a:spcAft>
            </a:pPr>
            <a:r>
              <a:rPr lang="en-US" sz="1600">
                <a:solidFill>
                  <a:schemeClr val="tx1">
                    <a:lumMod val="50000"/>
                    <a:lumOff val="50000"/>
                  </a:schemeClr>
                </a:solidFill>
              </a:rPr>
              <a:t>0</a:t>
            </a:r>
            <a:fld id="{37D409AB-2201-4E18-8A34-C31753AD9B06}" type="slidenum">
              <a:rPr lang="en-US" sz="1600">
                <a:solidFill>
                  <a:schemeClr val="tx1">
                    <a:lumMod val="50000"/>
                    <a:lumOff val="50000"/>
                  </a:schemeClr>
                </a:solidFill>
              </a:rPr>
              <a:pPr algn="r" defTabSz="914400">
                <a:lnSpc>
                  <a:spcPct val="90000"/>
                </a:lnSpc>
                <a:spcAft>
                  <a:spcPts val="600"/>
                </a:spcAft>
              </a:pPr>
              <a:t>9</a:t>
            </a:fld>
            <a:endParaRPr lang="en-US" sz="1600">
              <a:solidFill>
                <a:schemeClr val="tx1">
                  <a:lumMod val="50000"/>
                  <a:lumOff val="50000"/>
                </a:schemeClr>
              </a:solidFill>
            </a:endParaRPr>
          </a:p>
        </p:txBody>
      </p:sp>
    </p:spTree>
    <p:extLst>
      <p:ext uri="{BB962C8B-B14F-4D97-AF65-F5344CB8AC3E}">
        <p14:creationId xmlns:p14="http://schemas.microsoft.com/office/powerpoint/2010/main" val="2626592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GENARAL LAYOUTS">
  <a:themeElements>
    <a:clrScheme name="Custom 2">
      <a:dk1>
        <a:srgbClr val="0A091B"/>
      </a:dk1>
      <a:lt1>
        <a:srgbClr val="F2F2F5"/>
      </a:lt1>
      <a:dk2>
        <a:srgbClr val="858591"/>
      </a:dk2>
      <a:lt2>
        <a:srgbClr val="FFFFFF"/>
      </a:lt2>
      <a:accent1>
        <a:srgbClr val="0066B2"/>
      </a:accent1>
      <a:accent2>
        <a:srgbClr val="C0C0C8"/>
      </a:accent2>
      <a:accent3>
        <a:srgbClr val="0066B2"/>
      </a:accent3>
      <a:accent4>
        <a:srgbClr val="0066B2"/>
      </a:accent4>
      <a:accent5>
        <a:srgbClr val="0066B2"/>
      </a:accent5>
      <a:accent6>
        <a:srgbClr val="0066B2"/>
      </a:accent6>
      <a:hlink>
        <a:srgbClr val="5E5E5E"/>
      </a:hlink>
      <a:folHlink>
        <a:srgbClr val="5E5E5E"/>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8964</TotalTime>
  <Words>5113</Words>
  <Application>Microsoft Office PowerPoint</Application>
  <PresentationFormat>Custom</PresentationFormat>
  <Paragraphs>762</Paragraphs>
  <Slides>59</Slides>
  <Notes>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Wingdings</vt:lpstr>
      <vt:lpstr>Courier New</vt:lpstr>
      <vt:lpstr>Roboto Condensed</vt:lpstr>
      <vt:lpstr>Calibri</vt:lpstr>
      <vt:lpstr>Roboto</vt:lpstr>
      <vt:lpstr>Arial</vt:lpstr>
      <vt:lpstr>GENARAL LAYOUTS</vt:lpstr>
      <vt:lpstr>PowerPoint Presentation</vt:lpstr>
      <vt:lpstr>materiale di riferimento</vt:lpstr>
      <vt:lpstr>perche’ la programmazione mobile e’ diversa?</vt:lpstr>
      <vt:lpstr>filosofia di design</vt:lpstr>
      <vt:lpstr>market share</vt:lpstr>
      <vt:lpstr>cos’e’ Android?</vt:lpstr>
      <vt:lpstr>la licenza di Android</vt:lpstr>
      <vt:lpstr>sviluppo e governance</vt:lpstr>
      <vt:lpstr>un po’ di statistiche: distribuzioni</vt:lpstr>
      <vt:lpstr>un po’ di statistiche: distribuzioni</vt:lpstr>
      <vt:lpstr>un po’ di statistiche: distribuzioni</vt:lpstr>
      <vt:lpstr>un po’ di statistiche: display</vt:lpstr>
      <vt:lpstr>breve storia di Android</vt:lpstr>
      <vt:lpstr>breve storia di Android</vt:lpstr>
      <vt:lpstr>breve storia di Android</vt:lpstr>
      <vt:lpstr>cosa supporta Android</vt:lpstr>
      <vt:lpstr>Android stack</vt:lpstr>
      <vt:lpstr>Android stack</vt:lpstr>
      <vt:lpstr>Android stack</vt:lpstr>
      <vt:lpstr>Android stack</vt:lpstr>
      <vt:lpstr>Android stack</vt:lpstr>
      <vt:lpstr>Android stack</vt:lpstr>
      <vt:lpstr>Android stack</vt:lpstr>
      <vt:lpstr>sistema operativo e librerie</vt:lpstr>
      <vt:lpstr>riprendiamo dalla virtual machine</vt:lpstr>
      <vt:lpstr>Java vs. Dalvik</vt:lpstr>
      <vt:lpstr>Dalvik Virtual Machine</vt:lpstr>
      <vt:lpstr>ART Virtual Machine</vt:lpstr>
      <vt:lpstr>riassumendo: i tre blocchi principali</vt:lpstr>
      <vt:lpstr>Android non segue uno standard Java</vt:lpstr>
      <vt:lpstr>non solo Java</vt:lpstr>
      <vt:lpstr>macroclassificazione delle tipologie di applicazioni</vt:lpstr>
      <vt:lpstr>sviluppo nativo o multi-piattaforma</vt:lpstr>
      <vt:lpstr>esempi di framework multi-piattaforma</vt:lpstr>
      <vt:lpstr>l’ambiente di sviluppo</vt:lpstr>
      <vt:lpstr>l’ambiente di sviluppo: Android Studio</vt:lpstr>
      <vt:lpstr>l’ambiente di sviluppo: Android Studio</vt:lpstr>
      <vt:lpstr>l’ambiente di sviluppo: Eclipse con ADT</vt:lpstr>
      <vt:lpstr>Android Studio vs. Eclipse ADT</vt:lpstr>
      <vt:lpstr>processo di build</vt:lpstr>
      <vt:lpstr>processo di build</vt:lpstr>
      <vt:lpstr>signing</vt:lpstr>
      <vt:lpstr>Android manifest</vt:lpstr>
      <vt:lpstr>Android manifest: esempio</vt:lpstr>
      <vt:lpstr>componenti base</vt:lpstr>
      <vt:lpstr>componenti base della GUI</vt:lpstr>
      <vt:lpstr>grafica</vt:lpstr>
      <vt:lpstr>rendering del testo</vt:lpstr>
      <vt:lpstr>database, web, e location</vt:lpstr>
      <vt:lpstr>rete e telefonia</vt:lpstr>
      <vt:lpstr>media e speech</vt:lpstr>
      <vt:lpstr>utilities generali</vt:lpstr>
      <vt:lpstr>Android market</vt:lpstr>
      <vt:lpstr>ricerca di un’applicazione sul market</vt:lpstr>
      <vt:lpstr>pubblicazione di un’applicazione sul market</vt:lpstr>
      <vt:lpstr>cenno ai modelli di business</vt:lpstr>
      <vt:lpstr>application framework</vt:lpstr>
      <vt:lpstr>classificazione dei processi</vt:lpstr>
      <vt:lpstr>le fondamenta di Android</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FBK</dc:creator>
  <cp:lastModifiedBy>Mauro Dragoni</cp:lastModifiedBy>
  <cp:revision>1012</cp:revision>
  <dcterms:created xsi:type="dcterms:W3CDTF">2015-01-20T11:47:48Z</dcterms:created>
  <dcterms:modified xsi:type="dcterms:W3CDTF">2023-03-04T23:14:36Z</dcterms:modified>
</cp:coreProperties>
</file>