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34" r:id="rId1"/>
  </p:sldMasterIdLst>
  <p:notesMasterIdLst>
    <p:notesMasterId r:id="rId95"/>
  </p:notesMasterIdLst>
  <p:sldIdLst>
    <p:sldId id="269" r:id="rId2"/>
    <p:sldId id="710" r:id="rId3"/>
    <p:sldId id="618" r:id="rId4"/>
    <p:sldId id="619" r:id="rId5"/>
    <p:sldId id="620" r:id="rId6"/>
    <p:sldId id="621" r:id="rId7"/>
    <p:sldId id="622" r:id="rId8"/>
    <p:sldId id="623" r:id="rId9"/>
    <p:sldId id="624" r:id="rId10"/>
    <p:sldId id="625" r:id="rId11"/>
    <p:sldId id="708" r:id="rId12"/>
    <p:sldId id="626" r:id="rId13"/>
    <p:sldId id="702" r:id="rId14"/>
    <p:sldId id="627" r:id="rId15"/>
    <p:sldId id="628" r:id="rId16"/>
    <p:sldId id="629" r:id="rId17"/>
    <p:sldId id="630" r:id="rId18"/>
    <p:sldId id="631" r:id="rId19"/>
    <p:sldId id="632" r:id="rId20"/>
    <p:sldId id="703" r:id="rId21"/>
    <p:sldId id="633" r:id="rId22"/>
    <p:sldId id="634" r:id="rId23"/>
    <p:sldId id="635" r:id="rId24"/>
    <p:sldId id="636" r:id="rId25"/>
    <p:sldId id="637" r:id="rId26"/>
    <p:sldId id="638" r:id="rId27"/>
    <p:sldId id="704" r:id="rId28"/>
    <p:sldId id="640" r:id="rId29"/>
    <p:sldId id="641" r:id="rId30"/>
    <p:sldId id="642" r:id="rId31"/>
    <p:sldId id="643" r:id="rId32"/>
    <p:sldId id="644" r:id="rId33"/>
    <p:sldId id="705" r:id="rId34"/>
    <p:sldId id="645" r:id="rId35"/>
    <p:sldId id="646" r:id="rId36"/>
    <p:sldId id="647" r:id="rId37"/>
    <p:sldId id="648" r:id="rId38"/>
    <p:sldId id="649" r:id="rId39"/>
    <p:sldId id="650" r:id="rId40"/>
    <p:sldId id="651" r:id="rId41"/>
    <p:sldId id="652" r:id="rId42"/>
    <p:sldId id="709" r:id="rId43"/>
    <p:sldId id="653" r:id="rId44"/>
    <p:sldId id="706" r:id="rId45"/>
    <p:sldId id="654" r:id="rId46"/>
    <p:sldId id="655" r:id="rId47"/>
    <p:sldId id="656" r:id="rId48"/>
    <p:sldId id="657" r:id="rId49"/>
    <p:sldId id="658" r:id="rId50"/>
    <p:sldId id="659" r:id="rId51"/>
    <p:sldId id="660" r:id="rId52"/>
    <p:sldId id="661" r:id="rId53"/>
    <p:sldId id="662" r:id="rId54"/>
    <p:sldId id="663" r:id="rId55"/>
    <p:sldId id="664" r:id="rId56"/>
    <p:sldId id="665" r:id="rId57"/>
    <p:sldId id="666" r:id="rId58"/>
    <p:sldId id="667" r:id="rId59"/>
    <p:sldId id="668" r:id="rId60"/>
    <p:sldId id="670" r:id="rId61"/>
    <p:sldId id="669" r:id="rId62"/>
    <p:sldId id="671" r:id="rId63"/>
    <p:sldId id="672" r:id="rId64"/>
    <p:sldId id="673" r:id="rId65"/>
    <p:sldId id="674" r:id="rId66"/>
    <p:sldId id="675" r:id="rId67"/>
    <p:sldId id="676" r:id="rId68"/>
    <p:sldId id="677" r:id="rId69"/>
    <p:sldId id="678" r:id="rId70"/>
    <p:sldId id="679" r:id="rId71"/>
    <p:sldId id="680" r:id="rId72"/>
    <p:sldId id="707" r:id="rId73"/>
    <p:sldId id="681" r:id="rId74"/>
    <p:sldId id="682" r:id="rId75"/>
    <p:sldId id="683" r:id="rId76"/>
    <p:sldId id="684" r:id="rId77"/>
    <p:sldId id="685" r:id="rId78"/>
    <p:sldId id="686" r:id="rId79"/>
    <p:sldId id="687" r:id="rId80"/>
    <p:sldId id="688" r:id="rId81"/>
    <p:sldId id="689" r:id="rId82"/>
    <p:sldId id="690" r:id="rId83"/>
    <p:sldId id="691" r:id="rId84"/>
    <p:sldId id="692" r:id="rId85"/>
    <p:sldId id="693" r:id="rId86"/>
    <p:sldId id="694" r:id="rId87"/>
    <p:sldId id="695" r:id="rId88"/>
    <p:sldId id="696" r:id="rId89"/>
    <p:sldId id="697" r:id="rId90"/>
    <p:sldId id="698" r:id="rId91"/>
    <p:sldId id="699" r:id="rId92"/>
    <p:sldId id="700" r:id="rId93"/>
    <p:sldId id="701" r:id="rId94"/>
  </p:sldIdLst>
  <p:sldSz cx="18288000" cy="13716000"/>
  <p:notesSz cx="6858000" cy="9144000"/>
  <p:embeddedFontLst>
    <p:embeddedFont>
      <p:font typeface="Calibri" panose="020F0502020204030204" pitchFamily="34" charset="0"/>
      <p:regular r:id="rId96"/>
      <p:bold r:id="rId97"/>
      <p:italic r:id="rId98"/>
      <p:boldItalic r:id="rId99"/>
    </p:embeddedFont>
    <p:embeddedFont>
      <p:font typeface="Roboto" panose="02000000000000000000" pitchFamily="2" charset="0"/>
      <p:regular r:id="rId100"/>
      <p:bold r:id="rId101"/>
      <p:italic r:id="rId102"/>
      <p:boldItalic r:id="rId103"/>
    </p:embeddedFont>
    <p:embeddedFont>
      <p:font typeface="Roboto Condensed" panose="02000000000000000000" pitchFamily="2" charset="0"/>
      <p:regular r:id="rId104"/>
      <p:bold r:id="rId105"/>
      <p:italic r:id="rId106"/>
      <p:boldItalic r:id="rId107"/>
    </p:embeddedFont>
  </p:embeddedFontLst>
  <p:defaultTextStyle>
    <a:defPPr>
      <a:defRPr lang="uk-UA"/>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57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mma, Valentina" initials="TV" lastIdx="1" clrIdx="0">
    <p:extLst>
      <p:ext uri="{19B8F6BF-5375-455C-9EA6-DF929625EA0E}">
        <p15:presenceInfo xmlns:p15="http://schemas.microsoft.com/office/powerpoint/2012/main" userId="S::valli@liverpool.ac.uk::a1b49cb2-c251-4fc3-a9e3-23e85e87271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702F"/>
    <a:srgbClr val="298942"/>
    <a:srgbClr val="0168B4"/>
    <a:srgbClr val="64D4EA"/>
    <a:srgbClr val="4CCCE6"/>
    <a:srgbClr val="6CD5EA"/>
    <a:srgbClr val="2BC3E1"/>
    <a:srgbClr val="57CFE7"/>
    <a:srgbClr val="AAC42C"/>
    <a:srgbClr val="F26B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7" autoAdjust="0"/>
    <p:restoredTop sz="85667" autoAdjust="0"/>
  </p:normalViewPr>
  <p:slideViewPr>
    <p:cSldViewPr>
      <p:cViewPr varScale="1">
        <p:scale>
          <a:sx n="45" d="100"/>
          <a:sy n="45" d="100"/>
        </p:scale>
        <p:origin x="2010" y="78"/>
      </p:cViewPr>
      <p:guideLst>
        <p:guide orient="horz" pos="4320"/>
        <p:guide pos="576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8658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ableStyles" Target="tableStyles.xml"/><Relationship Id="rId16" Type="http://schemas.openxmlformats.org/officeDocument/2006/relationships/slide" Target="slides/slide15.xml"/><Relationship Id="rId107" Type="http://schemas.openxmlformats.org/officeDocument/2006/relationships/font" Target="fonts/font12.fntdata"/><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7.fntdata"/><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font" Target="fonts/font8.fntdata"/><Relationship Id="rId108"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font" Target="fonts/font4.fntdata"/><Relationship Id="rId10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font" Target="fonts/font9.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5.fntdata"/><Relationship Id="rId105"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font" Target="fonts/font3.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uk-U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027185-10FB-4A57-B3F0-45136A811A24}" type="datetimeFigureOut">
              <a:rPr lang="uk-UA" smtClean="0"/>
              <a:t>05.03.2023</a:t>
            </a:fld>
            <a:endParaRPr lang="uk-U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uk-U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uk-U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uk-U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9C3A12-1E0F-412B-B376-8089A55D946C}" type="slidenum">
              <a:rPr lang="uk-UA" smtClean="0"/>
              <a:t>‹#›</a:t>
            </a:fld>
            <a:endParaRPr lang="uk-UA"/>
          </a:p>
        </p:txBody>
      </p:sp>
    </p:spTree>
    <p:extLst>
      <p:ext uri="{BB962C8B-B14F-4D97-AF65-F5344CB8AC3E}">
        <p14:creationId xmlns:p14="http://schemas.microsoft.com/office/powerpoint/2010/main" val="256721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D9C3A12-1E0F-412B-B376-8089A55D946C}" type="slidenum">
              <a:rPr lang="uk-UA" smtClean="0"/>
              <a:t>76</a:t>
            </a:fld>
            <a:endParaRPr lang="uk-UA"/>
          </a:p>
        </p:txBody>
      </p:sp>
    </p:spTree>
    <p:extLst>
      <p:ext uri="{BB962C8B-B14F-4D97-AF65-F5344CB8AC3E}">
        <p14:creationId xmlns:p14="http://schemas.microsoft.com/office/powerpoint/2010/main" val="39275619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2896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DEFAULT SLIDE">
    <p:spTree>
      <p:nvGrpSpPr>
        <p:cNvPr id="1" name=""/>
        <p:cNvGrpSpPr/>
        <p:nvPr/>
      </p:nvGrpSpPr>
      <p:grpSpPr>
        <a:xfrm>
          <a:off x="0" y="0"/>
          <a:ext cx="0" cy="0"/>
          <a:chOff x="0" y="0"/>
          <a:chExt cx="0" cy="0"/>
        </a:xfrm>
      </p:grpSpPr>
      <p:cxnSp>
        <p:nvCxnSpPr>
          <p:cNvPr id="2" name="Straight Connector 1"/>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8" name="Title 7"/>
          <p:cNvSpPr>
            <a:spLocks noGrp="1"/>
          </p:cNvSpPr>
          <p:nvPr>
            <p:ph type="title" hasCustomPrompt="1"/>
          </p:nvPr>
        </p:nvSpPr>
        <p:spPr>
          <a:xfrm>
            <a:off x="876300" y="761881"/>
            <a:ext cx="165735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dirty="0">
                <a:solidFill>
                  <a:schemeClr val="accent1"/>
                </a:solidFill>
              </a:rPr>
              <a:t>FBK</a:t>
            </a:r>
            <a:br>
              <a:rPr lang="en-US" dirty="0"/>
            </a:br>
            <a:r>
              <a:rPr lang="en-US"/>
              <a:t>Slide title</a:t>
            </a:r>
            <a:endParaRPr lang="uk-UA" dirty="0"/>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Tree>
    <p:extLst>
      <p:ext uri="{BB962C8B-B14F-4D97-AF65-F5344CB8AC3E}">
        <p14:creationId xmlns:p14="http://schemas.microsoft.com/office/powerpoint/2010/main" val="349150892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033639"/>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and LOGO">
    <p:spTree>
      <p:nvGrpSpPr>
        <p:cNvPr id="1" name=""/>
        <p:cNvGrpSpPr/>
        <p:nvPr/>
      </p:nvGrpSpPr>
      <p:grpSpPr>
        <a:xfrm>
          <a:off x="0" y="0"/>
          <a:ext cx="0" cy="0"/>
          <a:chOff x="0" y="0"/>
          <a:chExt cx="0" cy="0"/>
        </a:xfrm>
      </p:grpSpPr>
      <p:cxnSp>
        <p:nvCxnSpPr>
          <p:cNvPr id="6" name="Straight Connector 5"/>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0" name="Title 7"/>
          <p:cNvSpPr>
            <a:spLocks noGrp="1"/>
          </p:cNvSpPr>
          <p:nvPr>
            <p:ph type="title" hasCustomPrompt="1"/>
          </p:nvPr>
        </p:nvSpPr>
        <p:spPr>
          <a:xfrm>
            <a:off x="876300" y="761881"/>
            <a:ext cx="165735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dirty="0">
                <a:solidFill>
                  <a:schemeClr val="accent1"/>
                </a:solidFill>
              </a:rPr>
              <a:t>FBK</a:t>
            </a:r>
            <a:br>
              <a:rPr lang="en-US" dirty="0"/>
            </a:br>
            <a:r>
              <a:rPr lang="en-US"/>
              <a:t>Slide title</a:t>
            </a:r>
            <a:endParaRPr lang="uk-UA" dirty="0"/>
          </a:p>
        </p:txBody>
      </p:sp>
    </p:spTree>
    <p:extLst>
      <p:ext uri="{BB962C8B-B14F-4D97-AF65-F5344CB8AC3E}">
        <p14:creationId xmlns:p14="http://schemas.microsoft.com/office/powerpoint/2010/main" val="252094298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ARK TOP SLIDE">
    <p:spTree>
      <p:nvGrpSpPr>
        <p:cNvPr id="1" name=""/>
        <p:cNvGrpSpPr/>
        <p:nvPr/>
      </p:nvGrpSpPr>
      <p:grpSpPr>
        <a:xfrm>
          <a:off x="0" y="0"/>
          <a:ext cx="0" cy="0"/>
          <a:chOff x="0" y="0"/>
          <a:chExt cx="0" cy="0"/>
        </a:xfrm>
      </p:grpSpPr>
      <p:sp>
        <p:nvSpPr>
          <p:cNvPr id="3" name="Rectangle 2"/>
          <p:cNvSpPr/>
          <p:nvPr userDrawn="1"/>
        </p:nvSpPr>
        <p:spPr>
          <a:xfrm>
            <a:off x="0" y="0"/>
            <a:ext cx="18288000" cy="6858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8" name="Title 7"/>
          <p:cNvSpPr>
            <a:spLocks noGrp="1"/>
          </p:cNvSpPr>
          <p:nvPr>
            <p:ph type="title" hasCustomPrompt="1"/>
          </p:nvPr>
        </p:nvSpPr>
        <p:spPr>
          <a:xfrm>
            <a:off x="876300" y="761881"/>
            <a:ext cx="5448300" cy="1338828"/>
          </a:xfrm>
          <a:prstGeom prst="rect">
            <a:avLst/>
          </a:prstGeom>
          <a:noFill/>
        </p:spPr>
        <p:txBody>
          <a:bodyPr wrap="square" rtlCol="0">
            <a:spAutoFit/>
          </a:bodyPr>
          <a:lstStyle>
            <a:lvl1pPr>
              <a:defRPr lang="uk-UA" sz="4500" b="1">
                <a:solidFill>
                  <a:schemeClr val="bg2"/>
                </a:solidFill>
                <a:latin typeface="+mn-lt"/>
                <a:ea typeface="Roboto Condensed" panose="02000000000000000000" pitchFamily="2" charset="0"/>
                <a:cs typeface="+mn-cs"/>
              </a:defRPr>
            </a:lvl1pPr>
          </a:lstStyle>
          <a:p>
            <a:pPr marL="0" lvl="0"/>
            <a:r>
              <a:rPr lang="en-US"/>
              <a:t>click to edit master title style</a:t>
            </a:r>
            <a:endParaRPr lang="uk-UA"/>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cxnSp>
        <p:nvCxnSpPr>
          <p:cNvPr id="10" name="Straight Connector 9"/>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352149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ARK MIDDLE">
    <p:spTree>
      <p:nvGrpSpPr>
        <p:cNvPr id="1" name=""/>
        <p:cNvGrpSpPr/>
        <p:nvPr/>
      </p:nvGrpSpPr>
      <p:grpSpPr>
        <a:xfrm>
          <a:off x="0" y="0"/>
          <a:ext cx="0" cy="0"/>
          <a:chOff x="0" y="0"/>
          <a:chExt cx="0" cy="0"/>
        </a:xfrm>
      </p:grpSpPr>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accent2"/>
                </a:solidFill>
              </a:defRPr>
            </a:lvl1pPr>
          </a:lstStyle>
          <a:p>
            <a:pPr algn="l"/>
            <a:r>
              <a:rPr lang="en-US"/>
              <a:t>page</a:t>
            </a:r>
          </a:p>
          <a:p>
            <a:pPr algn="l"/>
            <a:r>
              <a:rPr lang="en-US"/>
              <a:t>0</a:t>
            </a:r>
            <a:fld id="{37D409AB-2201-4E18-8A34-C31753AD9B06}" type="slidenum">
              <a:rPr smtClean="0"/>
              <a:pPr algn="l"/>
              <a:t>‹#›</a:t>
            </a:fld>
            <a:endParaRPr/>
          </a:p>
        </p:txBody>
      </p:sp>
      <p:sp>
        <p:nvSpPr>
          <p:cNvPr id="10" name="Rectangle 9"/>
          <p:cNvSpPr/>
          <p:nvPr userDrawn="1"/>
        </p:nvSpPr>
        <p:spPr>
          <a:xfrm>
            <a:off x="0" y="3200400"/>
            <a:ext cx="18288000" cy="73152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cxnSp>
        <p:nvCxnSpPr>
          <p:cNvPr id="11" name="Straight Connector 10"/>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5" name="Title 7"/>
          <p:cNvSpPr>
            <a:spLocks noGrp="1"/>
          </p:cNvSpPr>
          <p:nvPr>
            <p:ph type="title" hasCustomPrompt="1"/>
          </p:nvPr>
        </p:nvSpPr>
        <p:spPr>
          <a:xfrm>
            <a:off x="876300" y="761881"/>
            <a:ext cx="165735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dirty="0">
                <a:solidFill>
                  <a:schemeClr val="accent1"/>
                </a:solidFill>
              </a:rPr>
              <a:t>FBK</a:t>
            </a:r>
            <a:br>
              <a:rPr lang="en-US" dirty="0"/>
            </a:br>
            <a:r>
              <a:rPr lang="en-US"/>
              <a:t>Slide title</a:t>
            </a:r>
            <a:endParaRPr lang="uk-UA" dirty="0"/>
          </a:p>
        </p:txBody>
      </p:sp>
    </p:spTree>
    <p:extLst>
      <p:ext uri="{BB962C8B-B14F-4D97-AF65-F5344CB8AC3E}">
        <p14:creationId xmlns:p14="http://schemas.microsoft.com/office/powerpoint/2010/main" val="56751813"/>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ARK BOTTOM SLIDE">
    <p:spTree>
      <p:nvGrpSpPr>
        <p:cNvPr id="1" name=""/>
        <p:cNvGrpSpPr/>
        <p:nvPr/>
      </p:nvGrpSpPr>
      <p:grpSpPr>
        <a:xfrm>
          <a:off x="0" y="0"/>
          <a:ext cx="0" cy="0"/>
          <a:chOff x="0" y="0"/>
          <a:chExt cx="0" cy="0"/>
        </a:xfrm>
      </p:grpSpPr>
      <p:sp>
        <p:nvSpPr>
          <p:cNvPr id="3" name="Rectangle 2"/>
          <p:cNvSpPr/>
          <p:nvPr userDrawn="1"/>
        </p:nvSpPr>
        <p:spPr>
          <a:xfrm>
            <a:off x="0" y="6858000"/>
            <a:ext cx="18288000" cy="6858000"/>
          </a:xfrm>
          <a:prstGeom prst="rect">
            <a:avLst/>
          </a:prstGeom>
          <a:solidFill>
            <a:schemeClr val="tx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9" name="Slide Number Placeholder 8"/>
          <p:cNvSpPr>
            <a:spLocks noGrp="1"/>
          </p:cNvSpPr>
          <p:nvPr>
            <p:ph type="sldNum" sz="quarter" idx="10"/>
          </p:nvPr>
        </p:nvSpPr>
        <p:spPr>
          <a:xfrm>
            <a:off x="16916400" y="12096914"/>
            <a:ext cx="1733550" cy="954107"/>
          </a:xfrm>
          <a:prstGeom prst="rect">
            <a:avLst/>
          </a:prstGeom>
          <a:noFill/>
        </p:spPr>
        <p:txBody>
          <a:bodyPr wrap="square" rtlCol="0">
            <a:spAutoFit/>
          </a:bodyPr>
          <a:lstStyle>
            <a:lvl1pPr>
              <a:defRPr lang="uk-UA" sz="2800" b="1" smtClean="0">
                <a:solidFill>
                  <a:schemeClr val="bg1"/>
                </a:solidFill>
              </a:defRPr>
            </a:lvl1pPr>
          </a:lstStyle>
          <a:p>
            <a:r>
              <a:rPr lang="en-US"/>
              <a:t>page</a:t>
            </a:r>
          </a:p>
          <a:p>
            <a:r>
              <a:rPr lang="en-US"/>
              <a:t>0</a:t>
            </a:r>
            <a:fld id="{37D409AB-2201-4E18-8A34-C31753AD9B06}" type="slidenum">
              <a:rPr smtClean="0"/>
              <a:pPr/>
              <a:t>‹#›</a:t>
            </a:fld>
            <a:endParaRPr/>
          </a:p>
        </p:txBody>
      </p:sp>
      <p:cxnSp>
        <p:nvCxnSpPr>
          <p:cNvPr id="10" name="Straight Connector 9"/>
          <p:cNvCxnSpPr/>
          <p:nvPr userDrawn="1"/>
        </p:nvCxnSpPr>
        <p:spPr>
          <a:xfrm>
            <a:off x="704850" y="914400"/>
            <a:ext cx="0" cy="1033272"/>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userDrawn="1"/>
        </p:nvCxnSpPr>
        <p:spPr>
          <a:xfrm>
            <a:off x="16744950" y="12249313"/>
            <a:ext cx="0" cy="740664"/>
          </a:xfrm>
          <a:prstGeom prst="line">
            <a:avLst/>
          </a:prstGeom>
          <a:ln w="635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4" name="Title 7"/>
          <p:cNvSpPr>
            <a:spLocks noGrp="1"/>
          </p:cNvSpPr>
          <p:nvPr>
            <p:ph type="title" hasCustomPrompt="1"/>
          </p:nvPr>
        </p:nvSpPr>
        <p:spPr>
          <a:xfrm>
            <a:off x="876300" y="761881"/>
            <a:ext cx="16573500" cy="1338828"/>
          </a:xfrm>
          <a:prstGeom prst="rect">
            <a:avLst/>
          </a:prstGeom>
          <a:noFill/>
        </p:spPr>
        <p:txBody>
          <a:bodyPr wrap="square" rtlCol="0">
            <a:spAutoFit/>
          </a:bodyPr>
          <a:lstStyle>
            <a:lvl1pPr>
              <a:defRPr lang="uk-UA" sz="4500" b="1">
                <a:solidFill>
                  <a:schemeClr val="tx1"/>
                </a:solidFill>
                <a:latin typeface="+mn-lt"/>
                <a:ea typeface="Roboto Condensed" panose="02000000000000000000" pitchFamily="2" charset="0"/>
                <a:cs typeface="+mn-cs"/>
              </a:defRPr>
            </a:lvl1pPr>
          </a:lstStyle>
          <a:p>
            <a:pPr marL="0" lvl="0"/>
            <a:r>
              <a:rPr lang="en-US" dirty="0">
                <a:solidFill>
                  <a:schemeClr val="accent1"/>
                </a:solidFill>
              </a:rPr>
              <a:t>FBK</a:t>
            </a:r>
            <a:br>
              <a:rPr lang="en-US" dirty="0"/>
            </a:br>
            <a:r>
              <a:rPr lang="en-US"/>
              <a:t>Slide title</a:t>
            </a:r>
            <a:endParaRPr lang="uk-UA" dirty="0"/>
          </a:p>
        </p:txBody>
      </p:sp>
    </p:spTree>
    <p:extLst>
      <p:ext uri="{BB962C8B-B14F-4D97-AF65-F5344CB8AC3E}">
        <p14:creationId xmlns:p14="http://schemas.microsoft.com/office/powerpoint/2010/main" val="2000638898"/>
      </p:ext>
    </p:extLst>
  </p:cSld>
  <p:clrMapOvr>
    <a:masterClrMapping/>
  </p:clrMapOvr>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hf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8680894"/>
      </p:ext>
    </p:extLst>
  </p:cSld>
  <p:clrMap bg1="lt1" tx1="dk1" bg2="lt2" tx2="dk2" accent1="accent1" accent2="accent2" accent3="accent3" accent4="accent4" accent5="accent5" accent6="accent6" hlink="hlink" folHlink="folHlink"/>
  <p:sldLayoutIdLst>
    <p:sldLayoutId id="2147483741" r:id="rId1"/>
    <p:sldLayoutId id="2147483746" r:id="rId2"/>
    <p:sldLayoutId id="2147483663" r:id="rId3"/>
    <p:sldLayoutId id="2147483693" r:id="rId4"/>
    <p:sldLayoutId id="2147483680" r:id="rId5"/>
    <p:sldLayoutId id="2147483697" r:id="rId6"/>
    <p:sldLayoutId id="2147483698" r:id="rId7"/>
  </p:sldLayoutIdLst>
  <mc:AlternateContent xmlns:mc="http://schemas.openxmlformats.org/markup-compatibility/2006" xmlns:p14="http://schemas.microsoft.com/office/powerpoint/2010/main">
    <mc:Choice Requires="p14">
      <p:transition spd="slow" p14:dur="1750">
        <p14:flip dir="r"/>
      </p:transition>
    </mc:Choice>
    <mc:Fallback xmlns="">
      <p:transition spd="slow">
        <p:fade/>
      </p:transition>
    </mc:Fallback>
  </mc:AlternateConten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extBox 3"/>
          <p:cNvSpPr txBox="1"/>
          <p:nvPr/>
        </p:nvSpPr>
        <p:spPr>
          <a:xfrm>
            <a:off x="1" y="3488353"/>
            <a:ext cx="18288000" cy="5262979"/>
          </a:xfrm>
          <a:prstGeom prst="rect">
            <a:avLst/>
          </a:prstGeom>
          <a:noFill/>
        </p:spPr>
        <p:txBody>
          <a:bodyPr wrap="square" rtlCol="0" anchor="ctr">
            <a:spAutoFit/>
          </a:bodyPr>
          <a:lstStyle/>
          <a:p>
            <a:pPr algn="ctr"/>
            <a:r>
              <a:rPr lang="en-US" sz="7200" dirty="0">
                <a:latin typeface="+mj-lt"/>
              </a:rPr>
              <a:t>Corso di </a:t>
            </a:r>
            <a:r>
              <a:rPr lang="en-US" sz="7200" dirty="0" err="1">
                <a:latin typeface="+mj-lt"/>
              </a:rPr>
              <a:t>Laboratorio</a:t>
            </a:r>
            <a:r>
              <a:rPr lang="en-US" sz="7200" dirty="0">
                <a:latin typeface="+mj-lt"/>
              </a:rPr>
              <a:t> di </a:t>
            </a:r>
            <a:r>
              <a:rPr lang="en-US" sz="7200" dirty="0" err="1">
                <a:latin typeface="+mj-lt"/>
              </a:rPr>
              <a:t>Programmazione</a:t>
            </a:r>
            <a:r>
              <a:rPr lang="en-US" sz="7200" dirty="0">
                <a:latin typeface="+mj-lt"/>
              </a:rPr>
              <a:t> per </a:t>
            </a:r>
            <a:r>
              <a:rPr lang="en-US" sz="7200" dirty="0" err="1">
                <a:latin typeface="+mj-lt"/>
              </a:rPr>
              <a:t>Sistemi</a:t>
            </a:r>
            <a:r>
              <a:rPr lang="en-US" sz="7200" dirty="0">
                <a:latin typeface="+mj-lt"/>
              </a:rPr>
              <a:t> Mobile e Tablet</a:t>
            </a:r>
            <a:br>
              <a:rPr lang="en-US" sz="4800" b="1" dirty="0">
                <a:solidFill>
                  <a:schemeClr val="accent2">
                    <a:lumMod val="50000"/>
                  </a:schemeClr>
                </a:solidFill>
                <a:latin typeface="+mj-lt"/>
                <a:ea typeface="Roboto Condensed" panose="02000000000000000000" pitchFamily="2" charset="0"/>
                <a:cs typeface="Lato Semibold" panose="020F0502020204030203" pitchFamily="34" charset="0"/>
              </a:rPr>
            </a:br>
            <a:endParaRPr lang="en-US" sz="4800" b="1" dirty="0">
              <a:solidFill>
                <a:schemeClr val="accent2">
                  <a:lumMod val="50000"/>
                </a:schemeClr>
              </a:solidFill>
              <a:latin typeface="+mj-lt"/>
              <a:ea typeface="Roboto Condensed" panose="02000000000000000000" pitchFamily="2" charset="0"/>
              <a:cs typeface="Lato Semibold" panose="020F0502020204030203" pitchFamily="34" charset="0"/>
            </a:endParaRPr>
          </a:p>
          <a:p>
            <a:pPr algn="ctr"/>
            <a:endParaRPr lang="it-IT" sz="4800" dirty="0">
              <a:solidFill>
                <a:schemeClr val="bg2">
                  <a:lumMod val="25000"/>
                </a:schemeClr>
              </a:solidFill>
            </a:endParaRPr>
          </a:p>
          <a:p>
            <a:pPr algn="ctr"/>
            <a:endParaRPr lang="it-IT" sz="4800" dirty="0">
              <a:solidFill>
                <a:schemeClr val="bg2">
                  <a:lumMod val="25000"/>
                </a:schemeClr>
              </a:solidFill>
            </a:endParaRPr>
          </a:p>
          <a:p>
            <a:pPr algn="ctr"/>
            <a:r>
              <a:rPr lang="it-IT" sz="4800" dirty="0">
                <a:solidFill>
                  <a:schemeClr val="bg2">
                    <a:lumMod val="25000"/>
                  </a:schemeClr>
                </a:solidFill>
              </a:rPr>
              <a:t>Docente:   Dr. Mauro Dragoni</a:t>
            </a:r>
            <a:endParaRPr lang="ru-RU" sz="4800" b="1" dirty="0">
              <a:solidFill>
                <a:schemeClr val="accent2">
                  <a:lumMod val="50000"/>
                </a:schemeClr>
              </a:solidFill>
              <a:latin typeface="+mj-lt"/>
              <a:ea typeface="Lato Semibold" panose="020F0502020204030203" pitchFamily="34" charset="0"/>
              <a:cs typeface="Lato Semibold" panose="020F0502020204030203" pitchFamily="34" charset="0"/>
            </a:endParaRPr>
          </a:p>
        </p:txBody>
      </p:sp>
      <p:sp>
        <p:nvSpPr>
          <p:cNvPr id="4" name="TextBox 3"/>
          <p:cNvSpPr txBox="1"/>
          <p:nvPr/>
        </p:nvSpPr>
        <p:spPr>
          <a:xfrm>
            <a:off x="0" y="12067402"/>
            <a:ext cx="18288000" cy="1200329"/>
          </a:xfrm>
          <a:prstGeom prst="rect">
            <a:avLst/>
          </a:prstGeom>
          <a:noFill/>
        </p:spPr>
        <p:txBody>
          <a:bodyPr wrap="square" rtlCol="0" anchor="ctr">
            <a:spAutoFit/>
          </a:bodyPr>
          <a:lstStyle/>
          <a:p>
            <a:pPr algn="ctr"/>
            <a:r>
              <a:rPr lang="en-US" sz="3600" dirty="0" err="1">
                <a:solidFill>
                  <a:schemeClr val="bg2">
                    <a:lumMod val="25000"/>
                  </a:schemeClr>
                </a:solidFill>
              </a:rPr>
              <a:t>Dipartimento</a:t>
            </a:r>
            <a:r>
              <a:rPr lang="en-US" sz="3600" dirty="0">
                <a:solidFill>
                  <a:schemeClr val="bg2">
                    <a:lumMod val="25000"/>
                  </a:schemeClr>
                </a:solidFill>
              </a:rPr>
              <a:t> di </a:t>
            </a:r>
            <a:r>
              <a:rPr lang="en-US" sz="3600" dirty="0" err="1">
                <a:solidFill>
                  <a:schemeClr val="bg2">
                    <a:lumMod val="25000"/>
                  </a:schemeClr>
                </a:solidFill>
              </a:rPr>
              <a:t>Ingegneria</a:t>
            </a:r>
            <a:r>
              <a:rPr lang="en-US" sz="3600" dirty="0">
                <a:solidFill>
                  <a:schemeClr val="bg2">
                    <a:lumMod val="25000"/>
                  </a:schemeClr>
                </a:solidFill>
              </a:rPr>
              <a:t> e </a:t>
            </a:r>
            <a:r>
              <a:rPr lang="en-US" sz="3600" dirty="0" err="1">
                <a:solidFill>
                  <a:schemeClr val="bg2">
                    <a:lumMod val="25000"/>
                  </a:schemeClr>
                </a:solidFill>
              </a:rPr>
              <a:t>Scienze</a:t>
            </a:r>
            <a:r>
              <a:rPr lang="en-US" sz="3600" dirty="0">
                <a:solidFill>
                  <a:schemeClr val="bg2">
                    <a:lumMod val="25000"/>
                  </a:schemeClr>
                </a:solidFill>
              </a:rPr>
              <a:t> </a:t>
            </a:r>
            <a:r>
              <a:rPr lang="en-US" sz="3600" dirty="0" err="1">
                <a:solidFill>
                  <a:schemeClr val="bg2">
                    <a:lumMod val="25000"/>
                  </a:schemeClr>
                </a:solidFill>
              </a:rPr>
              <a:t>dell’Informazione</a:t>
            </a:r>
            <a:endParaRPr lang="en-US" sz="3600" dirty="0">
              <a:solidFill>
                <a:schemeClr val="bg2">
                  <a:lumMod val="25000"/>
                </a:schemeClr>
              </a:solidFill>
            </a:endParaRPr>
          </a:p>
          <a:p>
            <a:pPr algn="ctr"/>
            <a:r>
              <a:rPr lang="en-US" sz="3600" dirty="0">
                <a:solidFill>
                  <a:schemeClr val="bg2">
                    <a:lumMod val="25000"/>
                  </a:schemeClr>
                </a:solidFill>
              </a:rPr>
              <a:t>Anno </a:t>
            </a:r>
            <a:r>
              <a:rPr lang="en-US" sz="3600" dirty="0" err="1">
                <a:solidFill>
                  <a:schemeClr val="bg2">
                    <a:lumMod val="25000"/>
                  </a:schemeClr>
                </a:solidFill>
              </a:rPr>
              <a:t>Accademico</a:t>
            </a:r>
            <a:r>
              <a:rPr lang="en-US" sz="3600" dirty="0">
                <a:solidFill>
                  <a:schemeClr val="bg2">
                    <a:lumMod val="25000"/>
                  </a:schemeClr>
                </a:solidFill>
              </a:rPr>
              <a:t> 2021/2022</a:t>
            </a:r>
            <a:endParaRPr lang="en-US" sz="2800" dirty="0">
              <a:solidFill>
                <a:schemeClr val="bg2">
                  <a:lumMod val="25000"/>
                </a:schemeClr>
              </a:solidFill>
            </a:endParaRPr>
          </a:p>
        </p:txBody>
      </p:sp>
    </p:spTree>
    <p:extLst>
      <p:ext uri="{BB962C8B-B14F-4D97-AF65-F5344CB8AC3E}">
        <p14:creationId xmlns:p14="http://schemas.microsoft.com/office/powerpoint/2010/main" val="5188516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Overview</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10</a:t>
            </a:fld>
            <a:endParaRPr/>
          </a:p>
        </p:txBody>
      </p:sp>
      <p:sp>
        <p:nvSpPr>
          <p:cNvPr id="2" name="Rectangle: Rounded Corners 1">
            <a:extLst>
              <a:ext uri="{FF2B5EF4-FFF2-40B4-BE49-F238E27FC236}">
                <a16:creationId xmlns:a16="http://schemas.microsoft.com/office/drawing/2014/main" id="{40117B59-402E-4114-8240-D7ABCEC2EB1B}"/>
              </a:ext>
            </a:extLst>
          </p:cNvPr>
          <p:cNvSpPr/>
          <p:nvPr/>
        </p:nvSpPr>
        <p:spPr>
          <a:xfrm>
            <a:off x="3505200" y="3118277"/>
            <a:ext cx="4078224" cy="1901952"/>
          </a:xfrm>
          <a:prstGeom prst="roundRect">
            <a:avLst/>
          </a:prstGeom>
          <a:gradFill flip="none" rotWithShape="1">
            <a:gsLst>
              <a:gs pos="0">
                <a:srgbClr val="E5702F">
                  <a:shade val="30000"/>
                  <a:satMod val="115000"/>
                </a:srgbClr>
              </a:gs>
              <a:gs pos="50000">
                <a:srgbClr val="E5702F">
                  <a:shade val="67500"/>
                  <a:satMod val="115000"/>
                </a:srgbClr>
              </a:gs>
              <a:gs pos="100000">
                <a:srgbClr val="E5702F">
                  <a:shade val="100000"/>
                  <a:satMod val="115000"/>
                </a:srgbClr>
              </a:gs>
            </a:gsLst>
            <a:path path="circle">
              <a:fillToRect l="100000" t="100000"/>
            </a:path>
            <a:tileRect r="-100000" b="-100000"/>
          </a:gradFill>
          <a:effectLst>
            <a:glow rad="228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Minimizzare il carico cognitivo</a:t>
            </a:r>
          </a:p>
        </p:txBody>
      </p:sp>
      <p:sp>
        <p:nvSpPr>
          <p:cNvPr id="7" name="Rectangle: Rounded Corners 6">
            <a:extLst>
              <a:ext uri="{FF2B5EF4-FFF2-40B4-BE49-F238E27FC236}">
                <a16:creationId xmlns:a16="http://schemas.microsoft.com/office/drawing/2014/main" id="{15699F54-F1A7-4A34-80E4-1E6486F90BA7}"/>
              </a:ext>
            </a:extLst>
          </p:cNvPr>
          <p:cNvSpPr/>
          <p:nvPr/>
        </p:nvSpPr>
        <p:spPr>
          <a:xfrm>
            <a:off x="8705850" y="6665728"/>
            <a:ext cx="4078224" cy="1905000"/>
          </a:xfrm>
          <a:prstGeom prst="roundRect">
            <a:avLst/>
          </a:prstGeom>
          <a:gradFill flip="none" rotWithShape="1">
            <a:gsLst>
              <a:gs pos="0">
                <a:srgbClr val="E5702F">
                  <a:shade val="30000"/>
                  <a:satMod val="115000"/>
                </a:srgbClr>
              </a:gs>
              <a:gs pos="50000">
                <a:srgbClr val="E5702F">
                  <a:shade val="67500"/>
                  <a:satMod val="115000"/>
                </a:srgbClr>
              </a:gs>
              <a:gs pos="100000">
                <a:srgbClr val="E5702F">
                  <a:shade val="100000"/>
                  <a:satMod val="115000"/>
                </a:srgbClr>
              </a:gs>
            </a:gsLst>
            <a:path path="circle">
              <a:fillToRect l="100000" t="100000"/>
            </a:path>
            <a:tileRect r="-100000" b="-100000"/>
          </a:gradFill>
          <a:effectLst>
            <a:glow rad="228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Disegnare un’interfaccia accessibile</a:t>
            </a:r>
          </a:p>
        </p:txBody>
      </p:sp>
      <p:sp>
        <p:nvSpPr>
          <p:cNvPr id="8" name="Rectangle: Rounded Corners 7">
            <a:extLst>
              <a:ext uri="{FF2B5EF4-FFF2-40B4-BE49-F238E27FC236}">
                <a16:creationId xmlns:a16="http://schemas.microsoft.com/office/drawing/2014/main" id="{0DFC408E-22F5-499F-BF87-8ABB9A823CB6}"/>
              </a:ext>
            </a:extLst>
          </p:cNvPr>
          <p:cNvSpPr/>
          <p:nvPr/>
        </p:nvSpPr>
        <p:spPr>
          <a:xfrm>
            <a:off x="1905000" y="6665728"/>
            <a:ext cx="4076700" cy="1905000"/>
          </a:xfrm>
          <a:prstGeom prst="roundRect">
            <a:avLst/>
          </a:prstGeom>
          <a:gradFill flip="none" rotWithShape="1">
            <a:gsLst>
              <a:gs pos="0">
                <a:srgbClr val="E5702F">
                  <a:shade val="30000"/>
                  <a:satMod val="115000"/>
                </a:srgbClr>
              </a:gs>
              <a:gs pos="50000">
                <a:srgbClr val="E5702F">
                  <a:shade val="67500"/>
                  <a:satMod val="115000"/>
                </a:srgbClr>
              </a:gs>
              <a:gs pos="100000">
                <a:srgbClr val="E5702F">
                  <a:shade val="100000"/>
                  <a:satMod val="115000"/>
                </a:srgbClr>
              </a:gs>
            </a:gsLst>
            <a:path path="circle">
              <a:fillToRect l="100000" t="100000"/>
            </a:path>
            <a:tileRect r="-100000" b="-100000"/>
          </a:gradFill>
          <a:effectLst>
            <a:glow rad="228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Rendere la navigazione semplice e gestirla in modo funzionale</a:t>
            </a:r>
          </a:p>
        </p:txBody>
      </p:sp>
      <p:sp>
        <p:nvSpPr>
          <p:cNvPr id="9" name="Rectangle: Rounded Corners 8">
            <a:extLst>
              <a:ext uri="{FF2B5EF4-FFF2-40B4-BE49-F238E27FC236}">
                <a16:creationId xmlns:a16="http://schemas.microsoft.com/office/drawing/2014/main" id="{36DD28CE-8B5E-44B5-8E7B-DB6410D35488}"/>
              </a:ext>
            </a:extLst>
          </p:cNvPr>
          <p:cNvSpPr/>
          <p:nvPr/>
        </p:nvSpPr>
        <p:spPr>
          <a:xfrm>
            <a:off x="3505200" y="10216227"/>
            <a:ext cx="4078224" cy="1901952"/>
          </a:xfrm>
          <a:prstGeom prst="roundRect">
            <a:avLst/>
          </a:prstGeom>
          <a:gradFill flip="none" rotWithShape="1">
            <a:gsLst>
              <a:gs pos="0">
                <a:srgbClr val="E5702F">
                  <a:shade val="30000"/>
                  <a:satMod val="115000"/>
                </a:srgbClr>
              </a:gs>
              <a:gs pos="50000">
                <a:srgbClr val="E5702F">
                  <a:shade val="67500"/>
                  <a:satMod val="115000"/>
                </a:srgbClr>
              </a:gs>
              <a:gs pos="100000">
                <a:srgbClr val="E5702F">
                  <a:shade val="100000"/>
                  <a:satMod val="115000"/>
                </a:srgbClr>
              </a:gs>
            </a:gsLst>
            <a:path path="circle">
              <a:fillToRect l="100000" t="100000"/>
            </a:path>
            <a:tileRect r="-100000" b="-100000"/>
          </a:gradFill>
          <a:effectLst>
            <a:glow rad="228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Focalizzarsi sull’esperienza utente (controllo, personalizzazione)</a:t>
            </a:r>
          </a:p>
        </p:txBody>
      </p:sp>
      <p:sp>
        <p:nvSpPr>
          <p:cNvPr id="10" name="Rectangle: Rounded Corners 9">
            <a:extLst>
              <a:ext uri="{FF2B5EF4-FFF2-40B4-BE49-F238E27FC236}">
                <a16:creationId xmlns:a16="http://schemas.microsoft.com/office/drawing/2014/main" id="{C8DB8368-3CCB-4E6D-8201-F957BF92C01B}"/>
              </a:ext>
            </a:extLst>
          </p:cNvPr>
          <p:cNvSpPr/>
          <p:nvPr/>
        </p:nvSpPr>
        <p:spPr>
          <a:xfrm>
            <a:off x="11506200" y="10216227"/>
            <a:ext cx="4078224" cy="1901952"/>
          </a:xfrm>
          <a:prstGeom prst="roundRect">
            <a:avLst/>
          </a:prstGeom>
          <a:gradFill flip="none" rotWithShape="1">
            <a:gsLst>
              <a:gs pos="0">
                <a:srgbClr val="E5702F">
                  <a:shade val="30000"/>
                  <a:satMod val="115000"/>
                </a:srgbClr>
              </a:gs>
              <a:gs pos="50000">
                <a:srgbClr val="E5702F">
                  <a:shade val="67500"/>
                  <a:satMod val="115000"/>
                </a:srgbClr>
              </a:gs>
              <a:gs pos="100000">
                <a:srgbClr val="E5702F">
                  <a:shade val="100000"/>
                  <a:satMod val="115000"/>
                </a:srgbClr>
              </a:gs>
            </a:gsLst>
            <a:path path="circle">
              <a:fillToRect l="100000" t="100000"/>
            </a:path>
            <a:tileRect r="-100000" b="-100000"/>
          </a:gradFill>
          <a:effectLst>
            <a:glow rad="228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Ottimizzare le prestazioni ed il comportamento dell’applicazione.</a:t>
            </a:r>
          </a:p>
        </p:txBody>
      </p:sp>
      <p:sp>
        <p:nvSpPr>
          <p:cNvPr id="11" name="Rectangle: Rounded Corners 10">
            <a:extLst>
              <a:ext uri="{FF2B5EF4-FFF2-40B4-BE49-F238E27FC236}">
                <a16:creationId xmlns:a16="http://schemas.microsoft.com/office/drawing/2014/main" id="{FAAEE01E-C819-4D7A-81F5-D8F5A01A0FAC}"/>
              </a:ext>
            </a:extLst>
          </p:cNvPr>
          <p:cNvSpPr/>
          <p:nvPr/>
        </p:nvSpPr>
        <p:spPr>
          <a:xfrm>
            <a:off x="11506200" y="3118277"/>
            <a:ext cx="4078224" cy="1905000"/>
          </a:xfrm>
          <a:prstGeom prst="roundRect">
            <a:avLst/>
          </a:prstGeom>
          <a:gradFill flip="none" rotWithShape="1">
            <a:gsLst>
              <a:gs pos="0">
                <a:srgbClr val="E5702F">
                  <a:shade val="30000"/>
                  <a:satMod val="115000"/>
                </a:srgbClr>
              </a:gs>
              <a:gs pos="50000">
                <a:srgbClr val="E5702F">
                  <a:shade val="67500"/>
                  <a:satMod val="115000"/>
                </a:srgbClr>
              </a:gs>
              <a:gs pos="100000">
                <a:srgbClr val="E5702F">
                  <a:shade val="100000"/>
                  <a:satMod val="115000"/>
                </a:srgbClr>
              </a:gs>
            </a:gsLst>
            <a:path path="circle">
              <a:fillToRect l="100000" t="100000"/>
            </a:path>
            <a:tileRect r="-100000" b="-100000"/>
          </a:gradFill>
          <a:effectLst>
            <a:glow rad="228600">
              <a:srgbClr val="FFC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b="1" dirty="0"/>
              <a:t>Adattarla ai diversi contesti</a:t>
            </a:r>
          </a:p>
        </p:txBody>
      </p:sp>
    </p:spTree>
    <p:extLst>
      <p:ext uri="{BB962C8B-B14F-4D97-AF65-F5344CB8AC3E}">
        <p14:creationId xmlns:p14="http://schemas.microsoft.com/office/powerpoint/2010/main" val="28609482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11</a:t>
            </a:fld>
            <a:endParaRPr/>
          </a:p>
        </p:txBody>
      </p:sp>
      <p:sp>
        <p:nvSpPr>
          <p:cNvPr id="14" name="TextBox 2"/>
          <p:cNvSpPr txBox="1"/>
          <p:nvPr/>
        </p:nvSpPr>
        <p:spPr>
          <a:xfrm>
            <a:off x="685800" y="3491091"/>
            <a:ext cx="17602200" cy="3970318"/>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Il </a:t>
            </a:r>
            <a:r>
              <a:rPr lang="it-IT" sz="3600" b="1" dirty="0"/>
              <a:t>carico cognitivo </a:t>
            </a:r>
            <a:r>
              <a:rPr lang="it-IT" sz="3600" dirty="0"/>
              <a:t>si riferisce alla quantità di potenza cerebrale richiesta per utilizzare l'app.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Il cervello umano ha una </a:t>
            </a:r>
            <a:r>
              <a:rPr lang="it-IT" sz="3600" b="1" dirty="0"/>
              <a:t>quantità limitata di capacita’ di elaborazione </a:t>
            </a:r>
            <a:r>
              <a:rPr lang="it-IT" sz="3600" dirty="0"/>
              <a:t>e quando un'app fornisce </a:t>
            </a:r>
            <a:r>
              <a:rPr lang="it-IT" sz="3600" b="1" dirty="0"/>
              <a:t>troppe informazioni contemporaneamente</a:t>
            </a:r>
            <a:r>
              <a:rPr lang="it-IT" sz="3600" dirty="0"/>
              <a:t>, potrebbe sopraffare l'utente e fargli </a:t>
            </a:r>
            <a:r>
              <a:rPr lang="it-IT" sz="3600" b="1" dirty="0"/>
              <a:t>abbandonare l'attività</a:t>
            </a:r>
            <a:r>
              <a:rPr lang="it-IT" sz="3600" dirty="0"/>
              <a:t>.</a:t>
            </a:r>
            <a:endParaRPr lang="en-US" sz="3600" b="1" dirty="0"/>
          </a:p>
        </p:txBody>
      </p:sp>
    </p:spTree>
    <p:extLst>
      <p:ext uri="{BB962C8B-B14F-4D97-AF65-F5344CB8AC3E}">
        <p14:creationId xmlns:p14="http://schemas.microsoft.com/office/powerpoint/2010/main" val="28118562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12</a:t>
            </a:fld>
            <a:endParaRPr/>
          </a:p>
        </p:txBody>
      </p:sp>
      <p:sp>
        <p:nvSpPr>
          <p:cNvPr id="14" name="TextBox 2"/>
          <p:cNvSpPr txBox="1"/>
          <p:nvPr/>
        </p:nvSpPr>
        <p:spPr>
          <a:xfrm>
            <a:off x="685800" y="3423345"/>
            <a:ext cx="17602200" cy="8956298"/>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200" dirty="0"/>
              <a:t>Eliminare il disordine è uno dei principali consigli.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Ingombrare la tua interfaccia, sovraccarica gli utenti con troppe informazioni: ogni pulsante, immagine e icona aggiunti rende lo schermo più complicato.</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Il disordine è terribile sul desktop, ma è molto peggio sui dispositivi mobili (semplicemente perché non abbiamo tanto spazio sui dispositivi mobili quanto sul desktop).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È essenziale sbarazzarsi di tutto ciò che non è assolutamente necessario in un design mobile perché ridurre il disordine migliorerà la comprensione.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La tecnica del minimalismo funzionale può aiutarti ad affrontare il problema di un'interfaccia utente disordinata:</a:t>
            </a:r>
          </a:p>
          <a:p>
            <a:pPr marL="571500" indent="-571500">
              <a:buClr>
                <a:schemeClr val="accent1"/>
              </a:buClr>
              <a:buFont typeface="Arial" panose="020B0604020202020204" pitchFamily="34" charset="0"/>
              <a:buChar char="•"/>
            </a:pPr>
            <a:endParaRPr lang="it-IT" sz="3200" dirty="0"/>
          </a:p>
          <a:p>
            <a:pPr marL="1257300" lvl="1" indent="-571500">
              <a:buClr>
                <a:schemeClr val="accent1"/>
              </a:buClr>
              <a:buFont typeface="Wingdings" panose="05000000000000000000" pitchFamily="2" charset="2"/>
              <a:buChar char="§"/>
            </a:pPr>
            <a:r>
              <a:rPr lang="it-IT" sz="3200" dirty="0"/>
              <a:t>Riduci il contenuto al minimo (presenta all'utente solo ciò che deve sapere).</a:t>
            </a:r>
          </a:p>
          <a:p>
            <a:pPr marL="1257300" lvl="1" indent="-571500">
              <a:buClr>
                <a:schemeClr val="accent1"/>
              </a:buClr>
              <a:buFont typeface="Wingdings" panose="05000000000000000000" pitchFamily="2" charset="2"/>
              <a:buChar char="§"/>
            </a:pPr>
            <a:r>
              <a:rPr lang="it-IT" sz="3200" dirty="0"/>
              <a:t>Riduci al minimo gli elementi dell'interfaccia. Un design semplice manterrà l'utente a proprio agio con il prodotto.</a:t>
            </a:r>
          </a:p>
          <a:p>
            <a:pPr marL="1257300" lvl="1" indent="-571500">
              <a:buClr>
                <a:schemeClr val="accent1"/>
              </a:buClr>
              <a:buFont typeface="Wingdings" panose="05000000000000000000" pitchFamily="2" charset="2"/>
              <a:buChar char="§"/>
            </a:pPr>
            <a:r>
              <a:rPr lang="it-IT" sz="3200" dirty="0"/>
              <a:t>Usa la tecnica della divulgazione progressiva per mostrare più opzioni.</a:t>
            </a:r>
            <a:endParaRPr lang="en-US" sz="3200" dirty="0"/>
          </a:p>
        </p:txBody>
      </p:sp>
    </p:spTree>
    <p:extLst>
      <p:ext uri="{BB962C8B-B14F-4D97-AF65-F5344CB8AC3E}">
        <p14:creationId xmlns:p14="http://schemas.microsoft.com/office/powerpoint/2010/main" val="36058825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13</a:t>
            </a:fld>
            <a:endParaRPr/>
          </a:p>
        </p:txBody>
      </p:sp>
      <p:pic>
        <p:nvPicPr>
          <p:cNvPr id="3" name="Picture 2">
            <a:extLst>
              <a:ext uri="{FF2B5EF4-FFF2-40B4-BE49-F238E27FC236}">
                <a16:creationId xmlns:a16="http://schemas.microsoft.com/office/drawing/2014/main" id="{320AC7A4-F9A5-43F1-8789-6CA3CDC0F5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430" y="3200400"/>
            <a:ext cx="15601139" cy="8229600"/>
          </a:xfrm>
          <a:prstGeom prst="rect">
            <a:avLst/>
          </a:prstGeom>
        </p:spPr>
      </p:pic>
    </p:spTree>
    <p:extLst>
      <p:ext uri="{BB962C8B-B14F-4D97-AF65-F5344CB8AC3E}">
        <p14:creationId xmlns:p14="http://schemas.microsoft.com/office/powerpoint/2010/main" val="232567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14</a:t>
            </a:fld>
            <a:endParaRPr/>
          </a:p>
        </p:txBody>
      </p:sp>
      <p:sp>
        <p:nvSpPr>
          <p:cNvPr id="14" name="TextBox 2"/>
          <p:cNvSpPr txBox="1"/>
          <p:nvPr/>
        </p:nvSpPr>
        <p:spPr>
          <a:xfrm>
            <a:off x="685800" y="3491091"/>
            <a:ext cx="17602200" cy="5632311"/>
          </a:xfrm>
          <a:prstGeom prst="rect">
            <a:avLst/>
          </a:prstGeom>
          <a:noFill/>
        </p:spPr>
        <p:txBody>
          <a:bodyPr wrap="square" rtlCol="0">
            <a:spAutoFit/>
          </a:bodyPr>
          <a:lstStyle/>
          <a:p>
            <a:pPr>
              <a:buClr>
                <a:schemeClr val="accent1"/>
              </a:buClr>
            </a:pPr>
            <a:r>
              <a:rPr lang="it-IT" sz="3600" b="1" dirty="0"/>
              <a:t>TIP: SCARICO ATTIVITÀ</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Cerca qualsiasi cosa nel design che richieda lo sforzo dell'utente (es. immissione di dati, prendere una decisione, ecc.) e cerca possibili alternative.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Ad esempio, in alcuni casi è possibile riutilizzare i dati immessi in precedenza invece di chiedere all'utente di digitarne altri o utilizzare le informazioni già disponibili per impostare un'impostazione predefinita intelligente.</a:t>
            </a:r>
            <a:endParaRPr lang="en-US" sz="3600" dirty="0"/>
          </a:p>
        </p:txBody>
      </p:sp>
    </p:spTree>
    <p:extLst>
      <p:ext uri="{BB962C8B-B14F-4D97-AF65-F5344CB8AC3E}">
        <p14:creationId xmlns:p14="http://schemas.microsoft.com/office/powerpoint/2010/main" val="33701514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15</a:t>
            </a:fld>
            <a:endParaRPr/>
          </a:p>
        </p:txBody>
      </p:sp>
      <p:sp>
        <p:nvSpPr>
          <p:cNvPr id="14" name="TextBox 2"/>
          <p:cNvSpPr txBox="1"/>
          <p:nvPr/>
        </p:nvSpPr>
        <p:spPr>
          <a:xfrm>
            <a:off x="685800" y="2438400"/>
            <a:ext cx="10896600" cy="10556736"/>
          </a:xfrm>
          <a:prstGeom prst="rect">
            <a:avLst/>
          </a:prstGeom>
          <a:noFill/>
        </p:spPr>
        <p:txBody>
          <a:bodyPr wrap="square" rtlCol="0">
            <a:spAutoFit/>
          </a:bodyPr>
          <a:lstStyle/>
          <a:p>
            <a:pPr>
              <a:buClr>
                <a:schemeClr val="accent1"/>
              </a:buClr>
            </a:pPr>
            <a:r>
              <a:rPr lang="it-IT" sz="3600" b="1" dirty="0"/>
              <a:t>TIP: SPEZZA I TASKS IN SUBTASKS</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Se un'attività contiene molti passaggi e azioni richieste dall'utente, è meglio dividere tali attività in una serie di sottoattività.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Questo principio è estremamente importante nella progettazione mobile perché non si vuole creare troppa complessità per l'utente in una sola volta.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Esempio: flusso di pagamento passo-passo in un'app di e-commerce, in cui il progettista suddivide un'attività di pagamento complessa in piccoli blocchi, ciascuno dei quali richiede l'azione dell'utente.</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Il </a:t>
            </a:r>
            <a:r>
              <a:rPr lang="it-IT" sz="3200" b="1" dirty="0"/>
              <a:t>Chunking</a:t>
            </a:r>
            <a:r>
              <a:rPr lang="it-IT" sz="3200" dirty="0"/>
              <a:t> può anche aiutare a collegare due diverse attività (come la navigazione e l'acquisto).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Quando un flusso viene presentato come un numero di passaggi logicamente collegati tra loro, l'utente può procedere più facilmente attraverso di esso.</a:t>
            </a:r>
            <a:endParaRPr lang="en-US" sz="3200" dirty="0"/>
          </a:p>
        </p:txBody>
      </p:sp>
      <p:pic>
        <p:nvPicPr>
          <p:cNvPr id="3" name="Picture 2">
            <a:extLst>
              <a:ext uri="{FF2B5EF4-FFF2-40B4-BE49-F238E27FC236}">
                <a16:creationId xmlns:a16="http://schemas.microsoft.com/office/drawing/2014/main" id="{F9999C1A-C87A-47FF-A925-5FC12F257E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92000" y="1924390"/>
            <a:ext cx="6096000" cy="4572000"/>
          </a:xfrm>
          <a:prstGeom prst="rect">
            <a:avLst/>
          </a:prstGeom>
        </p:spPr>
      </p:pic>
      <p:pic>
        <p:nvPicPr>
          <p:cNvPr id="7" name="Picture 6">
            <a:extLst>
              <a:ext uri="{FF2B5EF4-FFF2-40B4-BE49-F238E27FC236}">
                <a16:creationId xmlns:a16="http://schemas.microsoft.com/office/drawing/2014/main" id="{ACF2F8C6-90E0-47EC-89D1-6E364A6614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1974" y="7219610"/>
            <a:ext cx="6296025" cy="4722019"/>
          </a:xfrm>
          <a:prstGeom prst="rect">
            <a:avLst/>
          </a:prstGeom>
        </p:spPr>
      </p:pic>
    </p:spTree>
    <p:extLst>
      <p:ext uri="{BB962C8B-B14F-4D97-AF65-F5344CB8AC3E}">
        <p14:creationId xmlns:p14="http://schemas.microsoft.com/office/powerpoint/2010/main" val="17204173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16</a:t>
            </a:fld>
            <a:endParaRPr/>
          </a:p>
        </p:txBody>
      </p:sp>
      <p:sp>
        <p:nvSpPr>
          <p:cNvPr id="14" name="TextBox 2"/>
          <p:cNvSpPr txBox="1"/>
          <p:nvPr/>
        </p:nvSpPr>
        <p:spPr>
          <a:xfrm>
            <a:off x="685800" y="3491091"/>
            <a:ext cx="9753600" cy="8402300"/>
          </a:xfrm>
          <a:prstGeom prst="rect">
            <a:avLst/>
          </a:prstGeom>
          <a:noFill/>
        </p:spPr>
        <p:txBody>
          <a:bodyPr wrap="square" rtlCol="0">
            <a:spAutoFit/>
          </a:bodyPr>
          <a:lstStyle/>
          <a:p>
            <a:pPr>
              <a:buClr>
                <a:schemeClr val="accent1"/>
              </a:buClr>
            </a:pPr>
            <a:r>
              <a:rPr lang="it-IT" sz="3600" b="1" dirty="0"/>
              <a:t>TIP: UTILIZZA SCHERMATE FAMILIARI</a:t>
            </a:r>
          </a:p>
          <a:p>
            <a:pPr>
              <a:buClr>
                <a:schemeClr val="accent1"/>
              </a:buClr>
            </a:pPr>
            <a:endParaRPr lang="it-IT" sz="3600" b="1" dirty="0"/>
          </a:p>
          <a:p>
            <a:pPr marL="571500" indent="-571500">
              <a:buClr>
                <a:schemeClr val="accent1"/>
              </a:buClr>
              <a:buFont typeface="Arial" panose="020B0604020202020204" pitchFamily="34" charset="0"/>
              <a:buChar char="•"/>
            </a:pPr>
            <a:r>
              <a:rPr lang="it-IT" sz="3600" dirty="0"/>
              <a:t>Le schermate familiari sono schermate che gli utenti vedono in molte app.</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Schermate come "Per iniziare", "Novità" e "Risultati della ricerca" sono diventate </a:t>
            </a:r>
            <a:r>
              <a:rPr lang="it-IT" sz="3600" b="1" dirty="0"/>
              <a:t>standard de facto</a:t>
            </a:r>
            <a:r>
              <a:rPr lang="it-IT" sz="3600" dirty="0"/>
              <a:t> per le app mobili.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Non richiedono spiegazioni aggiuntive perché gli utenti le conoscono già.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Ciò consente agli utenti di utilizzare l'esperienza precedente per interagire con l'app, senza alcuna curva di apprendimento.</a:t>
            </a:r>
            <a:endParaRPr lang="en-US" sz="3600" dirty="0"/>
          </a:p>
        </p:txBody>
      </p:sp>
      <p:pic>
        <p:nvPicPr>
          <p:cNvPr id="3" name="Picture 2">
            <a:extLst>
              <a:ext uri="{FF2B5EF4-FFF2-40B4-BE49-F238E27FC236}">
                <a16:creationId xmlns:a16="http://schemas.microsoft.com/office/drawing/2014/main" id="{3866D9B5-6A86-4B79-8177-AB0A5E79B2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87200" y="2209206"/>
            <a:ext cx="5562600" cy="9562108"/>
          </a:xfrm>
          <a:prstGeom prst="rect">
            <a:avLst/>
          </a:prstGeom>
        </p:spPr>
      </p:pic>
    </p:spTree>
    <p:extLst>
      <p:ext uri="{BB962C8B-B14F-4D97-AF65-F5344CB8AC3E}">
        <p14:creationId xmlns:p14="http://schemas.microsoft.com/office/powerpoint/2010/main" val="37288336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17</a:t>
            </a:fld>
            <a:endParaRPr/>
          </a:p>
        </p:txBody>
      </p:sp>
      <p:sp>
        <p:nvSpPr>
          <p:cNvPr id="14" name="TextBox 2"/>
          <p:cNvSpPr txBox="1"/>
          <p:nvPr/>
        </p:nvSpPr>
        <p:spPr>
          <a:xfrm>
            <a:off x="685800" y="2667000"/>
            <a:ext cx="17602200" cy="3662541"/>
          </a:xfrm>
          <a:prstGeom prst="rect">
            <a:avLst/>
          </a:prstGeom>
          <a:noFill/>
        </p:spPr>
        <p:txBody>
          <a:bodyPr wrap="square" rtlCol="0">
            <a:spAutoFit/>
          </a:bodyPr>
          <a:lstStyle/>
          <a:p>
            <a:pPr>
              <a:buClr>
                <a:schemeClr val="accent1"/>
              </a:buClr>
            </a:pPr>
            <a:r>
              <a:rPr lang="it-IT" sz="3600" b="1" dirty="0"/>
              <a:t>TIP: MINIMIZZA L’INPUT DELL’UTENTE</a:t>
            </a:r>
          </a:p>
          <a:p>
            <a:pPr>
              <a:buClr>
                <a:schemeClr val="accent1"/>
              </a:buClr>
            </a:pPr>
            <a:endParaRPr lang="it-IT" sz="3600" b="1" dirty="0"/>
          </a:p>
          <a:p>
            <a:pPr marL="571500" indent="-571500">
              <a:buClr>
                <a:schemeClr val="accent1"/>
              </a:buClr>
              <a:buFont typeface="Arial" panose="020B0604020202020204" pitchFamily="34" charset="0"/>
              <a:buChar char="•"/>
            </a:pPr>
            <a:r>
              <a:rPr lang="it-IT" sz="3200" dirty="0"/>
              <a:t>Digitare su un piccolo schermo mobile non è l'esperienza più comoda ma e’ il caso più comune di input dell'utente è la compilazione di un modulo.</a:t>
            </a:r>
          </a:p>
          <a:p>
            <a:pPr>
              <a:buClr>
                <a:schemeClr val="accent1"/>
              </a:buClr>
            </a:pPr>
            <a:r>
              <a:rPr lang="it-IT" sz="3200" dirty="0"/>
              <a:t> </a:t>
            </a:r>
          </a:p>
          <a:p>
            <a:pPr marL="571500" indent="-571500">
              <a:buClr>
                <a:schemeClr val="accent1"/>
              </a:buClr>
              <a:buFont typeface="Arial" panose="020B0604020202020204" pitchFamily="34" charset="0"/>
              <a:buChar char="•"/>
            </a:pPr>
            <a:r>
              <a:rPr lang="it-IT" sz="3200" dirty="0"/>
              <a:t>Mantieni i moduli il più brevi possibile rimuovendo tutti i campi non necessari. L'app dovrebbe richiedere solo il minimo indispensabile di informazioni all'utente.</a:t>
            </a:r>
            <a:endParaRPr lang="en-US" sz="3200" dirty="0"/>
          </a:p>
        </p:txBody>
      </p:sp>
      <p:pic>
        <p:nvPicPr>
          <p:cNvPr id="6" name="Picture 5">
            <a:extLst>
              <a:ext uri="{FF2B5EF4-FFF2-40B4-BE49-F238E27FC236}">
                <a16:creationId xmlns:a16="http://schemas.microsoft.com/office/drawing/2014/main" id="{E8477B48-D1FA-4953-B78D-0E62E9D17C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0" y="6477000"/>
            <a:ext cx="12801600" cy="6836054"/>
          </a:xfrm>
          <a:prstGeom prst="rect">
            <a:avLst/>
          </a:prstGeom>
        </p:spPr>
      </p:pic>
    </p:spTree>
    <p:extLst>
      <p:ext uri="{BB962C8B-B14F-4D97-AF65-F5344CB8AC3E}">
        <p14:creationId xmlns:p14="http://schemas.microsoft.com/office/powerpoint/2010/main" val="7499559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18</a:t>
            </a:fld>
            <a:endParaRPr/>
          </a:p>
        </p:txBody>
      </p:sp>
      <p:sp>
        <p:nvSpPr>
          <p:cNvPr id="14" name="TextBox 2"/>
          <p:cNvSpPr txBox="1"/>
          <p:nvPr/>
        </p:nvSpPr>
        <p:spPr>
          <a:xfrm>
            <a:off x="685800" y="2659082"/>
            <a:ext cx="8686800" cy="8648521"/>
          </a:xfrm>
          <a:prstGeom prst="rect">
            <a:avLst/>
          </a:prstGeom>
          <a:noFill/>
        </p:spPr>
        <p:txBody>
          <a:bodyPr wrap="square" rtlCol="0">
            <a:spAutoFit/>
          </a:bodyPr>
          <a:lstStyle/>
          <a:p>
            <a:pPr>
              <a:buClr>
                <a:schemeClr val="accent1"/>
              </a:buClr>
            </a:pPr>
            <a:endParaRPr lang="it-IT" sz="3600" b="1" dirty="0"/>
          </a:p>
          <a:p>
            <a:pPr>
              <a:buClr>
                <a:schemeClr val="accent1"/>
              </a:buClr>
            </a:pPr>
            <a:r>
              <a:rPr lang="it-IT" sz="3600" b="1" dirty="0"/>
              <a:t>TIP: MINIMIZZA L’INPUT DELL’UTENTE</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Fornire maschere di input.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Il mascheramento dei campi è una tecnica che aiuta gli utenti a formattare il testo immesso.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Una volta che un utente si concentra su un campo, viene visualizzata una maschera che formatta automaticamente il testo durante la compilazione del campo, aiutando gli utenti a concentrarsi sui dati richiesti e a notare più facilmente gli errori.</a:t>
            </a:r>
            <a:endParaRPr lang="en-US" sz="3200" dirty="0"/>
          </a:p>
        </p:txBody>
      </p:sp>
      <p:pic>
        <p:nvPicPr>
          <p:cNvPr id="3" name="Picture 2">
            <a:extLst>
              <a:ext uri="{FF2B5EF4-FFF2-40B4-BE49-F238E27FC236}">
                <a16:creationId xmlns:a16="http://schemas.microsoft.com/office/drawing/2014/main" id="{CC5B06B8-42C3-49A3-858C-2756DC427D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82200" y="3848100"/>
            <a:ext cx="8026400" cy="6019800"/>
          </a:xfrm>
          <a:prstGeom prst="rect">
            <a:avLst/>
          </a:prstGeom>
        </p:spPr>
      </p:pic>
    </p:spTree>
    <p:extLst>
      <p:ext uri="{BB962C8B-B14F-4D97-AF65-F5344CB8AC3E}">
        <p14:creationId xmlns:p14="http://schemas.microsoft.com/office/powerpoint/2010/main" val="15367665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19</a:t>
            </a:fld>
            <a:endParaRPr/>
          </a:p>
        </p:txBody>
      </p:sp>
      <p:sp>
        <p:nvSpPr>
          <p:cNvPr id="14" name="TextBox 2"/>
          <p:cNvSpPr txBox="1"/>
          <p:nvPr/>
        </p:nvSpPr>
        <p:spPr>
          <a:xfrm>
            <a:off x="685800" y="3491091"/>
            <a:ext cx="17602200" cy="9879628"/>
          </a:xfrm>
          <a:prstGeom prst="rect">
            <a:avLst/>
          </a:prstGeom>
          <a:noFill/>
        </p:spPr>
        <p:txBody>
          <a:bodyPr wrap="square" rtlCol="0">
            <a:spAutoFit/>
          </a:bodyPr>
          <a:lstStyle/>
          <a:p>
            <a:pPr>
              <a:buClr>
                <a:schemeClr val="accent1"/>
              </a:buClr>
            </a:pPr>
            <a:r>
              <a:rPr lang="it-IT" sz="3600" b="1" dirty="0"/>
              <a:t>TIP: MINIMIZZA L’INPUT DELL’UTENTE</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Usa funzionalità intelligenti come il completamento automatico.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Ad esempio, la compilazione di un campo indirizzo è spesso la parte più problematica di qualsiasi modulo di registrazione.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L'utilizzo di strumenti come «Place Autocomplete Address Form</a:t>
            </a:r>
            <a:r>
              <a:rPr lang="it-IT" sz="3600" baseline="30000" dirty="0"/>
              <a:t>1</a:t>
            </a:r>
            <a:r>
              <a:rPr lang="it-IT" sz="3600" dirty="0"/>
              <a:t>» (che utilizza sia la geolocalizzazione che la precompilazione dell'indirizzo per fornire suggerimenti accurati in base alla posizione esatta dell'utente) consente agli utenti di inserire il proprio indirizzo con meno pressioni di tasti rispetto a un normale campo di input.</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a:buClr>
                <a:schemeClr val="accent1"/>
              </a:buClr>
            </a:pPr>
            <a:r>
              <a:rPr lang="it-IT" sz="2400" baseline="30000" dirty="0"/>
              <a:t>1</a:t>
            </a:r>
            <a:r>
              <a:rPr lang="it-IT" sz="2400" dirty="0"/>
              <a:t>https://developers.google.com/maps/documentation/javascript/examples/places-autocomplete-addressform</a:t>
            </a:r>
          </a:p>
        </p:txBody>
      </p:sp>
    </p:spTree>
    <p:extLst>
      <p:ext uri="{BB962C8B-B14F-4D97-AF65-F5344CB8AC3E}">
        <p14:creationId xmlns:p14="http://schemas.microsoft.com/office/powerpoint/2010/main" val="2481949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Processo</a:t>
            </a:r>
            <a:r>
              <a:rPr lang="en-US" dirty="0"/>
              <a:t> di </a:t>
            </a:r>
            <a:r>
              <a:rPr lang="en-US" dirty="0" err="1"/>
              <a:t>sviluppo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2</a:t>
            </a:fld>
            <a:endParaRPr/>
          </a:p>
        </p:txBody>
      </p:sp>
      <p:sp>
        <p:nvSpPr>
          <p:cNvPr id="14" name="TextBox 2"/>
          <p:cNvSpPr txBox="1"/>
          <p:nvPr/>
        </p:nvSpPr>
        <p:spPr>
          <a:xfrm>
            <a:off x="685800" y="3332500"/>
            <a:ext cx="17602200" cy="8402300"/>
          </a:xfrm>
          <a:prstGeom prst="rect">
            <a:avLst/>
          </a:prstGeom>
          <a:noFill/>
        </p:spPr>
        <p:txBody>
          <a:bodyPr wrap="square" rtlCol="0">
            <a:spAutoFit/>
          </a:bodyPr>
          <a:lstStyle/>
          <a:p>
            <a:pPr marL="742950" indent="-742950">
              <a:buClr>
                <a:schemeClr val="accent1"/>
              </a:buClr>
              <a:buFont typeface="+mj-lt"/>
              <a:buAutoNum type="arabicPeriod"/>
            </a:pPr>
            <a:r>
              <a:rPr lang="it-IT" sz="3600" dirty="0"/>
              <a:t>Focalizzare lo scopo e sviluppare una strategia.</a:t>
            </a:r>
          </a:p>
          <a:p>
            <a:pPr marL="742950" indent="-742950">
              <a:buClr>
                <a:schemeClr val="accent1"/>
              </a:buClr>
              <a:buFont typeface="+mj-lt"/>
              <a:buAutoNum type="arabicPeriod"/>
            </a:pPr>
            <a:endParaRPr lang="it-IT" sz="3600" dirty="0"/>
          </a:p>
          <a:p>
            <a:pPr marL="742950" indent="-742950">
              <a:buClr>
                <a:schemeClr val="accent1"/>
              </a:buClr>
              <a:buFont typeface="+mj-lt"/>
              <a:buAutoNum type="arabicPeriod"/>
            </a:pPr>
            <a:r>
              <a:rPr lang="it-IT" sz="3600" dirty="0"/>
              <a:t>Eseguire l’analisi di mercato/utenti/concorrenti.</a:t>
            </a:r>
          </a:p>
          <a:p>
            <a:pPr marL="742950" indent="-742950">
              <a:buClr>
                <a:schemeClr val="accent1"/>
              </a:buClr>
              <a:buFont typeface="+mj-lt"/>
              <a:buAutoNum type="arabicPeriod"/>
            </a:pPr>
            <a:endParaRPr lang="it-IT" sz="3600" dirty="0"/>
          </a:p>
          <a:p>
            <a:pPr marL="742950" indent="-742950">
              <a:buClr>
                <a:schemeClr val="accent1"/>
              </a:buClr>
              <a:buFont typeface="+mj-lt"/>
              <a:buAutoNum type="arabicPeriod"/>
            </a:pPr>
            <a:r>
              <a:rPr lang="it-IT" sz="3600" dirty="0"/>
              <a:t>Wireframe.</a:t>
            </a:r>
          </a:p>
          <a:p>
            <a:pPr marL="742950" indent="-742950">
              <a:buClr>
                <a:schemeClr val="accent1"/>
              </a:buClr>
              <a:buFont typeface="+mj-lt"/>
              <a:buAutoNum type="arabicPeriod"/>
            </a:pPr>
            <a:endParaRPr lang="it-IT" sz="3600" dirty="0"/>
          </a:p>
          <a:p>
            <a:pPr marL="742950" indent="-742950">
              <a:buClr>
                <a:schemeClr val="accent1"/>
              </a:buClr>
              <a:buFont typeface="+mj-lt"/>
              <a:buAutoNum type="arabicPeriod"/>
            </a:pPr>
            <a:r>
              <a:rPr lang="it-IT" sz="3600" dirty="0"/>
              <a:t>Realizzazione del prototipo.</a:t>
            </a:r>
          </a:p>
          <a:p>
            <a:pPr marL="742950" indent="-742950">
              <a:buClr>
                <a:schemeClr val="accent1"/>
              </a:buClr>
              <a:buFont typeface="+mj-lt"/>
              <a:buAutoNum type="arabicPeriod"/>
            </a:pPr>
            <a:endParaRPr lang="it-IT" sz="3600" dirty="0"/>
          </a:p>
          <a:p>
            <a:pPr marL="742950" indent="-742950">
              <a:buClr>
                <a:schemeClr val="accent1"/>
              </a:buClr>
              <a:buFont typeface="+mj-lt"/>
              <a:buAutoNum type="arabicPeriod"/>
            </a:pPr>
            <a:r>
              <a:rPr lang="it-IT" sz="3600" dirty="0"/>
              <a:t>Design dell’applicazione.</a:t>
            </a:r>
          </a:p>
          <a:p>
            <a:pPr marL="742950" indent="-742950">
              <a:buClr>
                <a:schemeClr val="accent1"/>
              </a:buClr>
              <a:buFont typeface="+mj-lt"/>
              <a:buAutoNum type="arabicPeriod"/>
            </a:pPr>
            <a:endParaRPr lang="it-IT" sz="3600" dirty="0"/>
          </a:p>
          <a:p>
            <a:pPr marL="742950" indent="-742950">
              <a:buClr>
                <a:schemeClr val="accent1"/>
              </a:buClr>
              <a:buFont typeface="+mj-lt"/>
              <a:buAutoNum type="arabicPeriod"/>
            </a:pPr>
            <a:r>
              <a:rPr lang="it-IT" sz="3600" dirty="0"/>
              <a:t>Progettazione dell’architettura.</a:t>
            </a:r>
          </a:p>
          <a:p>
            <a:pPr marL="742950" indent="-742950">
              <a:buClr>
                <a:schemeClr val="accent1"/>
              </a:buClr>
              <a:buFont typeface="+mj-lt"/>
              <a:buAutoNum type="arabicPeriod"/>
            </a:pPr>
            <a:endParaRPr lang="it-IT" sz="3600" dirty="0"/>
          </a:p>
          <a:p>
            <a:pPr marL="742950" indent="-742950">
              <a:buClr>
                <a:schemeClr val="accent1"/>
              </a:buClr>
              <a:buFont typeface="+mj-lt"/>
              <a:buAutoNum type="arabicPeriod"/>
            </a:pPr>
            <a:r>
              <a:rPr lang="it-IT" sz="3600" dirty="0"/>
              <a:t>Sviluppo della app.</a:t>
            </a:r>
          </a:p>
          <a:p>
            <a:pPr marL="742950" indent="-742950">
              <a:buClr>
                <a:schemeClr val="accent1"/>
              </a:buClr>
              <a:buFont typeface="+mj-lt"/>
              <a:buAutoNum type="arabicPeriod"/>
            </a:pPr>
            <a:endParaRPr lang="it-IT" sz="3600" dirty="0"/>
          </a:p>
          <a:p>
            <a:pPr marL="742950" indent="-742950">
              <a:buClr>
                <a:schemeClr val="accent1"/>
              </a:buClr>
              <a:buFont typeface="+mj-lt"/>
              <a:buAutoNum type="arabicPeriod"/>
            </a:pPr>
            <a:r>
              <a:rPr lang="it-IT" sz="3600" dirty="0"/>
              <a:t>Testing e rilascio.</a:t>
            </a:r>
          </a:p>
        </p:txBody>
      </p:sp>
    </p:spTree>
    <p:extLst>
      <p:ext uri="{BB962C8B-B14F-4D97-AF65-F5344CB8AC3E}">
        <p14:creationId xmlns:p14="http://schemas.microsoft.com/office/powerpoint/2010/main" val="1599615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20</a:t>
            </a:fld>
            <a:endParaRPr/>
          </a:p>
        </p:txBody>
      </p:sp>
      <p:sp>
        <p:nvSpPr>
          <p:cNvPr id="14" name="TextBox 2"/>
          <p:cNvSpPr txBox="1"/>
          <p:nvPr/>
        </p:nvSpPr>
        <p:spPr>
          <a:xfrm>
            <a:off x="685800" y="2590800"/>
            <a:ext cx="17602200" cy="3970318"/>
          </a:xfrm>
          <a:prstGeom prst="rect">
            <a:avLst/>
          </a:prstGeom>
          <a:noFill/>
        </p:spPr>
        <p:txBody>
          <a:bodyPr wrap="square" rtlCol="0">
            <a:spAutoFit/>
          </a:bodyPr>
          <a:lstStyle/>
          <a:p>
            <a:pPr>
              <a:buClr>
                <a:schemeClr val="accent1"/>
              </a:buClr>
            </a:pPr>
            <a:r>
              <a:rPr lang="it-IT" sz="3600" b="1" dirty="0"/>
              <a:t>TIP: MINIMIZZA L’INPUT DELL’UTENTE</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Convalida dinamicamente i valori dei campi: frustrazione quando, dopo aver inviato i dati, bisogna tornare indietro e correggere gli errori.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Quando possibile, controllare i valori dei campi subito dopo l'immissione in modo che gli utenti possano correggerli immediatamente.</a:t>
            </a:r>
            <a:endParaRPr lang="en-US" sz="3600" dirty="0"/>
          </a:p>
        </p:txBody>
      </p:sp>
      <p:pic>
        <p:nvPicPr>
          <p:cNvPr id="6" name="Picture 5">
            <a:extLst>
              <a:ext uri="{FF2B5EF4-FFF2-40B4-BE49-F238E27FC236}">
                <a16:creationId xmlns:a16="http://schemas.microsoft.com/office/drawing/2014/main" id="{B2185ED0-497C-46F1-A9CD-3FC3133E4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6521" y="7133112"/>
            <a:ext cx="12193057" cy="5791702"/>
          </a:xfrm>
          <a:prstGeom prst="rect">
            <a:avLst/>
          </a:prstGeom>
        </p:spPr>
      </p:pic>
    </p:spTree>
    <p:extLst>
      <p:ext uri="{BB962C8B-B14F-4D97-AF65-F5344CB8AC3E}">
        <p14:creationId xmlns:p14="http://schemas.microsoft.com/office/powerpoint/2010/main" val="24791690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21</a:t>
            </a:fld>
            <a:endParaRPr/>
          </a:p>
        </p:txBody>
      </p:sp>
      <p:sp>
        <p:nvSpPr>
          <p:cNvPr id="14" name="TextBox 2"/>
          <p:cNvSpPr txBox="1"/>
          <p:nvPr/>
        </p:nvSpPr>
        <p:spPr>
          <a:xfrm>
            <a:off x="685800" y="3491091"/>
            <a:ext cx="9372600" cy="7294305"/>
          </a:xfrm>
          <a:prstGeom prst="rect">
            <a:avLst/>
          </a:prstGeom>
          <a:noFill/>
        </p:spPr>
        <p:txBody>
          <a:bodyPr wrap="square" rtlCol="0">
            <a:spAutoFit/>
          </a:bodyPr>
          <a:lstStyle/>
          <a:p>
            <a:pPr>
              <a:buClr>
                <a:schemeClr val="accent1"/>
              </a:buClr>
            </a:pPr>
            <a:r>
              <a:rPr lang="it-IT" sz="3600" b="1" dirty="0"/>
              <a:t>TIP: MINIMIZZA L’INPUT DELL’UTENTE</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Personalizzare la tastiera per il tipo di query.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Visualizzare una tastiera numerica quando chiedi il numero di telefono e includere il pulsante @ quando chiedi un indirizzo e-mail.</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Assicurarsi che questa funzionalità sia implementata in modo coerente in tutta l'app, anziché solo per determinati moduli.</a:t>
            </a:r>
            <a:endParaRPr lang="en-US" sz="3600" dirty="0"/>
          </a:p>
        </p:txBody>
      </p:sp>
      <p:pic>
        <p:nvPicPr>
          <p:cNvPr id="3" name="Picture 2">
            <a:extLst>
              <a:ext uri="{FF2B5EF4-FFF2-40B4-BE49-F238E27FC236}">
                <a16:creationId xmlns:a16="http://schemas.microsoft.com/office/drawing/2014/main" id="{FE5A642C-7430-474F-902F-6FEF900E6E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7246" y="2895600"/>
            <a:ext cx="7766538" cy="8077200"/>
          </a:xfrm>
          <a:prstGeom prst="rect">
            <a:avLst/>
          </a:prstGeom>
        </p:spPr>
      </p:pic>
    </p:spTree>
    <p:extLst>
      <p:ext uri="{BB962C8B-B14F-4D97-AF65-F5344CB8AC3E}">
        <p14:creationId xmlns:p14="http://schemas.microsoft.com/office/powerpoint/2010/main" val="136753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22</a:t>
            </a:fld>
            <a:endParaRPr/>
          </a:p>
        </p:txBody>
      </p:sp>
      <p:sp>
        <p:nvSpPr>
          <p:cNvPr id="14" name="TextBox 2"/>
          <p:cNvSpPr txBox="1"/>
          <p:nvPr/>
        </p:nvSpPr>
        <p:spPr>
          <a:xfrm>
            <a:off x="685800" y="2514600"/>
            <a:ext cx="17602200" cy="3970318"/>
          </a:xfrm>
          <a:prstGeom prst="rect">
            <a:avLst/>
          </a:prstGeom>
          <a:noFill/>
        </p:spPr>
        <p:txBody>
          <a:bodyPr wrap="square" rtlCol="0">
            <a:spAutoFit/>
          </a:bodyPr>
          <a:lstStyle/>
          <a:p>
            <a:pPr>
              <a:buClr>
                <a:schemeClr val="accent1"/>
              </a:buClr>
            </a:pPr>
            <a:r>
              <a:rPr lang="it-IT" sz="3600" b="1" dirty="0"/>
              <a:t>TIP: ANTICIPARE I BISOGNI DEGLI UTENTI</a:t>
            </a:r>
          </a:p>
          <a:p>
            <a:pPr>
              <a:buClr>
                <a:schemeClr val="accent1"/>
              </a:buClr>
            </a:pPr>
            <a:endParaRPr lang="it-IT" sz="3600" b="1" dirty="0"/>
          </a:p>
          <a:p>
            <a:pPr marL="571500" indent="-571500">
              <a:buClr>
                <a:schemeClr val="accent1"/>
              </a:buClr>
              <a:buFont typeface="Arial" panose="020B0604020202020204" pitchFamily="34" charset="0"/>
              <a:buChar char="•"/>
            </a:pPr>
            <a:r>
              <a:rPr lang="it-IT" sz="3600" dirty="0"/>
              <a:t>Cercare in modo proattivo i passaggi nel percorso dell'utente in cui quest’ultimo potrebbe aver bisogno di aiuto.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Ad esempio, l’immagine qui sotto mostra una parte in cui gli utenti devono fornire informazioni specifiche.</a:t>
            </a:r>
            <a:endParaRPr lang="en-US" sz="3600" dirty="0"/>
          </a:p>
        </p:txBody>
      </p:sp>
      <p:pic>
        <p:nvPicPr>
          <p:cNvPr id="6" name="Picture 5">
            <a:extLst>
              <a:ext uri="{FF2B5EF4-FFF2-40B4-BE49-F238E27FC236}">
                <a16:creationId xmlns:a16="http://schemas.microsoft.com/office/drawing/2014/main" id="{1823D937-C639-4A0F-9F70-44258289F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0371" y="7162800"/>
            <a:ext cx="12193057" cy="6358679"/>
          </a:xfrm>
          <a:prstGeom prst="rect">
            <a:avLst/>
          </a:prstGeom>
        </p:spPr>
      </p:pic>
    </p:spTree>
    <p:extLst>
      <p:ext uri="{BB962C8B-B14F-4D97-AF65-F5344CB8AC3E}">
        <p14:creationId xmlns:p14="http://schemas.microsoft.com/office/powerpoint/2010/main" val="2829274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23</a:t>
            </a:fld>
            <a:endParaRPr/>
          </a:p>
        </p:txBody>
      </p:sp>
      <p:sp>
        <p:nvSpPr>
          <p:cNvPr id="14" name="TextBox 2"/>
          <p:cNvSpPr txBox="1"/>
          <p:nvPr/>
        </p:nvSpPr>
        <p:spPr>
          <a:xfrm>
            <a:off x="685800" y="3491091"/>
            <a:ext cx="8458200" cy="7294305"/>
          </a:xfrm>
          <a:prstGeom prst="rect">
            <a:avLst/>
          </a:prstGeom>
          <a:noFill/>
        </p:spPr>
        <p:txBody>
          <a:bodyPr wrap="square" rtlCol="0">
            <a:spAutoFit/>
          </a:bodyPr>
          <a:lstStyle/>
          <a:p>
            <a:pPr>
              <a:buClr>
                <a:schemeClr val="accent1"/>
              </a:buClr>
            </a:pPr>
            <a:r>
              <a:rPr lang="it-IT" sz="3600" b="1" dirty="0"/>
              <a:t>TIP: UTILIZZARE IL PESO VISIVO PER TRASMETTERE L'IMPORTANZA DEI CONTENUTI</a:t>
            </a:r>
          </a:p>
          <a:p>
            <a:pPr>
              <a:buClr>
                <a:schemeClr val="accent1"/>
              </a:buClr>
            </a:pPr>
            <a:endParaRPr lang="it-IT" sz="3600" dirty="0"/>
          </a:p>
          <a:p>
            <a:pPr>
              <a:buClr>
                <a:schemeClr val="accent1"/>
              </a:buClr>
            </a:pPr>
            <a:endParaRPr lang="it-IT" sz="3600" dirty="0"/>
          </a:p>
          <a:p>
            <a:pPr>
              <a:buClr>
                <a:schemeClr val="accent1"/>
              </a:buClr>
            </a:pPr>
            <a:endParaRPr lang="it-IT" sz="3600" dirty="0"/>
          </a:p>
          <a:p>
            <a:pPr marL="571500" indent="-571500">
              <a:buClr>
                <a:schemeClr val="accent1"/>
              </a:buClr>
              <a:buFont typeface="Arial" panose="020B0604020202020204" pitchFamily="34" charset="0"/>
              <a:buChar char="•"/>
            </a:pPr>
            <a:r>
              <a:rPr lang="it-IT" sz="3600" dirty="0"/>
              <a:t>L'elemento più importante sullo schermo dovrebbe avere il maggior peso visivo.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È possibile aggiungere più peso a un elemento con la dimensione e il colore del carattere.</a:t>
            </a:r>
            <a:endParaRPr lang="en-US" sz="3600" dirty="0"/>
          </a:p>
        </p:txBody>
      </p:sp>
      <p:pic>
        <p:nvPicPr>
          <p:cNvPr id="3" name="Picture 2">
            <a:extLst>
              <a:ext uri="{FF2B5EF4-FFF2-40B4-BE49-F238E27FC236}">
                <a16:creationId xmlns:a16="http://schemas.microsoft.com/office/drawing/2014/main" id="{84DB5D1C-8D34-4400-AED0-D07377C163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45686" y="1662817"/>
            <a:ext cx="5704114" cy="10147619"/>
          </a:xfrm>
          <a:prstGeom prst="rect">
            <a:avLst/>
          </a:prstGeom>
        </p:spPr>
      </p:pic>
    </p:spTree>
    <p:extLst>
      <p:ext uri="{BB962C8B-B14F-4D97-AF65-F5344CB8AC3E}">
        <p14:creationId xmlns:p14="http://schemas.microsoft.com/office/powerpoint/2010/main" val="583209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24</a:t>
            </a:fld>
            <a:endParaRPr/>
          </a:p>
        </p:txBody>
      </p:sp>
      <p:sp>
        <p:nvSpPr>
          <p:cNvPr id="14" name="TextBox 2"/>
          <p:cNvSpPr txBox="1"/>
          <p:nvPr/>
        </p:nvSpPr>
        <p:spPr>
          <a:xfrm>
            <a:off x="685800" y="3491091"/>
            <a:ext cx="7772400" cy="7294305"/>
          </a:xfrm>
          <a:prstGeom prst="rect">
            <a:avLst/>
          </a:prstGeom>
          <a:noFill/>
        </p:spPr>
        <p:txBody>
          <a:bodyPr wrap="square" rtlCol="0">
            <a:spAutoFit/>
          </a:bodyPr>
          <a:lstStyle/>
          <a:p>
            <a:pPr>
              <a:buClr>
                <a:schemeClr val="accent1"/>
              </a:buClr>
            </a:pPr>
            <a:r>
              <a:rPr lang="it-IT" sz="3600" b="1" dirty="0"/>
              <a:t>TIP: EVITARE LE FORME GERGALI</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Una comunicazione chiara dovrebbe sempre essere una priorità assoluta in qualsiasi app mobile.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Usare ciò che si sa sugli utenti target per determinare se determinate parole o frasi sono appropriate.</a:t>
            </a:r>
            <a:endParaRPr lang="en-US" sz="3600" dirty="0"/>
          </a:p>
        </p:txBody>
      </p:sp>
      <p:pic>
        <p:nvPicPr>
          <p:cNvPr id="6" name="Picture 5">
            <a:extLst>
              <a:ext uri="{FF2B5EF4-FFF2-40B4-BE49-F238E27FC236}">
                <a16:creationId xmlns:a16="http://schemas.microsoft.com/office/drawing/2014/main" id="{AEA76FD0-C6FD-4285-81AC-A127A64A3E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1600" y="1981200"/>
            <a:ext cx="9145429" cy="9753600"/>
          </a:xfrm>
          <a:prstGeom prst="rect">
            <a:avLst/>
          </a:prstGeom>
        </p:spPr>
      </p:pic>
    </p:spTree>
    <p:extLst>
      <p:ext uri="{BB962C8B-B14F-4D97-AF65-F5344CB8AC3E}">
        <p14:creationId xmlns:p14="http://schemas.microsoft.com/office/powerpoint/2010/main" val="20306659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25</a:t>
            </a:fld>
            <a:endParaRPr/>
          </a:p>
        </p:txBody>
      </p:sp>
      <p:sp>
        <p:nvSpPr>
          <p:cNvPr id="14" name="TextBox 2"/>
          <p:cNvSpPr txBox="1"/>
          <p:nvPr/>
        </p:nvSpPr>
        <p:spPr>
          <a:xfrm>
            <a:off x="685800" y="2971800"/>
            <a:ext cx="17602200" cy="8525411"/>
          </a:xfrm>
          <a:prstGeom prst="rect">
            <a:avLst/>
          </a:prstGeom>
          <a:noFill/>
        </p:spPr>
        <p:txBody>
          <a:bodyPr wrap="square" rtlCol="0">
            <a:spAutoFit/>
          </a:bodyPr>
          <a:lstStyle/>
          <a:p>
            <a:pPr>
              <a:buClr>
                <a:schemeClr val="accent1"/>
              </a:buClr>
            </a:pPr>
            <a:r>
              <a:rPr lang="it-IT" sz="3600" b="1" dirty="0"/>
              <a:t>TIP: MANTENERE COERENTE IL DESIGN</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La coerenza è un principio fondamentale del design. La coerenza elimina la confusione. È essenziale mantenere un aspetto complessivamente coerente in tutta un'app.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Per quanto riguarda l'app mobile, coerenza significa quanto segue:</a:t>
            </a:r>
          </a:p>
          <a:p>
            <a:pPr marL="571500" indent="-571500">
              <a:buClr>
                <a:schemeClr val="accent1"/>
              </a:buClr>
              <a:buFont typeface="Arial" panose="020B0604020202020204" pitchFamily="34" charset="0"/>
              <a:buChar char="•"/>
            </a:pPr>
            <a:endParaRPr lang="it-IT" sz="3600" dirty="0"/>
          </a:p>
          <a:p>
            <a:pPr marL="1257300" lvl="1" indent="-571500">
              <a:buClr>
                <a:schemeClr val="accent1"/>
              </a:buClr>
              <a:buFont typeface="Wingdings" panose="05000000000000000000" pitchFamily="2" charset="2"/>
              <a:buChar char="§"/>
            </a:pPr>
            <a:r>
              <a:rPr lang="it-IT" sz="3200" b="1" dirty="0"/>
              <a:t>Coerenza visiva</a:t>
            </a:r>
            <a:r>
              <a:rPr lang="it-IT" sz="3200" dirty="0"/>
              <a:t>: i caratteri, i pulsanti e le etichette devono essere coerenti nell'app.</a:t>
            </a:r>
          </a:p>
          <a:p>
            <a:pPr marL="1257300" lvl="1" indent="-571500">
              <a:buClr>
                <a:schemeClr val="accent1"/>
              </a:buClr>
              <a:buFont typeface="Wingdings" panose="05000000000000000000" pitchFamily="2" charset="2"/>
              <a:buChar char="§"/>
            </a:pPr>
            <a:endParaRPr lang="it-IT" sz="3200" dirty="0"/>
          </a:p>
          <a:p>
            <a:pPr marL="1257300" lvl="1" indent="-571500">
              <a:buClr>
                <a:schemeClr val="accent1"/>
              </a:buClr>
              <a:buFont typeface="Wingdings" panose="05000000000000000000" pitchFamily="2" charset="2"/>
              <a:buChar char="§"/>
            </a:pPr>
            <a:r>
              <a:rPr lang="it-IT" sz="3200" b="1" dirty="0"/>
              <a:t>Consistenza funzionale</a:t>
            </a:r>
            <a:r>
              <a:rPr lang="it-IT" sz="3200" dirty="0"/>
              <a:t>: gli elementi interattivi dovrebbero funzionare in modo simile in tutte le parti dell'app.</a:t>
            </a:r>
          </a:p>
          <a:p>
            <a:pPr marL="1257300" lvl="1" indent="-571500">
              <a:buClr>
                <a:schemeClr val="accent1"/>
              </a:buClr>
              <a:buFont typeface="Wingdings" panose="05000000000000000000" pitchFamily="2" charset="2"/>
              <a:buChar char="§"/>
            </a:pPr>
            <a:endParaRPr lang="it-IT" sz="3200" dirty="0"/>
          </a:p>
          <a:p>
            <a:pPr marL="1257300" lvl="1" indent="-571500">
              <a:buClr>
                <a:schemeClr val="accent1"/>
              </a:buClr>
              <a:buFont typeface="Wingdings" panose="05000000000000000000" pitchFamily="2" charset="2"/>
              <a:buChar char="§"/>
            </a:pPr>
            <a:r>
              <a:rPr lang="it-IT" sz="3200" b="1" dirty="0"/>
              <a:t>Consistenza esterna</a:t>
            </a:r>
            <a:r>
              <a:rPr lang="it-IT" sz="3200" dirty="0"/>
              <a:t>: il design dovrebbe essere coerente su più prodotti. In questo modo, l'utente può applicare le conoscenze pregresse quando utilizza un altro prodotto.</a:t>
            </a:r>
            <a:endParaRPr lang="en-US" sz="3200" dirty="0"/>
          </a:p>
        </p:txBody>
      </p:sp>
    </p:spTree>
    <p:extLst>
      <p:ext uri="{BB962C8B-B14F-4D97-AF65-F5344CB8AC3E}">
        <p14:creationId xmlns:p14="http://schemas.microsoft.com/office/powerpoint/2010/main" val="15380692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26</a:t>
            </a:fld>
            <a:endParaRPr/>
          </a:p>
        </p:txBody>
      </p:sp>
      <p:sp>
        <p:nvSpPr>
          <p:cNvPr id="14" name="TextBox 2"/>
          <p:cNvSpPr txBox="1"/>
          <p:nvPr/>
        </p:nvSpPr>
        <p:spPr>
          <a:xfrm>
            <a:off x="685800" y="2648724"/>
            <a:ext cx="17602200" cy="8586966"/>
          </a:xfrm>
          <a:prstGeom prst="rect">
            <a:avLst/>
          </a:prstGeom>
          <a:noFill/>
        </p:spPr>
        <p:txBody>
          <a:bodyPr wrap="square" rtlCol="0">
            <a:spAutoFit/>
          </a:bodyPr>
          <a:lstStyle/>
          <a:p>
            <a:pPr>
              <a:buClr>
                <a:schemeClr val="accent1"/>
              </a:buClr>
            </a:pPr>
            <a:r>
              <a:rPr lang="it-IT" sz="3600" b="1" dirty="0"/>
              <a:t>TIP: MANTENERE COERENTE IL DESIGN</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Rispettare le linee guida della piattaforma: ogni sistema operativo mobile ha linee guida standard per la progettazione dell'interfaccia: le linee guida per l'interfaccia di Apple e le linee guida per la progettazione con i Material Design di Google.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Quando si progetta per piattaforme native, seguire le linee guida di progettazione del sistema operativo per la massima qualità. Il motivo per cui è importante seguire le linee guida di progettazione è semplice: gli utenti acquisiscono familiarità con i modelli di interazione di ciascun sistema operativo e tutto ciò che contraddice le linee guida creerà attrito.</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Non imitare gli elementi dell'interfaccia utente di altre piattaforme: quando si crea una app per Android o iOS, non trasferire elementi dell'interfaccia utente da altre piattaforme. Icone, elementi funzionali (campi di input, caselle di controllo, interruttori) e caratteri tipografici dovrebbero avere un aspetto nativo. </a:t>
            </a:r>
          </a:p>
        </p:txBody>
      </p:sp>
    </p:spTree>
    <p:extLst>
      <p:ext uri="{BB962C8B-B14F-4D97-AF65-F5344CB8AC3E}">
        <p14:creationId xmlns:p14="http://schemas.microsoft.com/office/powerpoint/2010/main" val="525208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Minimizzare</a:t>
            </a:r>
            <a:r>
              <a:rPr lang="en-US" dirty="0"/>
              <a:t> il </a:t>
            </a:r>
            <a:r>
              <a:rPr lang="en-US" dirty="0" err="1"/>
              <a:t>carico</a:t>
            </a:r>
            <a:r>
              <a:rPr lang="en-US" dirty="0"/>
              <a:t> </a:t>
            </a:r>
            <a:r>
              <a:rPr lang="en-US" dirty="0" err="1"/>
              <a:t>cognitivo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27</a:t>
            </a:fld>
            <a:endParaRPr/>
          </a:p>
        </p:txBody>
      </p:sp>
      <p:sp>
        <p:nvSpPr>
          <p:cNvPr id="14" name="TextBox 2"/>
          <p:cNvSpPr txBox="1"/>
          <p:nvPr/>
        </p:nvSpPr>
        <p:spPr>
          <a:xfrm>
            <a:off x="685800" y="2648724"/>
            <a:ext cx="17602200" cy="8156079"/>
          </a:xfrm>
          <a:prstGeom prst="rect">
            <a:avLst/>
          </a:prstGeom>
          <a:noFill/>
        </p:spPr>
        <p:txBody>
          <a:bodyPr wrap="square" rtlCol="0">
            <a:spAutoFit/>
          </a:bodyPr>
          <a:lstStyle/>
          <a:p>
            <a:pPr>
              <a:buClr>
                <a:schemeClr val="accent1"/>
              </a:buClr>
            </a:pPr>
            <a:r>
              <a:rPr lang="it-IT" sz="3600" b="1" dirty="0"/>
              <a:t>TIP: MANTENERE COERENTE IL DESIGN</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Usare i componenti nativi il più possibile, in modo che le persone si fidino della tua app.</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Mantienere l'app mobile coerente con il sito web: questo è un esempio di coerenza esterna. Se si dispone di un servizio web e di un'app mobile, assicurarsi che entrambi condividano caratteristiche simili.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Ciò consentirà agli utenti di effettuare transizioni senza attriti tra l'app mobile e il Web mobile.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L'incoerenza nella progettazione (ad esempio, uno schema di navigazione diverso o uno schema di colori diverso) potrebbe causare confusione.</a:t>
            </a:r>
            <a:endParaRPr lang="en-US" sz="3200" dirty="0"/>
          </a:p>
        </p:txBody>
      </p:sp>
    </p:spTree>
    <p:extLst>
      <p:ext uri="{BB962C8B-B14F-4D97-AF65-F5344CB8AC3E}">
        <p14:creationId xmlns:p14="http://schemas.microsoft.com/office/powerpoint/2010/main" val="397049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Mettere</a:t>
            </a:r>
            <a:r>
              <a:rPr lang="en-US" dirty="0"/>
              <a:t> </a:t>
            </a:r>
            <a:r>
              <a:rPr lang="en-US" dirty="0" err="1"/>
              <a:t>l’utente</a:t>
            </a:r>
            <a:r>
              <a:rPr lang="en-US" dirty="0"/>
              <a:t> in </a:t>
            </a:r>
            <a:r>
              <a:rPr lang="en-US" dirty="0" err="1"/>
              <a:t>pieno</a:t>
            </a:r>
            <a:r>
              <a:rPr lang="en-US" dirty="0"/>
              <a:t> </a:t>
            </a:r>
            <a:r>
              <a:rPr lang="en-US" dirty="0" err="1"/>
              <a:t>controllo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28</a:t>
            </a:fld>
            <a:endParaRPr/>
          </a:p>
        </p:txBody>
      </p:sp>
      <p:sp>
        <p:nvSpPr>
          <p:cNvPr id="14" name="TextBox 2"/>
          <p:cNvSpPr txBox="1"/>
          <p:nvPr/>
        </p:nvSpPr>
        <p:spPr>
          <a:xfrm>
            <a:off x="685800" y="2497276"/>
            <a:ext cx="17602200" cy="9571851"/>
          </a:xfrm>
          <a:prstGeom prst="rect">
            <a:avLst/>
          </a:prstGeom>
          <a:noFill/>
        </p:spPr>
        <p:txBody>
          <a:bodyPr wrap="square" rtlCol="0">
            <a:spAutoFit/>
          </a:bodyPr>
          <a:lstStyle/>
          <a:p>
            <a:pPr>
              <a:buClr>
                <a:schemeClr val="accent1"/>
              </a:buClr>
            </a:pPr>
            <a:r>
              <a:rPr lang="it-IT" sz="3600" b="1" dirty="0"/>
              <a:t>TIP: MANTENERE ELEMENTI INTERATTIVI FAMILIARI E PREVEDIBILI</a:t>
            </a:r>
          </a:p>
          <a:p>
            <a:pPr>
              <a:buClr>
                <a:schemeClr val="accent1"/>
              </a:buClr>
            </a:pPr>
            <a:endParaRPr lang="it-IT" sz="3600" b="1" dirty="0"/>
          </a:p>
          <a:p>
            <a:pPr marL="571500" indent="-571500">
              <a:buClr>
                <a:schemeClr val="accent1"/>
              </a:buClr>
              <a:buFont typeface="Arial" panose="020B0604020202020204" pitchFamily="34" charset="0"/>
              <a:buChar char="•"/>
            </a:pPr>
            <a:r>
              <a:rPr lang="it-IT" sz="3200" dirty="0"/>
              <a:t>La prevedibilità è un principio fondamentale della progettazione UX.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Quando le cose funzionano nel modo previsto dagli utenti, sentono un più forte senso di controllo.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A differenza del desktop, dove gli utenti possono utilizzare gli effetti al passaggio del mouse per capire se qualcosa è interattivo o meno, sui dispositivi mobili gli utenti possono controllare l'interattività solo toccando un elemento.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Ecco perché, con pulsanti e altri elementi interattivi, è essenziale pensare a come il design comunica l'accessibilità </a:t>
            </a:r>
            <a:r>
              <a:rPr lang="it-IT" sz="3200" dirty="0">
                <a:sym typeface="Wingdings" panose="05000000000000000000" pitchFamily="2" charset="2"/>
              </a:rPr>
              <a:t> </a:t>
            </a:r>
            <a:r>
              <a:rPr lang="it-IT" sz="3200" dirty="0"/>
              <a:t>In che modo gli utenti interpretano un elemento come un pulsante?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L’oggetto dovrebbe seguire la funzione: l'aspetto di un oggetto dice agli utenti come usarlo.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Gli elementi visivi che sembrano pulsanti ma non selezionabili confondono facilmente gli utenti.</a:t>
            </a:r>
            <a:endParaRPr lang="en-US" sz="3200" dirty="0"/>
          </a:p>
        </p:txBody>
      </p:sp>
    </p:spTree>
    <p:extLst>
      <p:ext uri="{BB962C8B-B14F-4D97-AF65-F5344CB8AC3E}">
        <p14:creationId xmlns:p14="http://schemas.microsoft.com/office/powerpoint/2010/main" val="826022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Mettere</a:t>
            </a:r>
            <a:r>
              <a:rPr lang="en-US" dirty="0"/>
              <a:t> </a:t>
            </a:r>
            <a:r>
              <a:rPr lang="en-US" dirty="0" err="1"/>
              <a:t>l’utente</a:t>
            </a:r>
            <a:r>
              <a:rPr lang="en-US" dirty="0"/>
              <a:t> in </a:t>
            </a:r>
            <a:r>
              <a:rPr lang="en-US" dirty="0" err="1"/>
              <a:t>pieno</a:t>
            </a:r>
            <a:r>
              <a:rPr lang="en-US" dirty="0"/>
              <a:t> </a:t>
            </a:r>
            <a:r>
              <a:rPr lang="en-US" dirty="0" err="1"/>
              <a:t>controllo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29</a:t>
            </a:fld>
            <a:endParaRPr/>
          </a:p>
        </p:txBody>
      </p:sp>
      <p:sp>
        <p:nvSpPr>
          <p:cNvPr id="14" name="TextBox 2"/>
          <p:cNvSpPr txBox="1"/>
          <p:nvPr/>
        </p:nvSpPr>
        <p:spPr>
          <a:xfrm>
            <a:off x="685800" y="2854702"/>
            <a:ext cx="17602200" cy="8956298"/>
          </a:xfrm>
          <a:prstGeom prst="rect">
            <a:avLst/>
          </a:prstGeom>
          <a:noFill/>
        </p:spPr>
        <p:txBody>
          <a:bodyPr wrap="square" rtlCol="0">
            <a:spAutoFit/>
          </a:bodyPr>
          <a:lstStyle/>
          <a:p>
            <a:pPr>
              <a:buClr>
                <a:schemeClr val="accent1"/>
              </a:buClr>
            </a:pPr>
            <a:r>
              <a:rPr lang="it-IT" sz="3600" b="1" dirty="0"/>
              <a:t>TIP: IL PULSANTE «BACK» DEVE FUNZIONARE CORRETTAMENTE</a:t>
            </a:r>
          </a:p>
          <a:p>
            <a:pPr>
              <a:buClr>
                <a:schemeClr val="accent1"/>
              </a:buClr>
            </a:pPr>
            <a:endParaRPr lang="it-IT" sz="3600" b="1" dirty="0"/>
          </a:p>
          <a:p>
            <a:pPr marL="571500" indent="-571500">
              <a:buClr>
                <a:schemeClr val="accent1"/>
              </a:buClr>
              <a:buFont typeface="Arial" panose="020B0604020202020204" pitchFamily="34" charset="0"/>
              <a:buChar char="•"/>
            </a:pPr>
            <a:r>
              <a:rPr lang="it-IT" sz="3600" dirty="0"/>
              <a:t>Un pulsante «back» creato in modo errato può causare molti problemi agli utenti. </a:t>
            </a:r>
          </a:p>
          <a:p>
            <a:pPr marL="571500" indent="-571500">
              <a:buClr>
                <a:schemeClr val="accent1"/>
              </a:buClr>
              <a:buFont typeface="Arial" panose="020B0604020202020204" pitchFamily="34" charset="0"/>
              <a:buChar char="•"/>
            </a:pPr>
            <a:endParaRPr lang="it-IT" sz="3600" dirty="0"/>
          </a:p>
          <a:p>
            <a:pPr>
              <a:buClr>
                <a:schemeClr val="accent1"/>
              </a:buClr>
            </a:pPr>
            <a:endParaRPr lang="it-IT" sz="3600" dirty="0"/>
          </a:p>
          <a:p>
            <a:pPr marL="571500" indent="-571500">
              <a:buClr>
                <a:schemeClr val="accent1"/>
              </a:buClr>
              <a:buFont typeface="Arial" panose="020B0604020202020204" pitchFamily="34" charset="0"/>
              <a:buChar char="•"/>
            </a:pPr>
            <a:r>
              <a:rPr lang="it-IT" sz="3600" dirty="0"/>
              <a:t>Prevenire le situazioni quando toccando il pulsante «back» in un processo a più passaggi riporterebbe gli utenti fino alla schermata iniziale.</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Un buon design rende più facile per gli utenti tornare indietro e apportare correzioni.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Quando gli utenti sanno che possono dare una seconda occhiata ai dati che hanno fornito o alle opzioni che hanno selezionato, ciò consente loro di procedere con facilità.</a:t>
            </a:r>
            <a:endParaRPr lang="en-US" sz="3600" dirty="0"/>
          </a:p>
        </p:txBody>
      </p:sp>
    </p:spTree>
    <p:extLst>
      <p:ext uri="{BB962C8B-B14F-4D97-AF65-F5344CB8AC3E}">
        <p14:creationId xmlns:p14="http://schemas.microsoft.com/office/powerpoint/2010/main" val="7370565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Sviluppare</a:t>
            </a:r>
            <a:r>
              <a:rPr lang="en-US" dirty="0"/>
              <a:t> una </a:t>
            </a:r>
            <a:r>
              <a:rPr lang="en-US" dirty="0" err="1"/>
              <a:t>strategia</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3</a:t>
            </a:fld>
            <a:endParaRPr/>
          </a:p>
        </p:txBody>
      </p:sp>
      <p:grpSp>
        <p:nvGrpSpPr>
          <p:cNvPr id="6" name="Gruppieren 4">
            <a:extLst>
              <a:ext uri="{FF2B5EF4-FFF2-40B4-BE49-F238E27FC236}">
                <a16:creationId xmlns:a16="http://schemas.microsoft.com/office/drawing/2014/main" id="{1A06474A-2D1D-45C2-83C8-AF3D4138DCE8}"/>
              </a:ext>
            </a:extLst>
          </p:cNvPr>
          <p:cNvGrpSpPr/>
          <p:nvPr/>
        </p:nvGrpSpPr>
        <p:grpSpPr>
          <a:xfrm>
            <a:off x="10450650" y="4500345"/>
            <a:ext cx="4680858" cy="4680858"/>
            <a:chOff x="-5703790" y="1088571"/>
            <a:chExt cx="4680858" cy="4680858"/>
          </a:xfrm>
        </p:grpSpPr>
        <p:sp>
          <p:nvSpPr>
            <p:cNvPr id="7" name="Freihandform 5" descr="&#10;&#10;&#10;&#10;&#10;&#10;&#10;&#10;&#10;&#10;&#10;&#10;&#10;&#10;&#10;&#10;&#10;&#10;&#10;&#10;&#10;&#10;&#10;&#10;&#10;&#10;&#10;&#10;&#10;&#10;&#10;&#10;&#10;&#10;&#10;&#10;&#10;&#10;&#10;&#10;&#10;&#10;&#10;&#10;&#10;&#10;&#10;&#10;&#10;&#10;&#10;&#10;&#10;&#10;&#10;&#10;&#10;&#10;&#10;www.PresentationLoad.com">
              <a:extLst>
                <a:ext uri="{FF2B5EF4-FFF2-40B4-BE49-F238E27FC236}">
                  <a16:creationId xmlns:a16="http://schemas.microsoft.com/office/drawing/2014/main" id="{9498FD76-9FD1-4AD5-A64B-C705DED409E5}"/>
                </a:ext>
              </a:extLst>
            </p:cNvPr>
            <p:cNvSpPr/>
            <p:nvPr/>
          </p:nvSpPr>
          <p:spPr bwMode="auto">
            <a:xfrm>
              <a:off x="-5703790" y="1088571"/>
              <a:ext cx="4680858" cy="4680858"/>
            </a:xfrm>
            <a:custGeom>
              <a:avLst/>
              <a:gdLst>
                <a:gd name="connsiteX0" fmla="*/ 453757 w 907514"/>
                <a:gd name="connsiteY0" fmla="*/ 0 h 907514"/>
                <a:gd name="connsiteX1" fmla="*/ 907514 w 907514"/>
                <a:gd name="connsiteY1" fmla="*/ 453757 h 907514"/>
                <a:gd name="connsiteX2" fmla="*/ 453757 w 907514"/>
                <a:gd name="connsiteY2" fmla="*/ 907514 h 907514"/>
                <a:gd name="connsiteX3" fmla="*/ 0 w 907514"/>
                <a:gd name="connsiteY3" fmla="*/ 453757 h 907514"/>
                <a:gd name="connsiteX4" fmla="*/ 453757 w 907514"/>
                <a:gd name="connsiteY4" fmla="*/ 0 h 907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514" h="907514">
                  <a:moveTo>
                    <a:pt x="453757" y="0"/>
                  </a:moveTo>
                  <a:cubicBezTo>
                    <a:pt x="704360" y="0"/>
                    <a:pt x="907514" y="203154"/>
                    <a:pt x="907514" y="453757"/>
                  </a:cubicBezTo>
                  <a:cubicBezTo>
                    <a:pt x="907514" y="704360"/>
                    <a:pt x="704360" y="907514"/>
                    <a:pt x="453757" y="907514"/>
                  </a:cubicBezTo>
                  <a:cubicBezTo>
                    <a:pt x="203154" y="907514"/>
                    <a:pt x="0" y="704360"/>
                    <a:pt x="0" y="453757"/>
                  </a:cubicBezTo>
                  <a:cubicBezTo>
                    <a:pt x="0" y="203154"/>
                    <a:pt x="203154" y="0"/>
                    <a:pt x="453757" y="0"/>
                  </a:cubicBezTo>
                  <a:close/>
                </a:path>
              </a:pathLst>
            </a:custGeom>
            <a:solidFill>
              <a:schemeClr val="bg1"/>
            </a:solidFill>
            <a:ln w="12700">
              <a:noFill/>
              <a:round/>
              <a:headEnd/>
              <a:tailEnd/>
            </a:ln>
            <a:effectLst/>
          </p:spPr>
          <p:txBody>
            <a:bodyPr wrap="square" rtlCol="0" anchor="ctr">
              <a:noAutofit/>
            </a:bodyPr>
            <a:lstStyle/>
            <a:p>
              <a:pPr algn="ctr"/>
              <a:endParaRPr lang="en-US" dirty="0"/>
            </a:p>
          </p:txBody>
        </p:sp>
        <p:sp>
          <p:nvSpPr>
            <p:cNvPr id="8" name="Freihandform 6" descr="&#10;&#10;&#10;&#10;&#10;&#10;&#10;&#10;&#10;&#10;&#10;&#10;&#10;&#10;&#10;&#10;&#10;&#10;&#10;&#10;&#10;&#10;&#10;&#10;&#10;&#10;&#10;&#10;&#10;&#10;&#10;&#10;&#10;&#10;&#10;&#10;&#10;&#10;&#10;&#10;&#10;&#10;&#10;&#10;&#10;&#10;&#10;&#10;&#10;&#10;&#10;&#10;&#10;&#10;&#10;&#10;&#10;&#10;&#10;www.PresentationLoad.com">
              <a:extLst>
                <a:ext uri="{FF2B5EF4-FFF2-40B4-BE49-F238E27FC236}">
                  <a16:creationId xmlns:a16="http://schemas.microsoft.com/office/drawing/2014/main" id="{BA4F7521-1733-4DAB-AF92-6CF62D71011F}"/>
                </a:ext>
              </a:extLst>
            </p:cNvPr>
            <p:cNvSpPr/>
            <p:nvPr/>
          </p:nvSpPr>
          <p:spPr bwMode="auto">
            <a:xfrm>
              <a:off x="-5636894" y="1160213"/>
              <a:ext cx="4537572" cy="4537572"/>
            </a:xfrm>
            <a:custGeom>
              <a:avLst/>
              <a:gdLst>
                <a:gd name="connsiteX0" fmla="*/ 2268786 w 4537572"/>
                <a:gd name="connsiteY0" fmla="*/ 0 h 4537572"/>
                <a:gd name="connsiteX1" fmla="*/ 4537572 w 4537572"/>
                <a:gd name="connsiteY1" fmla="*/ 2268786 h 4537572"/>
                <a:gd name="connsiteX2" fmla="*/ 2268786 w 4537572"/>
                <a:gd name="connsiteY2" fmla="*/ 4537572 h 4537572"/>
                <a:gd name="connsiteX3" fmla="*/ 0 w 4537572"/>
                <a:gd name="connsiteY3" fmla="*/ 2268786 h 4537572"/>
                <a:gd name="connsiteX4" fmla="*/ 2268786 w 4537572"/>
                <a:gd name="connsiteY4" fmla="*/ 0 h 4537572"/>
                <a:gd name="connsiteX5" fmla="*/ 2268786 w 4537572"/>
                <a:gd name="connsiteY5" fmla="*/ 453757 h 4537572"/>
                <a:gd name="connsiteX6" fmla="*/ 453757 w 4537572"/>
                <a:gd name="connsiteY6" fmla="*/ 2268786 h 4537572"/>
                <a:gd name="connsiteX7" fmla="*/ 2268786 w 4537572"/>
                <a:gd name="connsiteY7" fmla="*/ 4083815 h 4537572"/>
                <a:gd name="connsiteX8" fmla="*/ 4083815 w 4537572"/>
                <a:gd name="connsiteY8" fmla="*/ 2268786 h 4537572"/>
                <a:gd name="connsiteX9" fmla="*/ 2268786 w 4537572"/>
                <a:gd name="connsiteY9" fmla="*/ 453757 h 4537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37572" h="4537572">
                  <a:moveTo>
                    <a:pt x="2268786" y="0"/>
                  </a:moveTo>
                  <a:cubicBezTo>
                    <a:pt x="3521802" y="0"/>
                    <a:pt x="4537572" y="1015770"/>
                    <a:pt x="4537572" y="2268786"/>
                  </a:cubicBezTo>
                  <a:cubicBezTo>
                    <a:pt x="4537572" y="3521802"/>
                    <a:pt x="3521802" y="4537572"/>
                    <a:pt x="2268786" y="4537572"/>
                  </a:cubicBezTo>
                  <a:cubicBezTo>
                    <a:pt x="1015770" y="4537572"/>
                    <a:pt x="0" y="3521802"/>
                    <a:pt x="0" y="2268786"/>
                  </a:cubicBezTo>
                  <a:cubicBezTo>
                    <a:pt x="0" y="1015770"/>
                    <a:pt x="1015770" y="0"/>
                    <a:pt x="2268786" y="0"/>
                  </a:cubicBezTo>
                  <a:close/>
                  <a:moveTo>
                    <a:pt x="2268786" y="453757"/>
                  </a:moveTo>
                  <a:cubicBezTo>
                    <a:pt x="1266373" y="453757"/>
                    <a:pt x="453757" y="1266373"/>
                    <a:pt x="453757" y="2268786"/>
                  </a:cubicBezTo>
                  <a:cubicBezTo>
                    <a:pt x="453757" y="3271199"/>
                    <a:pt x="1266373" y="4083815"/>
                    <a:pt x="2268786" y="4083815"/>
                  </a:cubicBezTo>
                  <a:cubicBezTo>
                    <a:pt x="3271199" y="4083815"/>
                    <a:pt x="4083815" y="3271199"/>
                    <a:pt x="4083815" y="2268786"/>
                  </a:cubicBezTo>
                  <a:cubicBezTo>
                    <a:pt x="4083815" y="1266373"/>
                    <a:pt x="3271199" y="453757"/>
                    <a:pt x="2268786" y="453757"/>
                  </a:cubicBezTo>
                  <a:close/>
                </a:path>
              </a:pathLst>
            </a:custGeom>
            <a:solidFill>
              <a:schemeClr val="accent2"/>
            </a:solidFill>
            <a:ln w="12700">
              <a:noFill/>
              <a:round/>
              <a:headEnd/>
              <a:tailEnd/>
            </a:ln>
          </p:spPr>
          <p:txBody>
            <a:bodyPr wrap="square" rtlCol="0" anchor="ctr">
              <a:noAutofit/>
            </a:bodyPr>
            <a:lstStyle/>
            <a:p>
              <a:pPr algn="ctr"/>
              <a:endParaRPr lang="en-US" dirty="0"/>
            </a:p>
          </p:txBody>
        </p:sp>
        <p:sp>
          <p:nvSpPr>
            <p:cNvPr id="9" name="Freihandform 7" descr="&#10;&#10;&#10;&#10;&#10;&#10;&#10;&#10;&#10;&#10;&#10;&#10;&#10;&#10;&#10;&#10;&#10;&#10;&#10;&#10;&#10;&#10;&#10;&#10;&#10;&#10;&#10;&#10;&#10;&#10;&#10;&#10;&#10;&#10;&#10;&#10;&#10;&#10;&#10;&#10;&#10;&#10;&#10;&#10;&#10;&#10;&#10;&#10;&#10;&#10;&#10;&#10;&#10;&#10;&#10;&#10;&#10;&#10;&#10;www.PresentationLoad.com">
              <a:extLst>
                <a:ext uri="{FF2B5EF4-FFF2-40B4-BE49-F238E27FC236}">
                  <a16:creationId xmlns:a16="http://schemas.microsoft.com/office/drawing/2014/main" id="{39D67202-8672-46E1-A7AA-B154976DF6E2}"/>
                </a:ext>
              </a:extLst>
            </p:cNvPr>
            <p:cNvSpPr/>
            <p:nvPr/>
          </p:nvSpPr>
          <p:spPr bwMode="auto">
            <a:xfrm>
              <a:off x="-4729380" y="2067728"/>
              <a:ext cx="2722544" cy="2722544"/>
            </a:xfrm>
            <a:custGeom>
              <a:avLst/>
              <a:gdLst>
                <a:gd name="connsiteX0" fmla="*/ 1361272 w 2722544"/>
                <a:gd name="connsiteY0" fmla="*/ 0 h 2722544"/>
                <a:gd name="connsiteX1" fmla="*/ 2722544 w 2722544"/>
                <a:gd name="connsiteY1" fmla="*/ 1361272 h 2722544"/>
                <a:gd name="connsiteX2" fmla="*/ 1361272 w 2722544"/>
                <a:gd name="connsiteY2" fmla="*/ 2722544 h 2722544"/>
                <a:gd name="connsiteX3" fmla="*/ 0 w 2722544"/>
                <a:gd name="connsiteY3" fmla="*/ 1361272 h 2722544"/>
                <a:gd name="connsiteX4" fmla="*/ 1361272 w 2722544"/>
                <a:gd name="connsiteY4" fmla="*/ 0 h 2722544"/>
                <a:gd name="connsiteX5" fmla="*/ 1361272 w 2722544"/>
                <a:gd name="connsiteY5" fmla="*/ 453758 h 2722544"/>
                <a:gd name="connsiteX6" fmla="*/ 453758 w 2722544"/>
                <a:gd name="connsiteY6" fmla="*/ 1361272 h 2722544"/>
                <a:gd name="connsiteX7" fmla="*/ 1361272 w 2722544"/>
                <a:gd name="connsiteY7" fmla="*/ 2268786 h 2722544"/>
                <a:gd name="connsiteX8" fmla="*/ 2268786 w 2722544"/>
                <a:gd name="connsiteY8" fmla="*/ 1361272 h 2722544"/>
                <a:gd name="connsiteX9" fmla="*/ 1361272 w 2722544"/>
                <a:gd name="connsiteY9" fmla="*/ 453758 h 2722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22544" h="2722544">
                  <a:moveTo>
                    <a:pt x="1361272" y="0"/>
                  </a:moveTo>
                  <a:cubicBezTo>
                    <a:pt x="2113082" y="0"/>
                    <a:pt x="2722544" y="609462"/>
                    <a:pt x="2722544" y="1361272"/>
                  </a:cubicBezTo>
                  <a:cubicBezTo>
                    <a:pt x="2722544" y="2113082"/>
                    <a:pt x="2113082" y="2722544"/>
                    <a:pt x="1361272" y="2722544"/>
                  </a:cubicBezTo>
                  <a:cubicBezTo>
                    <a:pt x="609462" y="2722544"/>
                    <a:pt x="0" y="2113082"/>
                    <a:pt x="0" y="1361272"/>
                  </a:cubicBezTo>
                  <a:cubicBezTo>
                    <a:pt x="0" y="609462"/>
                    <a:pt x="609462" y="0"/>
                    <a:pt x="1361272" y="0"/>
                  </a:cubicBezTo>
                  <a:close/>
                  <a:moveTo>
                    <a:pt x="1361272" y="453758"/>
                  </a:moveTo>
                  <a:cubicBezTo>
                    <a:pt x="860066" y="453758"/>
                    <a:pt x="453758" y="860066"/>
                    <a:pt x="453758" y="1361272"/>
                  </a:cubicBezTo>
                  <a:cubicBezTo>
                    <a:pt x="453758" y="1862478"/>
                    <a:pt x="860066" y="2268786"/>
                    <a:pt x="1361272" y="2268786"/>
                  </a:cubicBezTo>
                  <a:cubicBezTo>
                    <a:pt x="1862478" y="2268786"/>
                    <a:pt x="2268786" y="1862478"/>
                    <a:pt x="2268786" y="1361272"/>
                  </a:cubicBezTo>
                  <a:cubicBezTo>
                    <a:pt x="2268786" y="860066"/>
                    <a:pt x="1862478" y="453758"/>
                    <a:pt x="1361272" y="453758"/>
                  </a:cubicBezTo>
                  <a:close/>
                </a:path>
              </a:pathLst>
            </a:custGeom>
            <a:solidFill>
              <a:schemeClr val="accent2"/>
            </a:solidFill>
            <a:ln w="12700">
              <a:noFill/>
              <a:round/>
              <a:headEnd/>
              <a:tailEnd/>
            </a:ln>
          </p:spPr>
          <p:txBody>
            <a:bodyPr wrap="square" rtlCol="0" anchor="ctr">
              <a:noAutofit/>
            </a:bodyPr>
            <a:lstStyle/>
            <a:p>
              <a:pPr algn="ctr"/>
              <a:endParaRPr lang="en-US" dirty="0"/>
            </a:p>
          </p:txBody>
        </p:sp>
        <p:sp>
          <p:nvSpPr>
            <p:cNvPr id="10" name="Freihandform 8">
              <a:extLst>
                <a:ext uri="{FF2B5EF4-FFF2-40B4-BE49-F238E27FC236}">
                  <a16:creationId xmlns:a16="http://schemas.microsoft.com/office/drawing/2014/main" id="{91EA55F7-FDD0-4F7A-9B37-D7B0BFDD4E8C}"/>
                </a:ext>
              </a:extLst>
            </p:cNvPr>
            <p:cNvSpPr/>
            <p:nvPr/>
          </p:nvSpPr>
          <p:spPr bwMode="auto">
            <a:xfrm>
              <a:off x="-3821865" y="2975243"/>
              <a:ext cx="907514" cy="907514"/>
            </a:xfrm>
            <a:custGeom>
              <a:avLst/>
              <a:gdLst>
                <a:gd name="connsiteX0" fmla="*/ 453757 w 907514"/>
                <a:gd name="connsiteY0" fmla="*/ 0 h 907514"/>
                <a:gd name="connsiteX1" fmla="*/ 907514 w 907514"/>
                <a:gd name="connsiteY1" fmla="*/ 453757 h 907514"/>
                <a:gd name="connsiteX2" fmla="*/ 453757 w 907514"/>
                <a:gd name="connsiteY2" fmla="*/ 907514 h 907514"/>
                <a:gd name="connsiteX3" fmla="*/ 0 w 907514"/>
                <a:gd name="connsiteY3" fmla="*/ 453757 h 907514"/>
                <a:gd name="connsiteX4" fmla="*/ 453757 w 907514"/>
                <a:gd name="connsiteY4" fmla="*/ 0 h 907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514" h="907514">
                  <a:moveTo>
                    <a:pt x="453757" y="0"/>
                  </a:moveTo>
                  <a:cubicBezTo>
                    <a:pt x="704360" y="0"/>
                    <a:pt x="907514" y="203154"/>
                    <a:pt x="907514" y="453757"/>
                  </a:cubicBezTo>
                  <a:cubicBezTo>
                    <a:pt x="907514" y="704360"/>
                    <a:pt x="704360" y="907514"/>
                    <a:pt x="453757" y="907514"/>
                  </a:cubicBezTo>
                  <a:cubicBezTo>
                    <a:pt x="203154" y="907514"/>
                    <a:pt x="0" y="704360"/>
                    <a:pt x="0" y="453757"/>
                  </a:cubicBezTo>
                  <a:cubicBezTo>
                    <a:pt x="0" y="203154"/>
                    <a:pt x="203154" y="0"/>
                    <a:pt x="453757" y="0"/>
                  </a:cubicBezTo>
                  <a:close/>
                </a:path>
              </a:pathLst>
            </a:custGeom>
            <a:solidFill>
              <a:schemeClr val="tx1"/>
            </a:solidFill>
            <a:ln w="12700">
              <a:noFill/>
              <a:round/>
              <a:headEnd/>
              <a:tailEnd/>
            </a:ln>
          </p:spPr>
          <p:txBody>
            <a:bodyPr wrap="square" rtlCol="0" anchor="ctr">
              <a:noAutofit/>
            </a:bodyPr>
            <a:lstStyle/>
            <a:p>
              <a:pPr algn="ctr"/>
              <a:endParaRPr lang="en-US" dirty="0"/>
            </a:p>
          </p:txBody>
        </p:sp>
      </p:grpSp>
      <p:grpSp>
        <p:nvGrpSpPr>
          <p:cNvPr id="11" name="Group 10">
            <a:extLst>
              <a:ext uri="{FF2B5EF4-FFF2-40B4-BE49-F238E27FC236}">
                <a16:creationId xmlns:a16="http://schemas.microsoft.com/office/drawing/2014/main" id="{06B3F8E6-1723-4D75-82F9-233F3F88300C}"/>
              </a:ext>
            </a:extLst>
          </p:cNvPr>
          <p:cNvGrpSpPr/>
          <p:nvPr/>
        </p:nvGrpSpPr>
        <p:grpSpPr>
          <a:xfrm>
            <a:off x="4" y="5869025"/>
            <a:ext cx="12791079" cy="1943500"/>
            <a:chOff x="0" y="4154524"/>
            <a:chExt cx="12791079" cy="1943500"/>
          </a:xfrm>
        </p:grpSpPr>
        <p:grpSp>
          <p:nvGrpSpPr>
            <p:cNvPr id="12" name="Group 11">
              <a:extLst>
                <a:ext uri="{FF2B5EF4-FFF2-40B4-BE49-F238E27FC236}">
                  <a16:creationId xmlns:a16="http://schemas.microsoft.com/office/drawing/2014/main" id="{41DA5517-78DE-4135-8644-FC5008E3EDA7}"/>
                </a:ext>
              </a:extLst>
            </p:cNvPr>
            <p:cNvGrpSpPr/>
            <p:nvPr/>
          </p:nvGrpSpPr>
          <p:grpSpPr>
            <a:xfrm>
              <a:off x="0" y="4154524"/>
              <a:ext cx="12791079" cy="1943500"/>
              <a:chOff x="-3124200" y="4135195"/>
              <a:chExt cx="12791079" cy="1943500"/>
            </a:xfrm>
          </p:grpSpPr>
          <p:sp>
            <p:nvSpPr>
              <p:cNvPr id="15" name="Rectangle 14">
                <a:extLst>
                  <a:ext uri="{FF2B5EF4-FFF2-40B4-BE49-F238E27FC236}">
                    <a16:creationId xmlns:a16="http://schemas.microsoft.com/office/drawing/2014/main" id="{F8E1C1F7-2DBF-4D46-905D-F69E850E63C3}"/>
                  </a:ext>
                </a:extLst>
              </p:cNvPr>
              <p:cNvSpPr/>
              <p:nvPr/>
            </p:nvSpPr>
            <p:spPr>
              <a:xfrm>
                <a:off x="-3124200" y="4135195"/>
                <a:ext cx="11389890" cy="1943499"/>
              </a:xfrm>
              <a:prstGeom prst="rect">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sp>
            <p:nvSpPr>
              <p:cNvPr id="16" name="Isosceles Triangle 15">
                <a:extLst>
                  <a:ext uri="{FF2B5EF4-FFF2-40B4-BE49-F238E27FC236}">
                    <a16:creationId xmlns:a16="http://schemas.microsoft.com/office/drawing/2014/main" id="{F145FEF6-6C6B-4360-B207-A952960F3294}"/>
                  </a:ext>
                </a:extLst>
              </p:cNvPr>
              <p:cNvSpPr/>
              <p:nvPr/>
            </p:nvSpPr>
            <p:spPr>
              <a:xfrm rot="5400000">
                <a:off x="7994534" y="4406350"/>
                <a:ext cx="1943499" cy="1401191"/>
              </a:xfrm>
              <a:prstGeom prst="triangl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uk-UA" sz="2800">
                  <a:solidFill>
                    <a:schemeClr val="tx1"/>
                  </a:solidFill>
                </a:endParaRPr>
              </a:p>
            </p:txBody>
          </p:sp>
        </p:grpSp>
        <p:sp>
          <p:nvSpPr>
            <p:cNvPr id="13" name="TextBox 12">
              <a:extLst>
                <a:ext uri="{FF2B5EF4-FFF2-40B4-BE49-F238E27FC236}">
                  <a16:creationId xmlns:a16="http://schemas.microsoft.com/office/drawing/2014/main" id="{54FF4B55-5AC6-4C41-85FD-795A9A1C4CF4}"/>
                </a:ext>
              </a:extLst>
            </p:cNvPr>
            <p:cNvSpPr txBox="1"/>
            <p:nvPr/>
          </p:nvSpPr>
          <p:spPr>
            <a:xfrm>
              <a:off x="174543" y="4543335"/>
              <a:ext cx="10779174" cy="1200329"/>
            </a:xfrm>
            <a:prstGeom prst="rect">
              <a:avLst/>
            </a:prstGeom>
            <a:noFill/>
          </p:spPr>
          <p:txBody>
            <a:bodyPr wrap="square" rtlCol="0">
              <a:spAutoFit/>
            </a:bodyPr>
            <a:lstStyle/>
            <a:p>
              <a:pPr algn="ctr"/>
              <a:r>
                <a:rPr lang="it-IT" sz="3600" b="1">
                  <a:solidFill>
                    <a:schemeClr val="bg1"/>
                  </a:solidFill>
                  <a:latin typeface="+mj-lt"/>
                </a:rPr>
                <a:t>Voglio costruire questa applicazione</a:t>
              </a:r>
            </a:p>
            <a:p>
              <a:pPr algn="ctr"/>
              <a:r>
                <a:rPr lang="it-IT" sz="3600" b="1">
                  <a:solidFill>
                    <a:schemeClr val="bg1"/>
                  </a:solidFill>
                  <a:latin typeface="+mj-lt"/>
                </a:rPr>
                <a:t>cosi’ che i miei utenti possano fare questo.</a:t>
              </a:r>
            </a:p>
          </p:txBody>
        </p:sp>
      </p:grpSp>
      <p:sp>
        <p:nvSpPr>
          <p:cNvPr id="20" name="Oval 19">
            <a:extLst>
              <a:ext uri="{FF2B5EF4-FFF2-40B4-BE49-F238E27FC236}">
                <a16:creationId xmlns:a16="http://schemas.microsoft.com/office/drawing/2014/main" id="{B1A919A4-30F5-4ECB-80DD-643E75937236}"/>
              </a:ext>
            </a:extLst>
          </p:cNvPr>
          <p:cNvSpPr/>
          <p:nvPr/>
        </p:nvSpPr>
        <p:spPr>
          <a:xfrm>
            <a:off x="7837351" y="6710718"/>
            <a:ext cx="2050872" cy="95452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506502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Mettere</a:t>
            </a:r>
            <a:r>
              <a:rPr lang="en-US" dirty="0"/>
              <a:t> </a:t>
            </a:r>
            <a:r>
              <a:rPr lang="en-US" dirty="0" err="1"/>
              <a:t>l’utente</a:t>
            </a:r>
            <a:r>
              <a:rPr lang="en-US" dirty="0"/>
              <a:t> in </a:t>
            </a:r>
            <a:r>
              <a:rPr lang="en-US" dirty="0" err="1"/>
              <a:t>pieno</a:t>
            </a:r>
            <a:r>
              <a:rPr lang="en-US" dirty="0"/>
              <a:t> </a:t>
            </a:r>
            <a:r>
              <a:rPr lang="en-US" dirty="0" err="1"/>
              <a:t>controllo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30</a:t>
            </a:fld>
            <a:endParaRPr/>
          </a:p>
        </p:txBody>
      </p:sp>
      <p:sp>
        <p:nvSpPr>
          <p:cNvPr id="14" name="TextBox 2"/>
          <p:cNvSpPr txBox="1"/>
          <p:nvPr/>
        </p:nvSpPr>
        <p:spPr>
          <a:xfrm>
            <a:off x="685800" y="2951500"/>
            <a:ext cx="17602200" cy="8402300"/>
          </a:xfrm>
          <a:prstGeom prst="rect">
            <a:avLst/>
          </a:prstGeom>
          <a:noFill/>
        </p:spPr>
        <p:txBody>
          <a:bodyPr wrap="square" rtlCol="0">
            <a:spAutoFit/>
          </a:bodyPr>
          <a:lstStyle/>
          <a:p>
            <a:pPr>
              <a:buClr>
                <a:schemeClr val="accent1"/>
              </a:buClr>
            </a:pPr>
            <a:r>
              <a:rPr lang="it-IT" sz="3600" b="1" dirty="0"/>
              <a:t>TIP: MESSAGGI DI ERRORE SIGNIFICATIVI</a:t>
            </a:r>
          </a:p>
          <a:p>
            <a:pPr>
              <a:buClr>
                <a:schemeClr val="accent1"/>
              </a:buClr>
            </a:pPr>
            <a:endParaRPr lang="it-IT" sz="3600" b="1" dirty="0"/>
          </a:p>
          <a:p>
            <a:pPr>
              <a:buClr>
                <a:schemeClr val="accent1"/>
              </a:buClr>
            </a:pPr>
            <a:endParaRPr lang="it-IT" sz="3600" b="1" dirty="0"/>
          </a:p>
          <a:p>
            <a:pPr marL="571500" indent="-571500">
              <a:buClr>
                <a:schemeClr val="accent1"/>
              </a:buClr>
              <a:buFont typeface="Arial" panose="020B0604020202020204" pitchFamily="34" charset="0"/>
              <a:buChar char="•"/>
            </a:pPr>
            <a:r>
              <a:rPr lang="it-IT" sz="3600" dirty="0"/>
              <a:t>Errare è umano. Si verificano errori quando le persone interagiscono con le app. A volte, accadono perché l'utente commette un errore. A volte, accadono perché l'app si blocca.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Qualunque sia la causa, questi errori e il modo in cui vengono gestiti hanno un enorme impatto sull'UX.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Una cattiva gestione degli errori associata a messaggi di errore inutili può riempire gli utenti di frustrazione e potrebbe essere il motivo per cui gli utenti abbandonano la tua app.</a:t>
            </a:r>
          </a:p>
        </p:txBody>
      </p:sp>
    </p:spTree>
    <p:extLst>
      <p:ext uri="{BB962C8B-B14F-4D97-AF65-F5344CB8AC3E}">
        <p14:creationId xmlns:p14="http://schemas.microsoft.com/office/powerpoint/2010/main" val="3258474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Mettere</a:t>
            </a:r>
            <a:r>
              <a:rPr lang="en-US" dirty="0"/>
              <a:t> </a:t>
            </a:r>
            <a:r>
              <a:rPr lang="en-US" dirty="0" err="1"/>
              <a:t>l’utente</a:t>
            </a:r>
            <a:r>
              <a:rPr lang="en-US" dirty="0"/>
              <a:t> in </a:t>
            </a:r>
            <a:r>
              <a:rPr lang="en-US" dirty="0" err="1"/>
              <a:t>pieno</a:t>
            </a:r>
            <a:r>
              <a:rPr lang="en-US" dirty="0"/>
              <a:t> </a:t>
            </a:r>
            <a:r>
              <a:rPr lang="en-US" dirty="0" err="1"/>
              <a:t>controllo</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31</a:t>
            </a:fld>
            <a:endParaRPr/>
          </a:p>
        </p:txBody>
      </p:sp>
      <p:sp>
        <p:nvSpPr>
          <p:cNvPr id="14" name="TextBox 2"/>
          <p:cNvSpPr txBox="1"/>
          <p:nvPr/>
        </p:nvSpPr>
        <p:spPr>
          <a:xfrm>
            <a:off x="685800" y="2590800"/>
            <a:ext cx="10668000" cy="10064294"/>
          </a:xfrm>
          <a:prstGeom prst="rect">
            <a:avLst/>
          </a:prstGeom>
          <a:noFill/>
        </p:spPr>
        <p:txBody>
          <a:bodyPr wrap="square" rtlCol="0">
            <a:spAutoFit/>
          </a:bodyPr>
          <a:lstStyle/>
          <a:p>
            <a:pPr>
              <a:buClr>
                <a:schemeClr val="accent1"/>
              </a:buClr>
            </a:pPr>
            <a:r>
              <a:rPr lang="it-IT" sz="3600" b="1" dirty="0"/>
              <a:t>TIP: MESSAGGI DI ERRORE SIGNIFICATIVI</a:t>
            </a:r>
          </a:p>
          <a:p>
            <a:pPr>
              <a:buClr>
                <a:schemeClr val="accent1"/>
              </a:buClr>
            </a:pPr>
            <a:endParaRPr lang="it-IT" sz="3600" b="1" dirty="0"/>
          </a:p>
          <a:p>
            <a:pPr marL="571500" indent="-571500">
              <a:buClr>
                <a:schemeClr val="accent1"/>
              </a:buClr>
              <a:buFont typeface="Arial" panose="020B0604020202020204" pitchFamily="34" charset="0"/>
              <a:buChar char="•"/>
            </a:pPr>
            <a:r>
              <a:rPr lang="it-IT" sz="3200" dirty="0"/>
              <a:t>Prendete una schermata di stato di errore da Spotify come esempio. Non aiuta gli utenti a comprendere il contesto e non li aiuta a trovare la risposta alla domanda: «Cosa posso fare al riguardo?»</a:t>
            </a:r>
          </a:p>
          <a:p>
            <a:pPr marL="571500" indent="-571500">
              <a:buClr>
                <a:schemeClr val="accent1"/>
              </a:buClr>
              <a:buFont typeface="Arial" panose="020B0604020202020204" pitchFamily="34" charset="0"/>
              <a:buChar char="•"/>
            </a:pPr>
            <a:endParaRPr lang="it-IT" sz="3200" dirty="0"/>
          </a:p>
          <a:p>
            <a:pPr>
              <a:buClr>
                <a:schemeClr val="accent1"/>
              </a:buClr>
            </a:pPr>
            <a:endParaRPr lang="it-IT" sz="3200" dirty="0"/>
          </a:p>
          <a:p>
            <a:pPr marL="571500" indent="-571500">
              <a:buClr>
                <a:schemeClr val="accent1"/>
              </a:buClr>
              <a:buFont typeface="Arial" panose="020B0604020202020204" pitchFamily="34" charset="0"/>
              <a:buChar char="•"/>
            </a:pPr>
            <a:r>
              <a:rPr lang="it-IT" sz="3200" dirty="0"/>
              <a:t>Non dare per scontato che gli utenti siano abbastanza esperti di tecnologia da capire le cose.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Dire sempre alle persone cosa c'è che non va in un linguaggio semplice.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Ogni messaggio di errore dovrebbe dire agli utenti:</a:t>
            </a:r>
          </a:p>
          <a:p>
            <a:pPr marL="1257300" lvl="1" indent="-571500">
              <a:buClr>
                <a:schemeClr val="accent1"/>
              </a:buClr>
              <a:buFont typeface="Wingdings" panose="05000000000000000000" pitchFamily="2" charset="2"/>
              <a:buChar char="§"/>
            </a:pPr>
            <a:r>
              <a:rPr lang="it-IT" sz="3200" dirty="0"/>
              <a:t>cosa è andato storto e forse perché,</a:t>
            </a:r>
          </a:p>
          <a:p>
            <a:pPr marL="1257300" lvl="1" indent="-571500">
              <a:buClr>
                <a:schemeClr val="accent1"/>
              </a:buClr>
              <a:buFont typeface="Wingdings" panose="05000000000000000000" pitchFamily="2" charset="2"/>
              <a:buChar char="§"/>
            </a:pPr>
            <a:r>
              <a:rPr lang="it-IT" sz="3200" dirty="0"/>
              <a:t>qual è il prossimo passo che l'utente dovrebbe compiere per correggere l'errore.</a:t>
            </a:r>
            <a:endParaRPr lang="en-US" sz="3200" dirty="0"/>
          </a:p>
        </p:txBody>
      </p:sp>
      <p:pic>
        <p:nvPicPr>
          <p:cNvPr id="3" name="Picture 2">
            <a:extLst>
              <a:ext uri="{FF2B5EF4-FFF2-40B4-BE49-F238E27FC236}">
                <a16:creationId xmlns:a16="http://schemas.microsoft.com/office/drawing/2014/main" id="{66F33744-06C6-42E4-95A6-56B752940E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496800" y="1872615"/>
            <a:ext cx="5556161" cy="9862185"/>
          </a:xfrm>
          <a:prstGeom prst="rect">
            <a:avLst/>
          </a:prstGeom>
        </p:spPr>
      </p:pic>
    </p:spTree>
    <p:extLst>
      <p:ext uri="{BB962C8B-B14F-4D97-AF65-F5344CB8AC3E}">
        <p14:creationId xmlns:p14="http://schemas.microsoft.com/office/powerpoint/2010/main" val="5636384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Disegnare</a:t>
            </a:r>
            <a:r>
              <a:rPr lang="en-US" dirty="0"/>
              <a:t> </a:t>
            </a:r>
            <a:r>
              <a:rPr lang="en-US" dirty="0" err="1"/>
              <a:t>un’interfaccia</a:t>
            </a:r>
            <a:r>
              <a:rPr lang="en-US" dirty="0"/>
              <a:t> </a:t>
            </a:r>
            <a:r>
              <a:rPr lang="en-US" dirty="0" err="1"/>
              <a:t>accessibile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32</a:t>
            </a:fld>
            <a:endParaRPr/>
          </a:p>
        </p:txBody>
      </p:sp>
      <p:sp>
        <p:nvSpPr>
          <p:cNvPr id="14" name="TextBox 2"/>
          <p:cNvSpPr txBox="1"/>
          <p:nvPr/>
        </p:nvSpPr>
        <p:spPr>
          <a:xfrm>
            <a:off x="685800" y="3491091"/>
            <a:ext cx="17602200" cy="8402300"/>
          </a:xfrm>
          <a:prstGeom prst="rect">
            <a:avLst/>
          </a:prstGeom>
          <a:noFill/>
        </p:spPr>
        <p:txBody>
          <a:bodyPr wrap="square" rtlCol="0">
            <a:spAutoFit/>
          </a:bodyPr>
          <a:lstStyle/>
          <a:p>
            <a:pPr>
              <a:buClr>
                <a:schemeClr val="accent1"/>
              </a:buClr>
            </a:pPr>
            <a:r>
              <a:rPr lang="it-IT" sz="3600" b="1" dirty="0"/>
              <a:t>TIP: SIATE CONSAPEVOLI DEL PERCEZIONE DISTORTA DEI COLORI</a:t>
            </a:r>
          </a:p>
          <a:p>
            <a:pPr>
              <a:buClr>
                <a:schemeClr val="accent1"/>
              </a:buClr>
            </a:pPr>
            <a:endParaRPr lang="it-IT" sz="3600" b="1" dirty="0"/>
          </a:p>
          <a:p>
            <a:pPr>
              <a:buClr>
                <a:schemeClr val="accent1"/>
              </a:buClr>
            </a:pPr>
            <a:endParaRPr lang="it-IT" sz="3600" b="1" dirty="0"/>
          </a:p>
          <a:p>
            <a:pPr marL="571500" indent="-571500">
              <a:buClr>
                <a:schemeClr val="accent1"/>
              </a:buClr>
              <a:buFont typeface="Arial" panose="020B0604020202020204" pitchFamily="34" charset="0"/>
              <a:buChar char="•"/>
            </a:pPr>
            <a:r>
              <a:rPr lang="it-IT" sz="3600" dirty="0"/>
              <a:t>Il 4,5% della popolazione mondiale soffre di una percezione cromatica soggettiva (circa 1 uomo su 12, e 1 donna su 200)</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Il 4% soffre di ipovisione (1 persona su 30)</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Lo 0,6% è cieco (1 persona su 188).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È facile dimenticare che stiamo progettando per questo gruppo di utenti perché la maggior parte dei designer non ha problemi di questo tipo.</a:t>
            </a:r>
          </a:p>
        </p:txBody>
      </p:sp>
    </p:spTree>
    <p:extLst>
      <p:ext uri="{BB962C8B-B14F-4D97-AF65-F5344CB8AC3E}">
        <p14:creationId xmlns:p14="http://schemas.microsoft.com/office/powerpoint/2010/main" val="41162773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Disegnare</a:t>
            </a:r>
            <a:r>
              <a:rPr lang="en-US" dirty="0"/>
              <a:t> </a:t>
            </a:r>
            <a:r>
              <a:rPr lang="en-US" dirty="0" err="1"/>
              <a:t>un’interfaccia</a:t>
            </a:r>
            <a:r>
              <a:rPr lang="en-US" dirty="0"/>
              <a:t> </a:t>
            </a:r>
            <a:r>
              <a:rPr lang="en-US" dirty="0" err="1"/>
              <a:t>accessibile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33</a:t>
            </a:fld>
            <a:endParaRPr/>
          </a:p>
        </p:txBody>
      </p:sp>
      <p:sp>
        <p:nvSpPr>
          <p:cNvPr id="14" name="TextBox 2"/>
          <p:cNvSpPr txBox="1"/>
          <p:nvPr/>
        </p:nvSpPr>
        <p:spPr>
          <a:xfrm>
            <a:off x="685800" y="3491091"/>
            <a:ext cx="7239000" cy="8217634"/>
          </a:xfrm>
          <a:prstGeom prst="rect">
            <a:avLst/>
          </a:prstGeom>
          <a:noFill/>
        </p:spPr>
        <p:txBody>
          <a:bodyPr wrap="square" rtlCol="0">
            <a:spAutoFit/>
          </a:bodyPr>
          <a:lstStyle/>
          <a:p>
            <a:pPr>
              <a:buClr>
                <a:schemeClr val="accent1"/>
              </a:buClr>
            </a:pPr>
            <a:r>
              <a:rPr lang="it-IT" sz="3600" b="1" dirty="0"/>
              <a:t>TIP: SIATE CONSAPEVOLI DEL PERCEZIONE DISTORTA DEI COLORI</a:t>
            </a:r>
          </a:p>
          <a:p>
            <a:pPr>
              <a:buClr>
                <a:schemeClr val="accent1"/>
              </a:buClr>
            </a:pPr>
            <a:endParaRPr lang="it-IT" sz="3600" dirty="0"/>
          </a:p>
          <a:p>
            <a:pPr marL="571500" indent="-571500">
              <a:buClr>
                <a:schemeClr val="accent1"/>
              </a:buClr>
              <a:buFont typeface="Arial" panose="020B0604020202020204" pitchFamily="34" charset="0"/>
              <a:buChar char="•"/>
            </a:pPr>
            <a:r>
              <a:rPr lang="it-IT" sz="3200" dirty="0"/>
              <a:t>Come affermano le linee guida del W3C, il colore non dovrebbe essere utilizzato come unico mezzo visivo per trasmettere informazioni, indicare un'azione, sollecitare una risposta o distinguere un elemento visivo.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È importante utilizzare altri strumenti visivi per garantire che gli utenti siano in grado di interagire con un'interfaccia.</a:t>
            </a:r>
            <a:endParaRPr lang="en-US" sz="3200" dirty="0"/>
          </a:p>
        </p:txBody>
      </p:sp>
      <p:pic>
        <p:nvPicPr>
          <p:cNvPr id="6" name="Picture 5">
            <a:extLst>
              <a:ext uri="{FF2B5EF4-FFF2-40B4-BE49-F238E27FC236}">
                <a16:creationId xmlns:a16="http://schemas.microsoft.com/office/drawing/2014/main" id="{434C48CB-C92B-4267-B40C-044E9339F9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9542" y="2827720"/>
            <a:ext cx="9598458" cy="3733800"/>
          </a:xfrm>
          <a:prstGeom prst="rect">
            <a:avLst/>
          </a:prstGeom>
        </p:spPr>
      </p:pic>
      <p:pic>
        <p:nvPicPr>
          <p:cNvPr id="8" name="Picture 7">
            <a:extLst>
              <a:ext uri="{FF2B5EF4-FFF2-40B4-BE49-F238E27FC236}">
                <a16:creationId xmlns:a16="http://schemas.microsoft.com/office/drawing/2014/main" id="{7639D806-2DAC-450C-B61A-4872B09D4E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02063" y="7671595"/>
            <a:ext cx="9685937" cy="4019664"/>
          </a:xfrm>
          <a:prstGeom prst="rect">
            <a:avLst/>
          </a:prstGeom>
        </p:spPr>
      </p:pic>
    </p:spTree>
    <p:extLst>
      <p:ext uri="{BB962C8B-B14F-4D97-AF65-F5344CB8AC3E}">
        <p14:creationId xmlns:p14="http://schemas.microsoft.com/office/powerpoint/2010/main" val="24232397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Disegnare</a:t>
            </a:r>
            <a:r>
              <a:rPr lang="en-US" dirty="0"/>
              <a:t> </a:t>
            </a:r>
            <a:r>
              <a:rPr lang="en-US" dirty="0" err="1"/>
              <a:t>un’interfaccia</a:t>
            </a:r>
            <a:r>
              <a:rPr lang="en-US" dirty="0"/>
              <a:t> </a:t>
            </a:r>
            <a:r>
              <a:rPr lang="en-US" dirty="0" err="1"/>
              <a:t>accessibile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34</a:t>
            </a:fld>
            <a:endParaRPr/>
          </a:p>
        </p:txBody>
      </p:sp>
      <p:sp>
        <p:nvSpPr>
          <p:cNvPr id="14" name="TextBox 2"/>
          <p:cNvSpPr txBox="1"/>
          <p:nvPr/>
        </p:nvSpPr>
        <p:spPr>
          <a:xfrm>
            <a:off x="685800" y="3491091"/>
            <a:ext cx="17602200" cy="5078313"/>
          </a:xfrm>
          <a:prstGeom prst="rect">
            <a:avLst/>
          </a:prstGeom>
          <a:noFill/>
        </p:spPr>
        <p:txBody>
          <a:bodyPr wrap="square" rtlCol="0">
            <a:spAutoFit/>
          </a:bodyPr>
          <a:lstStyle/>
          <a:p>
            <a:pPr>
              <a:buClr>
                <a:schemeClr val="accent1"/>
              </a:buClr>
            </a:pPr>
            <a:r>
              <a:rPr lang="it-IT" sz="3600" b="1" dirty="0"/>
              <a:t>TIP: RENDERE LE ANIMAZIONI OPZIONALI</a:t>
            </a:r>
          </a:p>
          <a:p>
            <a:pPr>
              <a:buClr>
                <a:schemeClr val="accent1"/>
              </a:buClr>
            </a:pPr>
            <a:endParaRPr lang="it-IT" sz="3600" b="1" dirty="0"/>
          </a:p>
          <a:p>
            <a:pPr>
              <a:buClr>
                <a:schemeClr val="accent1"/>
              </a:buClr>
            </a:pPr>
            <a:endParaRPr lang="it-IT" sz="3600" b="1" dirty="0"/>
          </a:p>
          <a:p>
            <a:pPr marL="571500" indent="-571500">
              <a:buClr>
                <a:schemeClr val="accent1"/>
              </a:buClr>
              <a:buFont typeface="Arial" panose="020B0604020202020204" pitchFamily="34" charset="0"/>
              <a:buChar char="•"/>
            </a:pPr>
            <a:r>
              <a:rPr lang="it-IT" sz="3600" dirty="0"/>
              <a:t>Gli utenti che soffrono di </a:t>
            </a:r>
            <a:r>
              <a:rPr lang="it-IT" sz="3600" b="1" dirty="0"/>
              <a:t>cinetosi</a:t>
            </a:r>
            <a:r>
              <a:rPr lang="it-IT" sz="3600" dirty="0"/>
              <a:t> spesso disattivano gli effetti animati nelle impostazioni del sistema operativo.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Quando l'opzione per ridurre il movimento è abilitata nelle preferenze di accessibilità, l'app dovrebbe ridurre al minimo o eliminare le proprie animazioni.</a:t>
            </a:r>
            <a:endParaRPr lang="en-US" sz="3600" dirty="0"/>
          </a:p>
        </p:txBody>
      </p:sp>
    </p:spTree>
    <p:extLst>
      <p:ext uri="{BB962C8B-B14F-4D97-AF65-F5344CB8AC3E}">
        <p14:creationId xmlns:p14="http://schemas.microsoft.com/office/powerpoint/2010/main" val="2097776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Rendere</a:t>
            </a:r>
            <a:r>
              <a:rPr lang="en-US" dirty="0"/>
              <a:t> la </a:t>
            </a:r>
            <a:r>
              <a:rPr lang="en-US" dirty="0" err="1"/>
              <a:t>navigazione</a:t>
            </a:r>
            <a:r>
              <a:rPr lang="en-US" dirty="0"/>
              <a:t> semplice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35</a:t>
            </a:fld>
            <a:endParaRPr/>
          </a:p>
        </p:txBody>
      </p:sp>
      <p:sp>
        <p:nvSpPr>
          <p:cNvPr id="14" name="TextBox 2"/>
          <p:cNvSpPr txBox="1"/>
          <p:nvPr/>
        </p:nvSpPr>
        <p:spPr>
          <a:xfrm>
            <a:off x="685800" y="3491091"/>
            <a:ext cx="17602200" cy="7294305"/>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Aiutare gli utenti a navigare dovrebbe essere una priorità assoluta per ogni app.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Tutte le fantastiche funzionalità e i contenuti accattivanti della tua app non contano nulla se le persone non riescono a trovarli.</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Inoltre, se ci vuole troppo tempo o sforzi per scoprire come navigare nel tuo prodotto, è probabile che si perderanno utenti.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Gli utenti dovrebbero essere in grado di esplorare l'app in modo intuitivo e di completare tutte le attività principali senza alcuna spiegazione.</a:t>
            </a:r>
            <a:endParaRPr lang="en-US" sz="3600" dirty="0"/>
          </a:p>
        </p:txBody>
      </p:sp>
    </p:spTree>
    <p:extLst>
      <p:ext uri="{BB962C8B-B14F-4D97-AF65-F5344CB8AC3E}">
        <p14:creationId xmlns:p14="http://schemas.microsoft.com/office/powerpoint/2010/main" val="32828107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Rendere</a:t>
            </a:r>
            <a:r>
              <a:rPr lang="en-US" dirty="0"/>
              <a:t> la </a:t>
            </a:r>
            <a:r>
              <a:rPr lang="en-US" dirty="0" err="1"/>
              <a:t>navigazione</a:t>
            </a:r>
            <a:r>
              <a:rPr lang="en-US" dirty="0"/>
              <a:t> semplice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36</a:t>
            </a:fld>
            <a:endParaRPr/>
          </a:p>
        </p:txBody>
      </p:sp>
      <p:sp>
        <p:nvSpPr>
          <p:cNvPr id="14" name="TextBox 2"/>
          <p:cNvSpPr txBox="1"/>
          <p:nvPr/>
        </p:nvSpPr>
        <p:spPr>
          <a:xfrm>
            <a:off x="685800" y="3491091"/>
            <a:ext cx="7315200" cy="8402300"/>
          </a:xfrm>
          <a:prstGeom prst="rect">
            <a:avLst/>
          </a:prstGeom>
          <a:noFill/>
        </p:spPr>
        <p:txBody>
          <a:bodyPr wrap="square" rtlCol="0">
            <a:spAutoFit/>
          </a:bodyPr>
          <a:lstStyle/>
          <a:p>
            <a:pPr>
              <a:buClr>
                <a:schemeClr val="accent1"/>
              </a:buClr>
            </a:pPr>
            <a:r>
              <a:rPr lang="it-IT" sz="3600" b="1" dirty="0"/>
              <a:t>TIP: UTILIZZARE I COMPONENTI DI NAVIGAZIONE STANDARD</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È meglio utilizzare modelli di navigazione standard, come la barra delle schede (per iOS) e il barra laterale di navigazione (per Android).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La maggior parte degli utenti ha familiarità con entrambi i modelli di navigazione e saprà intuitivamente come girare per la tua app.</a:t>
            </a:r>
            <a:endParaRPr lang="en-US" sz="3600" dirty="0"/>
          </a:p>
        </p:txBody>
      </p:sp>
      <p:pic>
        <p:nvPicPr>
          <p:cNvPr id="3" name="Picture 2">
            <a:extLst>
              <a:ext uri="{FF2B5EF4-FFF2-40B4-BE49-F238E27FC236}">
                <a16:creationId xmlns:a16="http://schemas.microsoft.com/office/drawing/2014/main" id="{9F527E93-457C-464C-A639-F001CAC189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9133" y="3083727"/>
            <a:ext cx="9558867" cy="8125037"/>
          </a:xfrm>
          <a:prstGeom prst="rect">
            <a:avLst/>
          </a:prstGeom>
        </p:spPr>
      </p:pic>
    </p:spTree>
    <p:extLst>
      <p:ext uri="{BB962C8B-B14F-4D97-AF65-F5344CB8AC3E}">
        <p14:creationId xmlns:p14="http://schemas.microsoft.com/office/powerpoint/2010/main" val="1826339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Rendere</a:t>
            </a:r>
            <a:r>
              <a:rPr lang="en-US" dirty="0"/>
              <a:t> la </a:t>
            </a:r>
            <a:r>
              <a:rPr lang="en-US" dirty="0" err="1"/>
              <a:t>navigazione</a:t>
            </a:r>
            <a:r>
              <a:rPr lang="en-US" dirty="0"/>
              <a:t> semplice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37</a:t>
            </a:fld>
            <a:endParaRPr/>
          </a:p>
        </p:txBody>
      </p:sp>
      <p:sp>
        <p:nvSpPr>
          <p:cNvPr id="14" name="TextBox 2"/>
          <p:cNvSpPr txBox="1"/>
          <p:nvPr/>
        </p:nvSpPr>
        <p:spPr>
          <a:xfrm>
            <a:off x="685800" y="2590800"/>
            <a:ext cx="17602200" cy="9140964"/>
          </a:xfrm>
          <a:prstGeom prst="rect">
            <a:avLst/>
          </a:prstGeom>
          <a:noFill/>
        </p:spPr>
        <p:txBody>
          <a:bodyPr wrap="square" rtlCol="0">
            <a:spAutoFit/>
          </a:bodyPr>
          <a:lstStyle/>
          <a:p>
            <a:pPr>
              <a:buClr>
                <a:schemeClr val="accent1"/>
              </a:buClr>
            </a:pPr>
            <a:r>
              <a:rPr lang="it-IT" sz="3600" b="1" dirty="0"/>
              <a:t>TIP: DARE LA PRIORITÀ ALLE OPZIONI DI NAVIGAZIONE</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Dare la priorità alla navigazione in base al modo in cui gli utenti interagiscono con la tua app.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Assegnare diversi livelli di priorità (alto, medio, basso) alle attività utente comuni.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Dare risalto nell'interfaccia utente a percorsi e destinazioni con livelli di priorità elevati e uso frequente.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Usare quei percorsi per definire la navigazione.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Organizzare la tua struttura delle informazioni in modo da richiedere un numero minimo di tocchi, scorrimenti e schermate.</a:t>
            </a:r>
            <a:endParaRPr lang="en-US" sz="3200" dirty="0"/>
          </a:p>
        </p:txBody>
      </p:sp>
    </p:spTree>
    <p:extLst>
      <p:ext uri="{BB962C8B-B14F-4D97-AF65-F5344CB8AC3E}">
        <p14:creationId xmlns:p14="http://schemas.microsoft.com/office/powerpoint/2010/main" val="17024011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Rendere</a:t>
            </a:r>
            <a:r>
              <a:rPr lang="en-US" dirty="0"/>
              <a:t> la </a:t>
            </a:r>
            <a:r>
              <a:rPr lang="en-US" dirty="0" err="1"/>
              <a:t>navigazione</a:t>
            </a:r>
            <a:r>
              <a:rPr lang="en-US" dirty="0"/>
              <a:t> semplice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38</a:t>
            </a:fld>
            <a:endParaRPr/>
          </a:p>
        </p:txBody>
      </p:sp>
      <p:sp>
        <p:nvSpPr>
          <p:cNvPr id="14" name="TextBox 2"/>
          <p:cNvSpPr txBox="1"/>
          <p:nvPr/>
        </p:nvSpPr>
        <p:spPr>
          <a:xfrm>
            <a:off x="685800" y="3491091"/>
            <a:ext cx="17602200" cy="5078313"/>
          </a:xfrm>
          <a:prstGeom prst="rect">
            <a:avLst/>
          </a:prstGeom>
          <a:noFill/>
        </p:spPr>
        <p:txBody>
          <a:bodyPr wrap="square" rtlCol="0">
            <a:spAutoFit/>
          </a:bodyPr>
          <a:lstStyle/>
          <a:p>
            <a:pPr>
              <a:buClr>
                <a:schemeClr val="accent1"/>
              </a:buClr>
            </a:pPr>
            <a:r>
              <a:rPr lang="it-IT" sz="3600" b="1" dirty="0"/>
              <a:t>TIP: NON MESCOLARE I MODELLI DI NAVIGAZIONE</a:t>
            </a:r>
          </a:p>
          <a:p>
            <a:pPr>
              <a:buClr>
                <a:schemeClr val="accent1"/>
              </a:buClr>
            </a:pPr>
            <a:endParaRPr lang="it-IT" sz="3600" b="1" dirty="0"/>
          </a:p>
          <a:p>
            <a:pPr>
              <a:buClr>
                <a:schemeClr val="accent1"/>
              </a:buClr>
            </a:pPr>
            <a:endParaRPr lang="it-IT" sz="3600" b="1" dirty="0"/>
          </a:p>
          <a:p>
            <a:pPr marL="571500" indent="-571500">
              <a:buClr>
                <a:schemeClr val="accent1"/>
              </a:buClr>
              <a:buFont typeface="Arial" panose="020B0604020202020204" pitchFamily="34" charset="0"/>
              <a:buChar char="•"/>
            </a:pPr>
            <a:r>
              <a:rPr lang="it-IT" sz="3600" dirty="0"/>
              <a:t>Quando si sceglie un modello di navigazione principale per la propria app, utilizzarlo in modo coerente.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Non dovrebbe esserci una situazione in cui una parte della tua app ha una taskbar, mentre un'altra parte ha un menu’ laterale.</a:t>
            </a:r>
            <a:endParaRPr lang="en-US" sz="3600" dirty="0"/>
          </a:p>
        </p:txBody>
      </p:sp>
    </p:spTree>
    <p:extLst>
      <p:ext uri="{BB962C8B-B14F-4D97-AF65-F5344CB8AC3E}">
        <p14:creationId xmlns:p14="http://schemas.microsoft.com/office/powerpoint/2010/main" val="2354517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Rendere</a:t>
            </a:r>
            <a:r>
              <a:rPr lang="en-US" dirty="0"/>
              <a:t> la </a:t>
            </a:r>
            <a:r>
              <a:rPr lang="en-US" dirty="0" err="1"/>
              <a:t>navigazione</a:t>
            </a:r>
            <a:r>
              <a:rPr lang="en-US" dirty="0"/>
              <a:t> semplice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39</a:t>
            </a:fld>
            <a:endParaRPr/>
          </a:p>
        </p:txBody>
      </p:sp>
      <p:sp>
        <p:nvSpPr>
          <p:cNvPr id="14" name="TextBox 2"/>
          <p:cNvSpPr txBox="1"/>
          <p:nvPr/>
        </p:nvSpPr>
        <p:spPr>
          <a:xfrm>
            <a:off x="685800" y="3491091"/>
            <a:ext cx="17602200" cy="6186309"/>
          </a:xfrm>
          <a:prstGeom prst="rect">
            <a:avLst/>
          </a:prstGeom>
          <a:noFill/>
        </p:spPr>
        <p:txBody>
          <a:bodyPr wrap="square" rtlCol="0">
            <a:spAutoFit/>
          </a:bodyPr>
          <a:lstStyle/>
          <a:p>
            <a:pPr>
              <a:buClr>
                <a:schemeClr val="accent1"/>
              </a:buClr>
            </a:pPr>
            <a:r>
              <a:rPr lang="it-IT" sz="3600" b="1" dirty="0"/>
              <a:t>TIP: RENDERE VISIBILE LA NAVIGAZIONE</a:t>
            </a:r>
          </a:p>
          <a:p>
            <a:pPr>
              <a:buClr>
                <a:schemeClr val="accent1"/>
              </a:buClr>
            </a:pPr>
            <a:endParaRPr lang="it-IT" sz="3600" b="1"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Come dice Jakob Nielsen: «riconoscere qualcosa è più facile che ricordarlo».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Ridurre al minimo il carico di memoria dell'utente rendendo visibili azioni e opzioni.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La navigazione dovrebbe essere sempre disponibile, non solo quando prevediamo che l'utente ne abbia bisogno.</a:t>
            </a:r>
            <a:endParaRPr lang="en-US" sz="3600" dirty="0"/>
          </a:p>
        </p:txBody>
      </p:sp>
    </p:spTree>
    <p:extLst>
      <p:ext uri="{BB962C8B-B14F-4D97-AF65-F5344CB8AC3E}">
        <p14:creationId xmlns:p14="http://schemas.microsoft.com/office/powerpoint/2010/main" val="39431270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Sviluppare</a:t>
            </a:r>
            <a:r>
              <a:rPr lang="en-US" dirty="0"/>
              <a:t> una </a:t>
            </a:r>
            <a:r>
              <a:rPr lang="en-US" dirty="0" err="1"/>
              <a:t>strategia</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4</a:t>
            </a:fld>
            <a:endParaRPr/>
          </a:p>
        </p:txBody>
      </p:sp>
      <p:sp>
        <p:nvSpPr>
          <p:cNvPr id="14" name="TextBox 2"/>
          <p:cNvSpPr txBox="1"/>
          <p:nvPr/>
        </p:nvSpPr>
        <p:spPr>
          <a:xfrm>
            <a:off x="685800" y="3491091"/>
            <a:ext cx="17602200" cy="646331"/>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en-US" sz="3600" dirty="0"/>
              <a:t>La </a:t>
            </a:r>
            <a:r>
              <a:rPr lang="en-US" sz="3600" dirty="0" err="1"/>
              <a:t>strategia</a:t>
            </a:r>
            <a:r>
              <a:rPr lang="en-US" sz="3600" dirty="0"/>
              <a:t> </a:t>
            </a:r>
            <a:r>
              <a:rPr lang="en-US" sz="3600" dirty="0" err="1"/>
              <a:t>deve</a:t>
            </a:r>
            <a:r>
              <a:rPr lang="en-US" sz="3600" dirty="0"/>
              <a:t> </a:t>
            </a:r>
            <a:r>
              <a:rPr lang="en-US" sz="3600" dirty="0" err="1"/>
              <a:t>essere</a:t>
            </a:r>
            <a:r>
              <a:rPr lang="en-US" sz="3600" dirty="0"/>
              <a:t>: </a:t>
            </a:r>
            <a:r>
              <a:rPr lang="en-US" sz="3600" b="1" dirty="0" err="1"/>
              <a:t>Specifica</a:t>
            </a:r>
            <a:r>
              <a:rPr lang="en-US" sz="3600" dirty="0"/>
              <a:t>, </a:t>
            </a:r>
            <a:r>
              <a:rPr lang="en-US" sz="3600" b="1" dirty="0" err="1"/>
              <a:t>Misurabile</a:t>
            </a:r>
            <a:r>
              <a:rPr lang="en-US" sz="3600" dirty="0"/>
              <a:t>, </a:t>
            </a:r>
            <a:r>
              <a:rPr lang="en-US" sz="3600" b="1" dirty="0"/>
              <a:t>Accessible</a:t>
            </a:r>
            <a:r>
              <a:rPr lang="en-US" sz="3600" dirty="0"/>
              <a:t>, </a:t>
            </a:r>
            <a:r>
              <a:rPr lang="en-US" sz="3600" b="1" dirty="0" err="1"/>
              <a:t>Rilevante</a:t>
            </a:r>
            <a:r>
              <a:rPr lang="en-US" sz="3600" dirty="0"/>
              <a:t>, </a:t>
            </a:r>
            <a:r>
              <a:rPr lang="en-US" sz="3600" b="1" dirty="0" err="1"/>
              <a:t>Tempestiva</a:t>
            </a:r>
            <a:endParaRPr lang="en-US" sz="3600" b="1" dirty="0"/>
          </a:p>
        </p:txBody>
      </p:sp>
      <p:sp>
        <p:nvSpPr>
          <p:cNvPr id="2" name="Rectangle: Rounded Corners 1">
            <a:extLst>
              <a:ext uri="{FF2B5EF4-FFF2-40B4-BE49-F238E27FC236}">
                <a16:creationId xmlns:a16="http://schemas.microsoft.com/office/drawing/2014/main" id="{1B1134CB-1EAD-4FBB-98B1-85E003AE9778}"/>
              </a:ext>
            </a:extLst>
          </p:cNvPr>
          <p:cNvSpPr/>
          <p:nvPr/>
        </p:nvSpPr>
        <p:spPr>
          <a:xfrm>
            <a:off x="876300" y="4953000"/>
            <a:ext cx="1790700" cy="14211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S</a:t>
            </a:r>
            <a:endParaRPr lang="en-GB" sz="7200" b="1" dirty="0"/>
          </a:p>
        </p:txBody>
      </p:sp>
      <p:sp>
        <p:nvSpPr>
          <p:cNvPr id="6" name="Rectangle: Rounded Corners 5">
            <a:extLst>
              <a:ext uri="{FF2B5EF4-FFF2-40B4-BE49-F238E27FC236}">
                <a16:creationId xmlns:a16="http://schemas.microsoft.com/office/drawing/2014/main" id="{F9675737-6405-49C0-A198-7666B3F46F69}"/>
              </a:ext>
            </a:extLst>
          </p:cNvPr>
          <p:cNvSpPr/>
          <p:nvPr/>
        </p:nvSpPr>
        <p:spPr>
          <a:xfrm>
            <a:off x="876300" y="6462739"/>
            <a:ext cx="1790700" cy="1421190"/>
          </a:xfrm>
          <a:prstGeom prst="roundRect">
            <a:avLst/>
          </a:prstGeom>
          <a:solidFill>
            <a:srgbClr val="298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M</a:t>
            </a:r>
            <a:endParaRPr lang="en-GB" sz="7200" b="1" dirty="0"/>
          </a:p>
        </p:txBody>
      </p:sp>
      <p:sp>
        <p:nvSpPr>
          <p:cNvPr id="7" name="Rectangle: Rounded Corners 6">
            <a:extLst>
              <a:ext uri="{FF2B5EF4-FFF2-40B4-BE49-F238E27FC236}">
                <a16:creationId xmlns:a16="http://schemas.microsoft.com/office/drawing/2014/main" id="{3D2482A5-8380-4D68-9A0E-B8DEC6A0F5CC}"/>
              </a:ext>
            </a:extLst>
          </p:cNvPr>
          <p:cNvSpPr/>
          <p:nvPr/>
        </p:nvSpPr>
        <p:spPr>
          <a:xfrm>
            <a:off x="876300" y="7972478"/>
            <a:ext cx="1790700" cy="142119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A</a:t>
            </a:r>
            <a:endParaRPr lang="en-GB" sz="7200" b="1" dirty="0"/>
          </a:p>
        </p:txBody>
      </p:sp>
      <p:sp>
        <p:nvSpPr>
          <p:cNvPr id="8" name="Rectangle: Rounded Corners 7">
            <a:extLst>
              <a:ext uri="{FF2B5EF4-FFF2-40B4-BE49-F238E27FC236}">
                <a16:creationId xmlns:a16="http://schemas.microsoft.com/office/drawing/2014/main" id="{C38CB0B8-269E-489A-AA0E-921578F1E87F}"/>
              </a:ext>
            </a:extLst>
          </p:cNvPr>
          <p:cNvSpPr/>
          <p:nvPr/>
        </p:nvSpPr>
        <p:spPr>
          <a:xfrm>
            <a:off x="876300" y="9482217"/>
            <a:ext cx="1790700" cy="1421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R</a:t>
            </a:r>
            <a:endParaRPr lang="en-GB" sz="7200" b="1" dirty="0"/>
          </a:p>
        </p:txBody>
      </p:sp>
      <p:sp>
        <p:nvSpPr>
          <p:cNvPr id="9" name="Rectangle: Rounded Corners 8">
            <a:extLst>
              <a:ext uri="{FF2B5EF4-FFF2-40B4-BE49-F238E27FC236}">
                <a16:creationId xmlns:a16="http://schemas.microsoft.com/office/drawing/2014/main" id="{CE75DF99-738D-48A0-9AB2-78C48623ECB5}"/>
              </a:ext>
            </a:extLst>
          </p:cNvPr>
          <p:cNvSpPr/>
          <p:nvPr/>
        </p:nvSpPr>
        <p:spPr>
          <a:xfrm>
            <a:off x="876300" y="10991956"/>
            <a:ext cx="1790700" cy="1421190"/>
          </a:xfrm>
          <a:prstGeom prst="roundRect">
            <a:avLst/>
          </a:prstGeom>
          <a:solidFill>
            <a:srgbClr val="E570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T</a:t>
            </a:r>
            <a:endParaRPr lang="en-GB" sz="7200" b="1" dirty="0"/>
          </a:p>
        </p:txBody>
      </p:sp>
    </p:spTree>
    <p:extLst>
      <p:ext uri="{BB962C8B-B14F-4D97-AF65-F5344CB8AC3E}">
        <p14:creationId xmlns:p14="http://schemas.microsoft.com/office/powerpoint/2010/main" val="11363105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Rendere</a:t>
            </a:r>
            <a:r>
              <a:rPr lang="en-US" dirty="0"/>
              <a:t> la </a:t>
            </a:r>
            <a:r>
              <a:rPr lang="en-US" dirty="0" err="1"/>
              <a:t>navigazione</a:t>
            </a:r>
            <a:r>
              <a:rPr lang="en-US" dirty="0"/>
              <a:t> semplice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40</a:t>
            </a:fld>
            <a:endParaRPr/>
          </a:p>
        </p:txBody>
      </p:sp>
      <p:sp>
        <p:nvSpPr>
          <p:cNvPr id="14" name="TextBox 2"/>
          <p:cNvSpPr txBox="1"/>
          <p:nvPr/>
        </p:nvSpPr>
        <p:spPr>
          <a:xfrm>
            <a:off x="685800" y="2547878"/>
            <a:ext cx="5943600" cy="8648521"/>
          </a:xfrm>
          <a:prstGeom prst="rect">
            <a:avLst/>
          </a:prstGeom>
          <a:noFill/>
        </p:spPr>
        <p:txBody>
          <a:bodyPr wrap="square" rtlCol="0">
            <a:spAutoFit/>
          </a:bodyPr>
          <a:lstStyle/>
          <a:p>
            <a:pPr>
              <a:buClr>
                <a:schemeClr val="accent1"/>
              </a:buClr>
            </a:pPr>
            <a:r>
              <a:rPr lang="it-IT" sz="3600" b="1" dirty="0"/>
              <a:t>TIP: COMUNICARE LA POSIZIONE ATTUALE</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La mancata indicazione della posizione corrente è un problema molto comune in molte app.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"Dove sono?" è una delle domande fondamentali a cui gli utenti devono rispondere per navigare con successo.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Le persone dovrebbero sapere dove si trovano nella tua app in qualsiasi momento.</a:t>
            </a:r>
            <a:endParaRPr lang="en-US" sz="3200" dirty="0"/>
          </a:p>
        </p:txBody>
      </p:sp>
      <p:pic>
        <p:nvPicPr>
          <p:cNvPr id="3" name="Picture 2">
            <a:extLst>
              <a:ext uri="{FF2B5EF4-FFF2-40B4-BE49-F238E27FC236}">
                <a16:creationId xmlns:a16="http://schemas.microsoft.com/office/drawing/2014/main" id="{D6F6BAE7-AD45-4E17-A832-CFE5C68791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3984" y="4495800"/>
            <a:ext cx="11174016" cy="6229514"/>
          </a:xfrm>
          <a:prstGeom prst="rect">
            <a:avLst/>
          </a:prstGeom>
        </p:spPr>
      </p:pic>
    </p:spTree>
    <p:extLst>
      <p:ext uri="{BB962C8B-B14F-4D97-AF65-F5344CB8AC3E}">
        <p14:creationId xmlns:p14="http://schemas.microsoft.com/office/powerpoint/2010/main" val="14217164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Gestire</a:t>
            </a:r>
            <a:r>
              <a:rPr lang="en-US" dirty="0"/>
              <a:t> la </a:t>
            </a:r>
            <a:r>
              <a:rPr lang="en-US" dirty="0" err="1"/>
              <a:t>navigazione</a:t>
            </a:r>
            <a:r>
              <a:rPr lang="en-US" dirty="0"/>
              <a:t> in modo </a:t>
            </a:r>
            <a:r>
              <a:rPr lang="en-US" dirty="0" err="1"/>
              <a:t>funzionale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41</a:t>
            </a:fld>
            <a:endParaRPr/>
          </a:p>
        </p:txBody>
      </p:sp>
      <p:sp>
        <p:nvSpPr>
          <p:cNvPr id="14" name="TextBox 2"/>
          <p:cNvSpPr txBox="1"/>
          <p:nvPr/>
        </p:nvSpPr>
        <p:spPr>
          <a:xfrm>
            <a:off x="685800" y="3491091"/>
            <a:ext cx="17602200" cy="2308324"/>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L'animazione è lo strumento migliore per descrivere le transizioni di stato.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Aiuta gli utenti a comprendere un cambiamento di stato nel layout della pagina, cosa ha attivato il cambiamento e come avviarlo nuovamente quando necessario.</a:t>
            </a:r>
            <a:endParaRPr lang="en-US" sz="3600" dirty="0"/>
          </a:p>
        </p:txBody>
      </p:sp>
      <p:pic>
        <p:nvPicPr>
          <p:cNvPr id="6" name="Picture 5">
            <a:extLst>
              <a:ext uri="{FF2B5EF4-FFF2-40B4-BE49-F238E27FC236}">
                <a16:creationId xmlns:a16="http://schemas.microsoft.com/office/drawing/2014/main" id="{8187A961-8E3A-4243-AC17-0B5AC1BD9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6593071"/>
            <a:ext cx="8610600" cy="6457950"/>
          </a:xfrm>
          <a:prstGeom prst="rect">
            <a:avLst/>
          </a:prstGeom>
        </p:spPr>
      </p:pic>
    </p:spTree>
    <p:extLst>
      <p:ext uri="{BB962C8B-B14F-4D97-AF65-F5344CB8AC3E}">
        <p14:creationId xmlns:p14="http://schemas.microsoft.com/office/powerpoint/2010/main" val="1896190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Gestire</a:t>
            </a:r>
            <a:r>
              <a:rPr lang="en-US" dirty="0"/>
              <a:t> la </a:t>
            </a:r>
            <a:r>
              <a:rPr lang="en-US" dirty="0" err="1"/>
              <a:t>navigazione</a:t>
            </a:r>
            <a:r>
              <a:rPr lang="en-US" dirty="0"/>
              <a:t> in modo </a:t>
            </a:r>
            <a:r>
              <a:rPr lang="en-US" dirty="0" err="1"/>
              <a:t>funzionale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42</a:t>
            </a:fld>
            <a:endParaRPr/>
          </a:p>
        </p:txBody>
      </p:sp>
      <p:sp>
        <p:nvSpPr>
          <p:cNvPr id="14" name="TextBox 2"/>
          <p:cNvSpPr txBox="1"/>
          <p:nvPr/>
        </p:nvSpPr>
        <p:spPr>
          <a:xfrm>
            <a:off x="685800" y="2895600"/>
            <a:ext cx="17602200" cy="2308324"/>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I progettisti di app devono sempre piu’ spesso utilizzare gesti sempre più intuitivi per migliorare il design degli utenti.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Aspettatevi che molti gesti «creativi» vengano introdotti nei prossimi anni.</a:t>
            </a:r>
            <a:endParaRPr lang="en-US" sz="3600" dirty="0"/>
          </a:p>
        </p:txBody>
      </p:sp>
      <p:pic>
        <p:nvPicPr>
          <p:cNvPr id="6" name="Picture 5">
            <a:extLst>
              <a:ext uri="{FF2B5EF4-FFF2-40B4-BE49-F238E27FC236}">
                <a16:creationId xmlns:a16="http://schemas.microsoft.com/office/drawing/2014/main" id="{DFB445C5-2286-4075-8E03-12A4C627B1DA}"/>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047471" y="6248400"/>
            <a:ext cx="12193057" cy="5698928"/>
          </a:xfrm>
          <a:prstGeom prst="rect">
            <a:avLst/>
          </a:prstGeom>
        </p:spPr>
      </p:pic>
    </p:spTree>
    <p:extLst>
      <p:ext uri="{BB962C8B-B14F-4D97-AF65-F5344CB8AC3E}">
        <p14:creationId xmlns:p14="http://schemas.microsoft.com/office/powerpoint/2010/main" val="13862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Gestire</a:t>
            </a:r>
            <a:r>
              <a:rPr lang="en-US" dirty="0"/>
              <a:t> la </a:t>
            </a:r>
            <a:r>
              <a:rPr lang="en-US" dirty="0" err="1"/>
              <a:t>navigazione</a:t>
            </a:r>
            <a:r>
              <a:rPr lang="en-US" dirty="0"/>
              <a:t> in modo </a:t>
            </a:r>
            <a:r>
              <a:rPr lang="en-US" dirty="0" err="1"/>
              <a:t>funzionale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43</a:t>
            </a:fld>
            <a:endParaRPr/>
          </a:p>
        </p:txBody>
      </p:sp>
      <p:sp>
        <p:nvSpPr>
          <p:cNvPr id="14" name="TextBox 2"/>
          <p:cNvSpPr txBox="1"/>
          <p:nvPr/>
        </p:nvSpPr>
        <p:spPr>
          <a:xfrm>
            <a:off x="685800" y="2704326"/>
            <a:ext cx="17602200" cy="10064294"/>
          </a:xfrm>
          <a:prstGeom prst="rect">
            <a:avLst/>
          </a:prstGeom>
          <a:noFill/>
        </p:spPr>
        <p:txBody>
          <a:bodyPr wrap="square" rtlCol="0">
            <a:spAutoFit/>
          </a:bodyPr>
          <a:lstStyle/>
          <a:p>
            <a:pPr>
              <a:buClr>
                <a:schemeClr val="accent1"/>
              </a:buClr>
            </a:pPr>
            <a:r>
              <a:rPr lang="it-IT" sz="3600" b="1" dirty="0"/>
              <a:t>TIP: GESTIRE AL MEGLIO LE GESTURES</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L'uso dei gesti nell'interaction design può essere allettante. Ma nella maggior parte dei casi, è meglio evitare questa tentazione. Quando i gesti vengono utilizzati come opzione di navigazione principale, possono portare ad avere una terribile UX.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Come mai? Perché i gesti sono controlli nascosti.</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Come sottolinea Thomas Joos nel suo articolo </a:t>
            </a:r>
            <a:br>
              <a:rPr lang="it-IT" sz="3600" dirty="0"/>
            </a:br>
            <a:r>
              <a:rPr lang="it-IT" sz="3600" dirty="0"/>
              <a:t>«Beyond the Button: Embracing the Gesture-Driven Interface», </a:t>
            </a:r>
            <a:br>
              <a:rPr lang="it-IT" sz="3600" dirty="0"/>
            </a:br>
            <a:r>
              <a:rPr lang="it-IT" sz="3600" dirty="0"/>
              <a:t>il più grande svantaggio dell'utilizzo dei gesti in un'interfaccia utente è la curva di apprendimento.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Ogni volta che un controllo visibile viene sostituito da un gesto, la curva di apprendimento dell'app aumenta. </a:t>
            </a:r>
            <a:endParaRPr lang="en-US" sz="3600" dirty="0"/>
          </a:p>
        </p:txBody>
      </p:sp>
    </p:spTree>
    <p:extLst>
      <p:ext uri="{BB962C8B-B14F-4D97-AF65-F5344CB8AC3E}">
        <p14:creationId xmlns:p14="http://schemas.microsoft.com/office/powerpoint/2010/main" val="2738608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Gestire</a:t>
            </a:r>
            <a:r>
              <a:rPr lang="en-US" dirty="0"/>
              <a:t> la </a:t>
            </a:r>
            <a:r>
              <a:rPr lang="en-US" dirty="0" err="1"/>
              <a:t>navigazione</a:t>
            </a:r>
            <a:r>
              <a:rPr lang="en-US" dirty="0"/>
              <a:t> in modo </a:t>
            </a:r>
            <a:r>
              <a:rPr lang="en-US" dirty="0" err="1"/>
              <a:t>funzionale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44</a:t>
            </a:fld>
            <a:endParaRPr/>
          </a:p>
        </p:txBody>
      </p:sp>
      <p:sp>
        <p:nvSpPr>
          <p:cNvPr id="14" name="TextBox 2"/>
          <p:cNvSpPr txBox="1"/>
          <p:nvPr/>
        </p:nvSpPr>
        <p:spPr>
          <a:xfrm>
            <a:off x="685800" y="2704326"/>
            <a:ext cx="17602200" cy="10064294"/>
          </a:xfrm>
          <a:prstGeom prst="rect">
            <a:avLst/>
          </a:prstGeom>
          <a:noFill/>
        </p:spPr>
        <p:txBody>
          <a:bodyPr wrap="square" rtlCol="0">
            <a:spAutoFit/>
          </a:bodyPr>
          <a:lstStyle/>
          <a:p>
            <a:pPr>
              <a:buClr>
                <a:schemeClr val="accent1"/>
              </a:buClr>
            </a:pPr>
            <a:r>
              <a:rPr lang="it-IT" sz="3600" b="1" dirty="0"/>
              <a:t>TIP: GESTIRE AL MEGLIO LE GESTURES</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Ciò accade perché i gesti hanno una minore rilevabilità: sono sempre nascosti e le persone devono essere in grado di identificare queste opzioni per usarle.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b="1" dirty="0"/>
              <a:t>Ecco perché è essenziale utilizzare solo gesti ampiamente accettati (quelli che gli utenti si aspettano nella tua app).</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Quando si tratta di utilizzare i gesti in un'interfaccia utente, seguire alcune semplici regole:</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Usa gesti standard («</a:t>
            </a:r>
            <a:r>
              <a:rPr lang="it-IT" sz="3200" dirty="0">
                <a:cs typeface="Arial" panose="020B0604020202020204" pitchFamily="34" charset="0"/>
              </a:rPr>
              <a:t>standard»</a:t>
            </a:r>
            <a:r>
              <a:rPr lang="it-IT" sz="3200" dirty="0"/>
              <a:t> = gesti più naturali per l'app nella tua categoria).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Le persone hanno familiarità con i gesti standard, quindi non è richiesto alcuno sforzo aggiuntivo per scoprirli o ricordarli.</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Offrire gesti come supplemento, non in sostituzione, alle opzioni di navigazione visibili.</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I gesti potrebbero funzionare come scorciatoie per la navigazione, ma non come sostituto completo dei menu visibili. Pertanto, offrire sempre un modo semplice e visibile per navigare, anche se ciò significa alcune azioni in più.</a:t>
            </a:r>
            <a:endParaRPr lang="en-US" sz="3200" dirty="0"/>
          </a:p>
        </p:txBody>
      </p:sp>
    </p:spTree>
    <p:extLst>
      <p:ext uri="{BB962C8B-B14F-4D97-AF65-F5344CB8AC3E}">
        <p14:creationId xmlns:p14="http://schemas.microsoft.com/office/powerpoint/2010/main" val="3732878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Focalizzarsi</a:t>
            </a:r>
            <a:r>
              <a:rPr lang="en-US" dirty="0"/>
              <a:t> </a:t>
            </a:r>
            <a:r>
              <a:rPr lang="en-US" dirty="0" err="1"/>
              <a:t>sulla</a:t>
            </a:r>
            <a:r>
              <a:rPr lang="en-US" dirty="0"/>
              <a:t> “prima volta” </a:t>
            </a:r>
            <a:r>
              <a:rPr lang="en-US" dirty="0" err="1"/>
              <a:t>dell’utente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45</a:t>
            </a:fld>
            <a:endParaRPr/>
          </a:p>
        </p:txBody>
      </p:sp>
      <p:sp>
        <p:nvSpPr>
          <p:cNvPr id="14" name="TextBox 2"/>
          <p:cNvSpPr txBox="1"/>
          <p:nvPr/>
        </p:nvSpPr>
        <p:spPr>
          <a:xfrm>
            <a:off x="685800" y="3491091"/>
            <a:ext cx="17602200" cy="6186309"/>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La prima esperienza è una parte fondamentale delle app mobili.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Hai solo un colpo alla prima impressione.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Se si fallisce, c'è un'enorme probabilità che gli utenti non avviino più la tua app.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Una ricerca di Localytics mostra che il </a:t>
            </a:r>
            <a:r>
              <a:rPr lang="it-IT" sz="3600" b="1" dirty="0"/>
              <a:t>24% degli utenti non torna mai a un'app dopo il primo utilizzo</a:t>
            </a:r>
            <a:r>
              <a:rPr lang="it-IT" sz="3600" dirty="0"/>
              <a:t>.</a:t>
            </a:r>
            <a:endParaRPr lang="en-US" sz="3600" dirty="0"/>
          </a:p>
        </p:txBody>
      </p:sp>
    </p:spTree>
    <p:extLst>
      <p:ext uri="{BB962C8B-B14F-4D97-AF65-F5344CB8AC3E}">
        <p14:creationId xmlns:p14="http://schemas.microsoft.com/office/powerpoint/2010/main" val="33320373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Focalizzarsi</a:t>
            </a:r>
            <a:r>
              <a:rPr lang="en-US" dirty="0"/>
              <a:t> </a:t>
            </a:r>
            <a:r>
              <a:rPr lang="en-US" dirty="0" err="1"/>
              <a:t>sulla</a:t>
            </a:r>
            <a:r>
              <a:rPr lang="en-US" dirty="0"/>
              <a:t> “prima volta” </a:t>
            </a:r>
            <a:r>
              <a:rPr lang="en-US" dirty="0" err="1"/>
              <a:t>dell’utente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46</a:t>
            </a:fld>
            <a:endParaRPr/>
          </a:p>
        </p:txBody>
      </p:sp>
      <p:sp>
        <p:nvSpPr>
          <p:cNvPr id="14" name="TextBox 2"/>
          <p:cNvSpPr txBox="1"/>
          <p:nvPr/>
        </p:nvSpPr>
        <p:spPr>
          <a:xfrm>
            <a:off x="685800" y="2174379"/>
            <a:ext cx="12420600" cy="11541621"/>
          </a:xfrm>
          <a:prstGeom prst="rect">
            <a:avLst/>
          </a:prstGeom>
          <a:noFill/>
        </p:spPr>
        <p:txBody>
          <a:bodyPr wrap="square" rtlCol="0">
            <a:spAutoFit/>
          </a:bodyPr>
          <a:lstStyle/>
          <a:p>
            <a:pPr>
              <a:buClr>
                <a:schemeClr val="accent1"/>
              </a:buClr>
            </a:pPr>
            <a:r>
              <a:rPr lang="it-IT" sz="3600" b="1" dirty="0"/>
              <a:t>TIP: EVITARE MURI DI ACCESSO</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Un muro di accesso è una registrazione obbligatoria prima di utilizzare un'app.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È una fonte comune di attrito per gli utenti e uno dei motivi per cui gli utenti abbandonano le app.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Il numero di utenti che abbandonano il processo di registrazione è particolarmente significativo per le app con scarsa riconoscibilità del marchio o quelle in cui la proposta di valore non è chiara.</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Come regola generale, chiedere agli utenti di registrarsi solo se è essenziale.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E anche in questo caso, è meglio ritardare l'accesso il più a lungo possibile: consentire agli utenti di provare l'app per un po' di tempo (ad esempio, fare un tour) e solo allora ricordare loro gentilmente di registrarsi.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Questo darà ai tuoi utenti un assaggio dell'esperienza e sarà più probabile che si impegnino.</a:t>
            </a:r>
            <a:endParaRPr lang="en-US" sz="3200" dirty="0"/>
          </a:p>
        </p:txBody>
      </p:sp>
      <p:pic>
        <p:nvPicPr>
          <p:cNvPr id="3" name="Picture 2">
            <a:extLst>
              <a:ext uri="{FF2B5EF4-FFF2-40B4-BE49-F238E27FC236}">
                <a16:creationId xmlns:a16="http://schemas.microsoft.com/office/drawing/2014/main" id="{978DD0C6-1ECE-436C-9E0D-80472EE3488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28171" y="2938218"/>
            <a:ext cx="5159829" cy="9158696"/>
          </a:xfrm>
          <a:prstGeom prst="rect">
            <a:avLst/>
          </a:prstGeom>
        </p:spPr>
      </p:pic>
    </p:spTree>
    <p:extLst>
      <p:ext uri="{BB962C8B-B14F-4D97-AF65-F5344CB8AC3E}">
        <p14:creationId xmlns:p14="http://schemas.microsoft.com/office/powerpoint/2010/main" val="27811000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Focalizzarsi</a:t>
            </a:r>
            <a:r>
              <a:rPr lang="en-US" dirty="0"/>
              <a:t> </a:t>
            </a:r>
            <a:r>
              <a:rPr lang="en-US" dirty="0" err="1"/>
              <a:t>sulla</a:t>
            </a:r>
            <a:r>
              <a:rPr lang="en-US" dirty="0"/>
              <a:t> “prima volta” </a:t>
            </a:r>
            <a:r>
              <a:rPr lang="en-US" dirty="0" err="1"/>
              <a:t>dell’utente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47</a:t>
            </a:fld>
            <a:endParaRPr/>
          </a:p>
        </p:txBody>
      </p:sp>
      <p:sp>
        <p:nvSpPr>
          <p:cNvPr id="14" name="TextBox 2"/>
          <p:cNvSpPr txBox="1"/>
          <p:nvPr/>
        </p:nvSpPr>
        <p:spPr>
          <a:xfrm>
            <a:off x="685800" y="2438400"/>
            <a:ext cx="17602200" cy="4585871"/>
          </a:xfrm>
          <a:prstGeom prst="rect">
            <a:avLst/>
          </a:prstGeom>
          <a:noFill/>
        </p:spPr>
        <p:txBody>
          <a:bodyPr wrap="square" rtlCol="0">
            <a:spAutoFit/>
          </a:bodyPr>
          <a:lstStyle/>
          <a:p>
            <a:pPr>
              <a:buClr>
                <a:schemeClr val="accent1"/>
              </a:buClr>
            </a:pPr>
            <a:r>
              <a:rPr lang="it-IT" sz="3600" b="1" dirty="0"/>
              <a:t>TIP: PROGETTA UNA BUONA ESPERIENZA DI ONBOARD</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Nel contesto dell'esperienza utente mobile, offrire un'eccellente esperienza di onboarding è la base per fidelizzare gli utenti.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b="1" dirty="0"/>
              <a:t>L'obiettivo dell'onboarding è mostrare il valore offerto dalla tua app.</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Tra le tante strategie per l'onboarding, una è particolarmente efficace: l'onboarding contestuale. </a:t>
            </a:r>
          </a:p>
        </p:txBody>
      </p:sp>
      <p:pic>
        <p:nvPicPr>
          <p:cNvPr id="6" name="Picture 5">
            <a:extLst>
              <a:ext uri="{FF2B5EF4-FFF2-40B4-BE49-F238E27FC236}">
                <a16:creationId xmlns:a16="http://schemas.microsoft.com/office/drawing/2014/main" id="{3DA0CFD3-0095-41ED-9EBF-7C5B4DB3B4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4889" y="6858000"/>
            <a:ext cx="9720943" cy="5395124"/>
          </a:xfrm>
          <a:prstGeom prst="rect">
            <a:avLst/>
          </a:prstGeom>
        </p:spPr>
      </p:pic>
      <p:sp>
        <p:nvSpPr>
          <p:cNvPr id="7" name="TextBox 2">
            <a:extLst>
              <a:ext uri="{FF2B5EF4-FFF2-40B4-BE49-F238E27FC236}">
                <a16:creationId xmlns:a16="http://schemas.microsoft.com/office/drawing/2014/main" id="{EBE8B625-24CA-4E06-83E1-F417063B6A17}"/>
              </a:ext>
            </a:extLst>
          </p:cNvPr>
          <p:cNvSpPr txBox="1"/>
          <p:nvPr/>
        </p:nvSpPr>
        <p:spPr>
          <a:xfrm>
            <a:off x="685801" y="7010400"/>
            <a:ext cx="6477000" cy="5509200"/>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L'onboarding contestuale significa che </a:t>
            </a:r>
            <a:r>
              <a:rPr lang="it-IT" sz="3200" b="1" dirty="0"/>
              <a:t>le istruzioni vengono fornite solo quando l'utente ne ha bisogno</a:t>
            </a:r>
            <a:r>
              <a:rPr lang="it-IT" sz="3200" dirty="0"/>
              <a:t>. Duolingo è un ottimo esempio. Questa app abbina un tour interattivo con una divulgazione progressiva per mostrare agli utenti come funziona l'app. </a:t>
            </a:r>
            <a:endParaRPr lang="en-US" sz="3200" dirty="0"/>
          </a:p>
        </p:txBody>
      </p:sp>
    </p:spTree>
    <p:extLst>
      <p:ext uri="{BB962C8B-B14F-4D97-AF65-F5344CB8AC3E}">
        <p14:creationId xmlns:p14="http://schemas.microsoft.com/office/powerpoint/2010/main" val="1116901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en-US" dirty="0" err="1"/>
              <a:t>Focalizzarsi</a:t>
            </a:r>
            <a:r>
              <a:rPr lang="en-US" dirty="0"/>
              <a:t> </a:t>
            </a:r>
            <a:r>
              <a:rPr lang="en-US" dirty="0" err="1"/>
              <a:t>sulla</a:t>
            </a:r>
            <a:r>
              <a:rPr lang="en-US" dirty="0"/>
              <a:t> “prima volta” </a:t>
            </a:r>
            <a:r>
              <a:rPr lang="en-US" dirty="0" err="1"/>
              <a:t>dell’utente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48</a:t>
            </a:fld>
            <a:endParaRPr/>
          </a:p>
        </p:txBody>
      </p:sp>
      <p:sp>
        <p:nvSpPr>
          <p:cNvPr id="14" name="TextBox 2"/>
          <p:cNvSpPr txBox="1"/>
          <p:nvPr/>
        </p:nvSpPr>
        <p:spPr>
          <a:xfrm>
            <a:off x="685800" y="2743200"/>
            <a:ext cx="8305800" cy="9941183"/>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200" dirty="0"/>
              <a:t>Un'altra cosa che può essere molto utile durante l'onboarding è uno stato vuoto. </a:t>
            </a:r>
          </a:p>
          <a:p>
            <a:pPr marL="571500" indent="-571500">
              <a:buClr>
                <a:schemeClr val="accent1"/>
              </a:buClr>
              <a:buFont typeface="Arial" panose="020B0604020202020204" pitchFamily="34" charset="0"/>
              <a:buChar char="•"/>
            </a:pPr>
            <a:endParaRPr lang="it-IT" sz="3200" dirty="0"/>
          </a:p>
          <a:p>
            <a:pPr>
              <a:buClr>
                <a:schemeClr val="accent1"/>
              </a:buClr>
            </a:pPr>
            <a:endParaRPr lang="it-IT" sz="3200" dirty="0"/>
          </a:p>
          <a:p>
            <a:pPr marL="571500" indent="-571500">
              <a:buClr>
                <a:schemeClr val="accent1"/>
              </a:buClr>
              <a:buFont typeface="Arial" panose="020B0604020202020204" pitchFamily="34" charset="0"/>
              <a:buChar char="•"/>
            </a:pPr>
            <a:r>
              <a:rPr lang="it-IT" sz="3200" dirty="0"/>
              <a:t>Uno stato vuoto è una schermata il cui stato predefinito è vuoto e richiede agli utenti di eseguire uno o più passaggi per popolarla con i dati.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Oltre a informare l'utente su quali contenuti aspettarsi dalla pagina, uno stato vuoto può anche insegnare alle persone come utilizzare un'app.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Anche se il processo di onboarding consiste in un solo passaggio, la guida rassicurerà gli utenti che stanno facendo la cosa giusta.</a:t>
            </a:r>
            <a:endParaRPr lang="en-US" sz="3200" dirty="0"/>
          </a:p>
        </p:txBody>
      </p:sp>
      <p:pic>
        <p:nvPicPr>
          <p:cNvPr id="3" name="Picture 2">
            <a:extLst>
              <a:ext uri="{FF2B5EF4-FFF2-40B4-BE49-F238E27FC236}">
                <a16:creationId xmlns:a16="http://schemas.microsoft.com/office/drawing/2014/main" id="{84B4A785-D54D-49A7-B2E7-3343C6269D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39600" y="2175967"/>
            <a:ext cx="6042473" cy="9510851"/>
          </a:xfrm>
          <a:prstGeom prst="rect">
            <a:avLst/>
          </a:prstGeom>
        </p:spPr>
      </p:pic>
    </p:spTree>
    <p:extLst>
      <p:ext uri="{BB962C8B-B14F-4D97-AF65-F5344CB8AC3E}">
        <p14:creationId xmlns:p14="http://schemas.microsoft.com/office/powerpoint/2010/main" val="3905549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Limitare la richiesta di configurazione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49</a:t>
            </a:fld>
            <a:endParaRPr/>
          </a:p>
        </p:txBody>
      </p:sp>
      <p:sp>
        <p:nvSpPr>
          <p:cNvPr id="14" name="TextBox 2"/>
          <p:cNvSpPr txBox="1"/>
          <p:nvPr/>
        </p:nvSpPr>
        <p:spPr>
          <a:xfrm>
            <a:off x="685800" y="3491091"/>
            <a:ext cx="17602200" cy="6740307"/>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Una fase di configurazione obbligatoria crea attrito e può portare all'abbandono dell'app. Quando gli utenti avviano un'app, si aspettano che funzioni.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Pertanto, progettare la tua app per la maggior parte degli utenti e consentire ai pochi che desiderano una configurazione diversa di regolare le proprie impostazioni per soddisfare le proprie esigenze ogni volta che lo desiderano.</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Suggerimento: provare a dedurre ciò di cui si ha bisogno dal sistema. Se si ha bisogno di informazioni sull'utente, sul dispositivo o sull'ambiente, chiederle al sistema quando possibile, invece di chiedere all'utente.</a:t>
            </a:r>
            <a:endParaRPr lang="en-US" sz="3600" dirty="0"/>
          </a:p>
        </p:txBody>
      </p:sp>
    </p:spTree>
    <p:extLst>
      <p:ext uri="{BB962C8B-B14F-4D97-AF65-F5344CB8AC3E}">
        <p14:creationId xmlns:p14="http://schemas.microsoft.com/office/powerpoint/2010/main" val="1631054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Sviluppare</a:t>
            </a:r>
            <a:r>
              <a:rPr lang="en-US" dirty="0"/>
              <a:t> una </a:t>
            </a:r>
            <a:r>
              <a:rPr lang="en-US" dirty="0" err="1"/>
              <a:t>strategia</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5</a:t>
            </a:fld>
            <a:endParaRPr/>
          </a:p>
        </p:txBody>
      </p:sp>
      <p:sp>
        <p:nvSpPr>
          <p:cNvPr id="14" name="TextBox 2"/>
          <p:cNvSpPr txBox="1"/>
          <p:nvPr/>
        </p:nvSpPr>
        <p:spPr>
          <a:xfrm>
            <a:off x="685800" y="3491091"/>
            <a:ext cx="17602200" cy="646331"/>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en-US" sz="3600" dirty="0"/>
              <a:t>La </a:t>
            </a:r>
            <a:r>
              <a:rPr lang="en-US" sz="3600" dirty="0" err="1"/>
              <a:t>strategia</a:t>
            </a:r>
            <a:r>
              <a:rPr lang="en-US" sz="3600" dirty="0"/>
              <a:t> </a:t>
            </a:r>
            <a:r>
              <a:rPr lang="en-US" sz="3600" dirty="0" err="1"/>
              <a:t>deve</a:t>
            </a:r>
            <a:r>
              <a:rPr lang="en-US" sz="3600" dirty="0"/>
              <a:t> </a:t>
            </a:r>
            <a:r>
              <a:rPr lang="en-US" sz="3600" dirty="0" err="1"/>
              <a:t>essere</a:t>
            </a:r>
            <a:r>
              <a:rPr lang="en-US" sz="3600" dirty="0"/>
              <a:t>: </a:t>
            </a:r>
            <a:r>
              <a:rPr lang="en-US" sz="3600" b="1" dirty="0" err="1"/>
              <a:t>Specifica</a:t>
            </a:r>
            <a:r>
              <a:rPr lang="en-US" sz="3600" dirty="0"/>
              <a:t>, </a:t>
            </a:r>
            <a:r>
              <a:rPr lang="en-US" sz="3600" b="1" dirty="0" err="1"/>
              <a:t>Misurabile</a:t>
            </a:r>
            <a:r>
              <a:rPr lang="en-US" sz="3600" dirty="0"/>
              <a:t>, </a:t>
            </a:r>
            <a:r>
              <a:rPr lang="en-US" sz="3600" b="1" dirty="0"/>
              <a:t>Accessible</a:t>
            </a:r>
            <a:r>
              <a:rPr lang="en-US" sz="3600" dirty="0"/>
              <a:t>, </a:t>
            </a:r>
            <a:r>
              <a:rPr lang="en-US" sz="3600" b="1" dirty="0" err="1"/>
              <a:t>Rilevante</a:t>
            </a:r>
            <a:r>
              <a:rPr lang="en-US" sz="3600" dirty="0"/>
              <a:t>, </a:t>
            </a:r>
            <a:r>
              <a:rPr lang="en-US" sz="3600" b="1" dirty="0" err="1"/>
              <a:t>Tempestiva</a:t>
            </a:r>
            <a:endParaRPr lang="en-US" sz="3600" b="1" dirty="0"/>
          </a:p>
        </p:txBody>
      </p:sp>
      <p:sp>
        <p:nvSpPr>
          <p:cNvPr id="2" name="Rectangle: Rounded Corners 1">
            <a:extLst>
              <a:ext uri="{FF2B5EF4-FFF2-40B4-BE49-F238E27FC236}">
                <a16:creationId xmlns:a16="http://schemas.microsoft.com/office/drawing/2014/main" id="{1B1134CB-1EAD-4FBB-98B1-85E003AE9778}"/>
              </a:ext>
            </a:extLst>
          </p:cNvPr>
          <p:cNvSpPr/>
          <p:nvPr/>
        </p:nvSpPr>
        <p:spPr>
          <a:xfrm>
            <a:off x="876300" y="4953000"/>
            <a:ext cx="1790700" cy="14211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S</a:t>
            </a:r>
            <a:endParaRPr lang="en-GB" sz="7200" b="1" dirty="0"/>
          </a:p>
        </p:txBody>
      </p:sp>
      <p:sp>
        <p:nvSpPr>
          <p:cNvPr id="6" name="Rectangle: Rounded Corners 5">
            <a:extLst>
              <a:ext uri="{FF2B5EF4-FFF2-40B4-BE49-F238E27FC236}">
                <a16:creationId xmlns:a16="http://schemas.microsoft.com/office/drawing/2014/main" id="{F9675737-6405-49C0-A198-7666B3F46F69}"/>
              </a:ext>
            </a:extLst>
          </p:cNvPr>
          <p:cNvSpPr/>
          <p:nvPr/>
        </p:nvSpPr>
        <p:spPr>
          <a:xfrm>
            <a:off x="876300" y="6462739"/>
            <a:ext cx="1790700" cy="1421190"/>
          </a:xfrm>
          <a:prstGeom prst="roundRect">
            <a:avLst/>
          </a:prstGeom>
          <a:solidFill>
            <a:srgbClr val="298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M</a:t>
            </a:r>
            <a:endParaRPr lang="en-GB" sz="7200" b="1" dirty="0"/>
          </a:p>
        </p:txBody>
      </p:sp>
      <p:sp>
        <p:nvSpPr>
          <p:cNvPr id="7" name="Rectangle: Rounded Corners 6">
            <a:extLst>
              <a:ext uri="{FF2B5EF4-FFF2-40B4-BE49-F238E27FC236}">
                <a16:creationId xmlns:a16="http://schemas.microsoft.com/office/drawing/2014/main" id="{3D2482A5-8380-4D68-9A0E-B8DEC6A0F5CC}"/>
              </a:ext>
            </a:extLst>
          </p:cNvPr>
          <p:cNvSpPr/>
          <p:nvPr/>
        </p:nvSpPr>
        <p:spPr>
          <a:xfrm>
            <a:off x="876300" y="7972478"/>
            <a:ext cx="1790700" cy="142119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A</a:t>
            </a:r>
            <a:endParaRPr lang="en-GB" sz="7200" b="1" dirty="0"/>
          </a:p>
        </p:txBody>
      </p:sp>
      <p:sp>
        <p:nvSpPr>
          <p:cNvPr id="8" name="Rectangle: Rounded Corners 7">
            <a:extLst>
              <a:ext uri="{FF2B5EF4-FFF2-40B4-BE49-F238E27FC236}">
                <a16:creationId xmlns:a16="http://schemas.microsoft.com/office/drawing/2014/main" id="{C38CB0B8-269E-489A-AA0E-921578F1E87F}"/>
              </a:ext>
            </a:extLst>
          </p:cNvPr>
          <p:cNvSpPr/>
          <p:nvPr/>
        </p:nvSpPr>
        <p:spPr>
          <a:xfrm>
            <a:off x="876300" y="9482217"/>
            <a:ext cx="1790700" cy="1421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R</a:t>
            </a:r>
            <a:endParaRPr lang="en-GB" sz="7200" b="1" dirty="0"/>
          </a:p>
        </p:txBody>
      </p:sp>
      <p:sp>
        <p:nvSpPr>
          <p:cNvPr id="9" name="Rectangle: Rounded Corners 8">
            <a:extLst>
              <a:ext uri="{FF2B5EF4-FFF2-40B4-BE49-F238E27FC236}">
                <a16:creationId xmlns:a16="http://schemas.microsoft.com/office/drawing/2014/main" id="{CE75DF99-738D-48A0-9AB2-78C48623ECB5}"/>
              </a:ext>
            </a:extLst>
          </p:cNvPr>
          <p:cNvSpPr/>
          <p:nvPr/>
        </p:nvSpPr>
        <p:spPr>
          <a:xfrm>
            <a:off x="876300" y="10991956"/>
            <a:ext cx="1790700" cy="1421190"/>
          </a:xfrm>
          <a:prstGeom prst="roundRect">
            <a:avLst/>
          </a:prstGeom>
          <a:solidFill>
            <a:srgbClr val="E570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T</a:t>
            </a:r>
            <a:endParaRPr lang="en-GB" sz="7200" b="1" dirty="0"/>
          </a:p>
        </p:txBody>
      </p:sp>
      <p:sp>
        <p:nvSpPr>
          <p:cNvPr id="3" name="Arrow: Right 2">
            <a:extLst>
              <a:ext uri="{FF2B5EF4-FFF2-40B4-BE49-F238E27FC236}">
                <a16:creationId xmlns:a16="http://schemas.microsoft.com/office/drawing/2014/main" id="{6BDB23CD-BB8F-405A-9D61-97BFEDB6F3B1}"/>
              </a:ext>
            </a:extLst>
          </p:cNvPr>
          <p:cNvSpPr/>
          <p:nvPr/>
        </p:nvSpPr>
        <p:spPr>
          <a:xfrm>
            <a:off x="2819400" y="4953000"/>
            <a:ext cx="1600200" cy="1421190"/>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EDBEBA2B-1FFD-4A30-90A4-D87E18B7115A}"/>
              </a:ext>
            </a:extLst>
          </p:cNvPr>
          <p:cNvSpPr/>
          <p:nvPr/>
        </p:nvSpPr>
        <p:spPr>
          <a:xfrm>
            <a:off x="4572000" y="4953000"/>
            <a:ext cx="12344400" cy="3505200"/>
          </a:xfrm>
          <a:prstGeom prst="roundRect">
            <a:avLst/>
          </a:prstGeom>
          <a:solidFill>
            <a:srgbClr val="C0000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sz="2800" b="1" dirty="0"/>
              <a:t>Definire l’obiettivo nel modo piu’ preciso possible senza utilizzare un linguaggio ambiguo.</a:t>
            </a:r>
          </a:p>
          <a:p>
            <a:endParaRPr lang="it-IT" sz="2800" b="1" dirty="0"/>
          </a:p>
          <a:p>
            <a:r>
              <a:rPr lang="it-IT" sz="2800" b="1" dirty="0"/>
              <a:t>5W: </a:t>
            </a:r>
          </a:p>
          <a:p>
            <a:r>
              <a:rPr lang="it-IT" sz="2800" b="1" dirty="0"/>
              <a:t>CHI e’ coinvolto? COSA voglio raggiungere? DOVE deve essere fatto? PERCHE’ lo sto’ facendo? QUALI vincoli e requisiti ho?</a:t>
            </a:r>
          </a:p>
        </p:txBody>
      </p:sp>
    </p:spTree>
    <p:extLst>
      <p:ext uri="{BB962C8B-B14F-4D97-AF65-F5344CB8AC3E}">
        <p14:creationId xmlns:p14="http://schemas.microsoft.com/office/powerpoint/2010/main" val="13713177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Limitare la richiesta di configurazione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50</a:t>
            </a:fld>
            <a:endParaRPr/>
          </a:p>
        </p:txBody>
      </p:sp>
      <p:sp>
        <p:nvSpPr>
          <p:cNvPr id="14" name="TextBox 2"/>
          <p:cNvSpPr txBox="1"/>
          <p:nvPr/>
        </p:nvSpPr>
        <p:spPr>
          <a:xfrm>
            <a:off x="685800" y="2438400"/>
            <a:ext cx="7467600" cy="10618291"/>
          </a:xfrm>
          <a:prstGeom prst="rect">
            <a:avLst/>
          </a:prstGeom>
          <a:noFill/>
        </p:spPr>
        <p:txBody>
          <a:bodyPr wrap="square" rtlCol="0">
            <a:spAutoFit/>
          </a:bodyPr>
          <a:lstStyle/>
          <a:p>
            <a:pPr>
              <a:buClr>
                <a:schemeClr val="accent1"/>
              </a:buClr>
            </a:pPr>
            <a:r>
              <a:rPr lang="it-IT" sz="3600" b="1" dirty="0"/>
              <a:t>TIP: EVITARE DI CHIEDERE AUTORIZZAZIONI ALL'INIZIO</a:t>
            </a:r>
          </a:p>
          <a:p>
            <a:pPr>
              <a:buClr>
                <a:schemeClr val="accent1"/>
              </a:buClr>
            </a:pPr>
            <a:endParaRPr lang="it-IT" sz="3600" b="1" dirty="0"/>
          </a:p>
          <a:p>
            <a:pPr marL="571500" indent="-571500">
              <a:buClr>
                <a:schemeClr val="accent1"/>
              </a:buClr>
              <a:buFont typeface="Arial" panose="020B0604020202020204" pitchFamily="34" charset="0"/>
              <a:buChar char="•"/>
            </a:pPr>
            <a:r>
              <a:rPr lang="it-IT" sz="3200" dirty="0"/>
              <a:t>Evita una situazione in cui la prima cosa che un utente vede all'avvio dell'app è una finestra di dialogo che richiede l'autorizzazione.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Simile ad un muro di accesso o alla fase di configurazione anticipata, la richiesta di autorizzazione all'avvio deve essere eseguita solo quando è necessario per le funzioni principali dell'app.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Gli utenti non saranno disturbati da questa richiesta se è evidente che la app dipende da tale autorizzazione per funzionare (ad esempio, è chiaro il motivo per cui un editor di foto richiederebbe l'accesso alle foto).</a:t>
            </a:r>
            <a:endParaRPr lang="en-US" sz="3200" dirty="0"/>
          </a:p>
        </p:txBody>
      </p:sp>
      <p:pic>
        <p:nvPicPr>
          <p:cNvPr id="3" name="Picture 2">
            <a:extLst>
              <a:ext uri="{FF2B5EF4-FFF2-40B4-BE49-F238E27FC236}">
                <a16:creationId xmlns:a16="http://schemas.microsoft.com/office/drawing/2014/main" id="{A55510FB-0DE1-4C36-B4B9-3104DFF1EE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0189" y="3962400"/>
            <a:ext cx="9914913" cy="6781800"/>
          </a:xfrm>
          <a:prstGeom prst="rect">
            <a:avLst/>
          </a:prstGeom>
        </p:spPr>
      </p:pic>
    </p:spTree>
    <p:extLst>
      <p:ext uri="{BB962C8B-B14F-4D97-AF65-F5344CB8AC3E}">
        <p14:creationId xmlns:p14="http://schemas.microsoft.com/office/powerpoint/2010/main" val="27175845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Limitare la richiesta di configurazione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51</a:t>
            </a:fld>
            <a:endParaRPr/>
          </a:p>
        </p:txBody>
      </p:sp>
      <p:sp>
        <p:nvSpPr>
          <p:cNvPr id="14" name="TextBox 2"/>
          <p:cNvSpPr txBox="1"/>
          <p:nvPr/>
        </p:nvSpPr>
        <p:spPr>
          <a:xfrm>
            <a:off x="685800" y="2339400"/>
            <a:ext cx="8458200" cy="10926068"/>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200" dirty="0"/>
              <a:t>Ma per qualsiasi altro caso, chiedere le autorizzazioni nel contesto. È più probabile che gli utenti concedano l'autorizzazione se richiesto durante un'attività pertinente.</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Chiedere solo ciò di cui la tua app ha chiaramente bisogno. Non chiedere tutti i permessi possibili. Sarebbe sospetto se un'app richiede qualcosa di cui non ha evidente bisogno. Ad esempio, un'app sveglia che chiede il permesso di accedere al tuo elenco di contatti sarebbe sospetta.</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Spiegare perché la tua app ha bisogno delle informazioni, se non sono ovvie.</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A volte è necessario fornire più contesto per la richiesta. Per questo motivo, si puo’ progettare un avviso personalizzato per richiedere l'autorizzazione.</a:t>
            </a:r>
            <a:endParaRPr lang="en-US" sz="3200" dirty="0"/>
          </a:p>
        </p:txBody>
      </p:sp>
      <p:pic>
        <p:nvPicPr>
          <p:cNvPr id="6" name="Picture 5">
            <a:extLst>
              <a:ext uri="{FF2B5EF4-FFF2-40B4-BE49-F238E27FC236}">
                <a16:creationId xmlns:a16="http://schemas.microsoft.com/office/drawing/2014/main" id="{F60CACDF-4389-4DE9-A8C6-9DCCFEFB6A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32150" y="4775952"/>
            <a:ext cx="8755850" cy="5179085"/>
          </a:xfrm>
          <a:prstGeom prst="rect">
            <a:avLst/>
          </a:prstGeom>
        </p:spPr>
      </p:pic>
    </p:spTree>
    <p:extLst>
      <p:ext uri="{BB962C8B-B14F-4D97-AF65-F5344CB8AC3E}">
        <p14:creationId xmlns:p14="http://schemas.microsoft.com/office/powerpoint/2010/main" val="191673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Fai apparire la tua app veloce e reattiva</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52</a:t>
            </a:fld>
            <a:endParaRPr/>
          </a:p>
        </p:txBody>
      </p:sp>
      <p:sp>
        <p:nvSpPr>
          <p:cNvPr id="14" name="TextBox 2"/>
          <p:cNvSpPr txBox="1"/>
          <p:nvPr/>
        </p:nvSpPr>
        <p:spPr>
          <a:xfrm>
            <a:off x="685800" y="2362200"/>
            <a:ext cx="8001000" cy="9448740"/>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200" dirty="0"/>
              <a:t>Il tempo di caricamento è estremamente importante per l'UX. Con il progredire della tecnologia, si diventa sempre più impazienti e oggi il 47% degli utenti si aspetta che una pagina venga caricata in 2 secondi o meno.</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Se una pagina impiega più tempo per caricarsi, i visitatori potrebbero sentirsi frustrati e andarsene.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Ma non importa quanto velocemente crei un'app, </a:t>
            </a:r>
            <a:r>
              <a:rPr lang="it-IT" sz="3200" b="1" dirty="0"/>
              <a:t>alcune cose richiederanno tempo per essere elaborate</a:t>
            </a:r>
            <a:r>
              <a:rPr lang="it-IT" sz="3200" dirty="0"/>
              <a:t>.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Una risposta lenta potrebbe essere causata da una cattiva connessione Internet o un'operazione potrebbe richiedere molto tempo. </a:t>
            </a:r>
            <a:endParaRPr lang="en-US" sz="3200" dirty="0"/>
          </a:p>
        </p:txBody>
      </p:sp>
      <p:pic>
        <p:nvPicPr>
          <p:cNvPr id="3" name="Picture 2">
            <a:extLst>
              <a:ext uri="{FF2B5EF4-FFF2-40B4-BE49-F238E27FC236}">
                <a16:creationId xmlns:a16="http://schemas.microsoft.com/office/drawing/2014/main" id="{8F881D36-3B65-43D0-AE75-4BAC30744A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9084" y="4038600"/>
            <a:ext cx="9248916" cy="6048791"/>
          </a:xfrm>
          <a:prstGeom prst="rect">
            <a:avLst/>
          </a:prstGeom>
        </p:spPr>
      </p:pic>
    </p:spTree>
    <p:extLst>
      <p:ext uri="{BB962C8B-B14F-4D97-AF65-F5344CB8AC3E}">
        <p14:creationId xmlns:p14="http://schemas.microsoft.com/office/powerpoint/2010/main" val="7837976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Fai apparire la tua app veloce e reattiva</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53</a:t>
            </a:fld>
            <a:endParaRPr/>
          </a:p>
        </p:txBody>
      </p:sp>
      <p:sp>
        <p:nvSpPr>
          <p:cNvPr id="14" name="TextBox 2"/>
          <p:cNvSpPr txBox="1"/>
          <p:nvPr/>
        </p:nvSpPr>
        <p:spPr>
          <a:xfrm>
            <a:off x="685800" y="3491091"/>
            <a:ext cx="17602200" cy="7294305"/>
          </a:xfrm>
          <a:prstGeom prst="rect">
            <a:avLst/>
          </a:prstGeom>
          <a:noFill/>
        </p:spPr>
        <p:txBody>
          <a:bodyPr wrap="square" rtlCol="0">
            <a:spAutoFit/>
          </a:bodyPr>
          <a:lstStyle/>
          <a:p>
            <a:pPr>
              <a:buClr>
                <a:schemeClr val="accent1"/>
              </a:buClr>
            </a:pPr>
            <a:r>
              <a:rPr lang="it-IT" sz="3600" b="1" dirty="0"/>
              <a:t>TIP: CONCENTRARSI SUL CARICAMENTO DEL CONTENUTO NELL'AREA VISIBILE DELLO SCHERMO</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Caricare contenuto sufficiente per riempire lo schermo quando si apre una pagina.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Il contenuto disponibile durante lo scorrimento dovrebbe continuare a essere caricato in background.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Il vantaggio di questo approccio è che gli utenti saranno coinvolti nella lettura del contenuto iniziale e, in alcuni casi, non noteranno nemmeno che il contenuto è ancora in fase di caricamento.</a:t>
            </a:r>
            <a:endParaRPr lang="en-US" sz="3600" dirty="0"/>
          </a:p>
        </p:txBody>
      </p:sp>
    </p:spTree>
    <p:extLst>
      <p:ext uri="{BB962C8B-B14F-4D97-AF65-F5344CB8AC3E}">
        <p14:creationId xmlns:p14="http://schemas.microsoft.com/office/powerpoint/2010/main" val="3588371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Fai apparire la tua app veloce e reattiva</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54</a:t>
            </a:fld>
            <a:endParaRPr/>
          </a:p>
        </p:txBody>
      </p:sp>
      <p:sp>
        <p:nvSpPr>
          <p:cNvPr id="14" name="TextBox 2"/>
          <p:cNvSpPr txBox="1"/>
          <p:nvPr/>
        </p:nvSpPr>
        <p:spPr>
          <a:xfrm>
            <a:off x="685800" y="3491091"/>
            <a:ext cx="17602200" cy="6617196"/>
          </a:xfrm>
          <a:prstGeom prst="rect">
            <a:avLst/>
          </a:prstGeom>
          <a:noFill/>
        </p:spPr>
        <p:txBody>
          <a:bodyPr wrap="square" rtlCol="0">
            <a:spAutoFit/>
          </a:bodyPr>
          <a:lstStyle/>
          <a:p>
            <a:pPr>
              <a:buClr>
                <a:schemeClr val="accent1"/>
              </a:buClr>
            </a:pPr>
            <a:r>
              <a:rPr lang="it-IT" sz="3600" b="1" dirty="0"/>
              <a:t>TIP: RENDERE ESPLICITO QUANDO È IN CORSO IL CARICAMENTO</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Una schermata vuota o statica visualizzata dagli utenti durante il caricamento del contenuto può far sembrare che la tua app sia bloccata, causando confusione e frustrazione e potenzialmente costringendo le persone a lasciare la tua app.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Come minimo, mostrare uno spinner di caricamento che chiarisca che sta succedendo qualcosa. </a:t>
            </a:r>
          </a:p>
          <a:p>
            <a:pPr marL="1257300" lvl="1" indent="-571500">
              <a:buClr>
                <a:schemeClr val="accent1"/>
              </a:buClr>
              <a:buFont typeface="Arial" panose="020B0604020202020204" pitchFamily="34" charset="0"/>
              <a:buChar char="•"/>
            </a:pPr>
            <a:r>
              <a:rPr lang="it-IT" sz="3200" dirty="0"/>
              <a:t>per un tempo di attesa più lungo (più di 10 secondi), è essenziale visualizzare una barra di avanzamento in modo che l'utente possa valutare quanto tempo aspetterà.</a:t>
            </a:r>
            <a:endParaRPr lang="en-US" sz="3200" dirty="0"/>
          </a:p>
        </p:txBody>
      </p:sp>
    </p:spTree>
    <p:extLst>
      <p:ext uri="{BB962C8B-B14F-4D97-AF65-F5344CB8AC3E}">
        <p14:creationId xmlns:p14="http://schemas.microsoft.com/office/powerpoint/2010/main" val="29867777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Fai apparire la tua app veloce e reattiva</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55</a:t>
            </a:fld>
            <a:endParaRPr/>
          </a:p>
        </p:txBody>
      </p:sp>
      <p:sp>
        <p:nvSpPr>
          <p:cNvPr id="14" name="TextBox 2"/>
          <p:cNvSpPr txBox="1"/>
          <p:nvPr/>
        </p:nvSpPr>
        <p:spPr>
          <a:xfrm>
            <a:off x="685800" y="2286000"/>
            <a:ext cx="9144000" cy="10002738"/>
          </a:xfrm>
          <a:prstGeom prst="rect">
            <a:avLst/>
          </a:prstGeom>
          <a:noFill/>
        </p:spPr>
        <p:txBody>
          <a:bodyPr wrap="square" rtlCol="0">
            <a:spAutoFit/>
          </a:bodyPr>
          <a:lstStyle/>
          <a:p>
            <a:pPr>
              <a:buClr>
                <a:schemeClr val="accent1"/>
              </a:buClr>
            </a:pPr>
            <a:r>
              <a:rPr lang="it-IT" sz="3600" b="1" dirty="0"/>
              <a:t>TIP: OFFRIRE UNA DISTRAZIONE VISIVA</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Se un'app offre agli utenti qualcosa di interessante da guardare durante l'attesa, gli utenti presteranno meno attenzione all'attesa stessa. Quindi, per assicurarsi che le persone non si annoino mentre aspettano che accada qualcosa, offrire loro una distrazione.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Un raffinato indicatore di attesa animato può mantenere l'attenzione degli utenti durante l'attesa.</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Suggerimento: tenere a mente la longevità. Anche una buona animazione può essere fastidiosa quando è sovrautilizzata.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Quando si progetta un'animazione, chiedersi: «L'animazione diventerà fastidiosa al centesimo utilizzo o oppure no?»</a:t>
            </a:r>
            <a:endParaRPr lang="en-US" sz="3200" dirty="0"/>
          </a:p>
        </p:txBody>
      </p:sp>
      <p:pic>
        <p:nvPicPr>
          <p:cNvPr id="3" name="Picture 2">
            <a:extLst>
              <a:ext uri="{FF2B5EF4-FFF2-40B4-BE49-F238E27FC236}">
                <a16:creationId xmlns:a16="http://schemas.microsoft.com/office/drawing/2014/main" id="{3DEB568B-4CF9-465A-A766-B35DA261A2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0" y="4201269"/>
            <a:ext cx="7924800" cy="5943600"/>
          </a:xfrm>
          <a:prstGeom prst="rect">
            <a:avLst/>
          </a:prstGeom>
        </p:spPr>
      </p:pic>
    </p:spTree>
    <p:extLst>
      <p:ext uri="{BB962C8B-B14F-4D97-AF65-F5344CB8AC3E}">
        <p14:creationId xmlns:p14="http://schemas.microsoft.com/office/powerpoint/2010/main" val="27242106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Skeleton Screens</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56</a:t>
            </a:fld>
            <a:endParaRPr/>
          </a:p>
        </p:txBody>
      </p:sp>
      <p:sp>
        <p:nvSpPr>
          <p:cNvPr id="14" name="TextBox 2"/>
          <p:cNvSpPr txBox="1"/>
          <p:nvPr/>
        </p:nvSpPr>
        <p:spPr>
          <a:xfrm>
            <a:off x="685800" y="3491091"/>
            <a:ext cx="9525000" cy="2862322"/>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Gli </a:t>
            </a:r>
            <a:r>
              <a:rPr lang="it-IT" sz="3600" b="1" dirty="0"/>
              <a:t>skeleton screens</a:t>
            </a:r>
            <a:r>
              <a:rPr lang="it-IT" sz="3600" dirty="0"/>
              <a:t> (cioè i contenitori di informazioni temporanee) sono essenzialmente una versione vuota di una pagina in cui le informazioni vengono caricate gradualmente.</a:t>
            </a:r>
            <a:endParaRPr lang="en-US" sz="3600" dirty="0"/>
          </a:p>
        </p:txBody>
      </p:sp>
      <p:pic>
        <p:nvPicPr>
          <p:cNvPr id="6" name="Picture 5">
            <a:extLst>
              <a:ext uri="{FF2B5EF4-FFF2-40B4-BE49-F238E27FC236}">
                <a16:creationId xmlns:a16="http://schemas.microsoft.com/office/drawing/2014/main" id="{5750FD86-7097-4FC3-91DA-BDD55E9A4F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11000" y="1499233"/>
            <a:ext cx="5791200" cy="10293857"/>
          </a:xfrm>
          <a:prstGeom prst="rect">
            <a:avLst/>
          </a:prstGeom>
        </p:spPr>
      </p:pic>
    </p:spTree>
    <p:extLst>
      <p:ext uri="{BB962C8B-B14F-4D97-AF65-F5344CB8AC3E}">
        <p14:creationId xmlns:p14="http://schemas.microsoft.com/office/powerpoint/2010/main" val="31751346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Skeleton Screens</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57</a:t>
            </a:fld>
            <a:endParaRPr/>
          </a:p>
        </p:txBody>
      </p:sp>
      <p:sp>
        <p:nvSpPr>
          <p:cNvPr id="14" name="TextBox 2"/>
          <p:cNvSpPr txBox="1"/>
          <p:nvPr/>
        </p:nvSpPr>
        <p:spPr>
          <a:xfrm>
            <a:off x="685800" y="3491091"/>
            <a:ext cx="6096000" cy="8956298"/>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Nel momento in cui la app inizia a caricare i dati, apparirà una schermata scheletro, dando agli utenti l'impressione che la tua app sia veloce e reattiva.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A differenza di un indicatore di caricamento, che comunica semplicemente che sta accadendo qualcosa, uno schermo scheletro si concentra sui progressi effettivi.</a:t>
            </a:r>
            <a:endParaRPr lang="en-US" sz="3600" dirty="0"/>
          </a:p>
        </p:txBody>
      </p:sp>
      <p:pic>
        <p:nvPicPr>
          <p:cNvPr id="3" name="Picture 2">
            <a:extLst>
              <a:ext uri="{FF2B5EF4-FFF2-40B4-BE49-F238E27FC236}">
                <a16:creationId xmlns:a16="http://schemas.microsoft.com/office/drawing/2014/main" id="{7BDEC561-0871-4239-8F8B-910EB967D8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90198" y="2918139"/>
            <a:ext cx="9516828" cy="8956298"/>
          </a:xfrm>
          <a:prstGeom prst="rect">
            <a:avLst/>
          </a:prstGeom>
        </p:spPr>
      </p:pic>
    </p:spTree>
    <p:extLst>
      <p:ext uri="{BB962C8B-B14F-4D97-AF65-F5344CB8AC3E}">
        <p14:creationId xmlns:p14="http://schemas.microsoft.com/office/powerpoint/2010/main" val="307013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 i contenuti per dispositivi mobili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58</a:t>
            </a:fld>
            <a:endParaRPr/>
          </a:p>
        </p:txBody>
      </p:sp>
      <p:sp>
        <p:nvSpPr>
          <p:cNvPr id="14" name="TextBox 2"/>
          <p:cNvSpPr txBox="1"/>
          <p:nvPr/>
        </p:nvSpPr>
        <p:spPr>
          <a:xfrm>
            <a:off x="685800" y="3491091"/>
            <a:ext cx="17602200" cy="6186309"/>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Il contenuto gioca un ruolo significativo nel design.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Nella maggior parte dei casi, il motivo principale per cui le persone utilizzano un'app è il contenuto che fornisce.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Ma non basta avere contenuti chiari e ben realizzati.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Il contenuto deve essere facile da digerire</a:t>
            </a:r>
            <a:endParaRPr lang="en-US" sz="3600" dirty="0"/>
          </a:p>
        </p:txBody>
      </p:sp>
    </p:spTree>
    <p:extLst>
      <p:ext uri="{BB962C8B-B14F-4D97-AF65-F5344CB8AC3E}">
        <p14:creationId xmlns:p14="http://schemas.microsoft.com/office/powerpoint/2010/main" val="3189151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 i contenuti per dispositivi mobili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59</a:t>
            </a:fld>
            <a:endParaRPr/>
          </a:p>
        </p:txBody>
      </p:sp>
      <p:sp>
        <p:nvSpPr>
          <p:cNvPr id="14" name="TextBox 2"/>
          <p:cNvSpPr txBox="1"/>
          <p:nvPr/>
        </p:nvSpPr>
        <p:spPr>
          <a:xfrm>
            <a:off x="685800" y="3491091"/>
            <a:ext cx="17602200" cy="6740307"/>
          </a:xfrm>
          <a:prstGeom prst="rect">
            <a:avLst/>
          </a:prstGeom>
          <a:noFill/>
        </p:spPr>
        <p:txBody>
          <a:bodyPr wrap="square" rtlCol="0">
            <a:spAutoFit/>
          </a:bodyPr>
          <a:lstStyle/>
          <a:p>
            <a:pPr>
              <a:buClr>
                <a:schemeClr val="accent1"/>
              </a:buClr>
            </a:pPr>
            <a:r>
              <a:rPr lang="it-IT" sz="3600" b="1" dirty="0"/>
              <a:t>TIP: RENDERE CHIARO E LEGGIBILE IL TESTO</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Quando pensiamo al contenuto, nella maggior parte dei casi intendiamo la tipografia.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Come afferma Oliver Reichenstein nel suo saggio «Web Design Is 95% Typography»: </a:t>
            </a:r>
            <a:br>
              <a:rPr lang="it-IT" sz="3600" dirty="0"/>
            </a:br>
            <a:br>
              <a:rPr lang="it-IT" sz="3600" dirty="0"/>
            </a:br>
            <a:r>
              <a:rPr lang="it-IT" sz="3600" b="1" dirty="0"/>
              <a:t>«Ottimizzare la tipografia significa ottimizzare la leggibilità, l'accessibilità, l'usabilità, l'equilibrio grafico generale.»</a:t>
            </a:r>
          </a:p>
          <a:p>
            <a:pPr marL="571500" indent="-571500">
              <a:buClr>
                <a:schemeClr val="accent1"/>
              </a:buClr>
              <a:buFont typeface="Arial" panose="020B0604020202020204" pitchFamily="34" charset="0"/>
              <a:buChar char="•"/>
            </a:pPr>
            <a:endParaRPr lang="en-US" sz="3600" dirty="0"/>
          </a:p>
        </p:txBody>
      </p:sp>
    </p:spTree>
    <p:extLst>
      <p:ext uri="{BB962C8B-B14F-4D97-AF65-F5344CB8AC3E}">
        <p14:creationId xmlns:p14="http://schemas.microsoft.com/office/powerpoint/2010/main" val="1731373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Sviluppare</a:t>
            </a:r>
            <a:r>
              <a:rPr lang="en-US" dirty="0"/>
              <a:t> una </a:t>
            </a:r>
            <a:r>
              <a:rPr lang="en-US" dirty="0" err="1"/>
              <a:t>strategia</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6</a:t>
            </a:fld>
            <a:endParaRPr/>
          </a:p>
        </p:txBody>
      </p:sp>
      <p:sp>
        <p:nvSpPr>
          <p:cNvPr id="14" name="TextBox 2"/>
          <p:cNvSpPr txBox="1"/>
          <p:nvPr/>
        </p:nvSpPr>
        <p:spPr>
          <a:xfrm>
            <a:off x="685800" y="3491091"/>
            <a:ext cx="17602200" cy="646331"/>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en-US" sz="3600" dirty="0"/>
              <a:t>La </a:t>
            </a:r>
            <a:r>
              <a:rPr lang="en-US" sz="3600" dirty="0" err="1"/>
              <a:t>strategia</a:t>
            </a:r>
            <a:r>
              <a:rPr lang="en-US" sz="3600" dirty="0"/>
              <a:t> </a:t>
            </a:r>
            <a:r>
              <a:rPr lang="en-US" sz="3600" dirty="0" err="1"/>
              <a:t>deve</a:t>
            </a:r>
            <a:r>
              <a:rPr lang="en-US" sz="3600" dirty="0"/>
              <a:t> </a:t>
            </a:r>
            <a:r>
              <a:rPr lang="en-US" sz="3600" dirty="0" err="1"/>
              <a:t>essere</a:t>
            </a:r>
            <a:r>
              <a:rPr lang="en-US" sz="3600" dirty="0"/>
              <a:t>: </a:t>
            </a:r>
            <a:r>
              <a:rPr lang="en-US" sz="3600" b="1" dirty="0" err="1"/>
              <a:t>Specifica</a:t>
            </a:r>
            <a:r>
              <a:rPr lang="en-US" sz="3600" dirty="0"/>
              <a:t>, </a:t>
            </a:r>
            <a:r>
              <a:rPr lang="en-US" sz="3600" b="1" dirty="0" err="1"/>
              <a:t>Misurabile</a:t>
            </a:r>
            <a:r>
              <a:rPr lang="en-US" sz="3600" dirty="0"/>
              <a:t>, </a:t>
            </a:r>
            <a:r>
              <a:rPr lang="en-US" sz="3600" b="1" dirty="0"/>
              <a:t>Accessible</a:t>
            </a:r>
            <a:r>
              <a:rPr lang="en-US" sz="3600" dirty="0"/>
              <a:t>, </a:t>
            </a:r>
            <a:r>
              <a:rPr lang="en-US" sz="3600" b="1" dirty="0" err="1"/>
              <a:t>Rilevante</a:t>
            </a:r>
            <a:r>
              <a:rPr lang="en-US" sz="3600" dirty="0"/>
              <a:t>, </a:t>
            </a:r>
            <a:r>
              <a:rPr lang="en-US" sz="3600" b="1" dirty="0" err="1"/>
              <a:t>Tempestiva</a:t>
            </a:r>
            <a:endParaRPr lang="en-US" sz="3600" b="1" dirty="0"/>
          </a:p>
        </p:txBody>
      </p:sp>
      <p:sp>
        <p:nvSpPr>
          <p:cNvPr id="2" name="Rectangle: Rounded Corners 1">
            <a:extLst>
              <a:ext uri="{FF2B5EF4-FFF2-40B4-BE49-F238E27FC236}">
                <a16:creationId xmlns:a16="http://schemas.microsoft.com/office/drawing/2014/main" id="{1B1134CB-1EAD-4FBB-98B1-85E003AE9778}"/>
              </a:ext>
            </a:extLst>
          </p:cNvPr>
          <p:cNvSpPr/>
          <p:nvPr/>
        </p:nvSpPr>
        <p:spPr>
          <a:xfrm>
            <a:off x="876300" y="4953000"/>
            <a:ext cx="1790700" cy="14211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S</a:t>
            </a:r>
            <a:endParaRPr lang="en-GB" sz="7200" b="1" dirty="0"/>
          </a:p>
        </p:txBody>
      </p:sp>
      <p:sp>
        <p:nvSpPr>
          <p:cNvPr id="6" name="Rectangle: Rounded Corners 5">
            <a:extLst>
              <a:ext uri="{FF2B5EF4-FFF2-40B4-BE49-F238E27FC236}">
                <a16:creationId xmlns:a16="http://schemas.microsoft.com/office/drawing/2014/main" id="{F9675737-6405-49C0-A198-7666B3F46F69}"/>
              </a:ext>
            </a:extLst>
          </p:cNvPr>
          <p:cNvSpPr/>
          <p:nvPr/>
        </p:nvSpPr>
        <p:spPr>
          <a:xfrm>
            <a:off x="876300" y="6462739"/>
            <a:ext cx="1790700" cy="1421190"/>
          </a:xfrm>
          <a:prstGeom prst="roundRect">
            <a:avLst/>
          </a:prstGeom>
          <a:solidFill>
            <a:srgbClr val="298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M</a:t>
            </a:r>
            <a:endParaRPr lang="en-GB" sz="7200" b="1" dirty="0"/>
          </a:p>
        </p:txBody>
      </p:sp>
      <p:sp>
        <p:nvSpPr>
          <p:cNvPr id="7" name="Rectangle: Rounded Corners 6">
            <a:extLst>
              <a:ext uri="{FF2B5EF4-FFF2-40B4-BE49-F238E27FC236}">
                <a16:creationId xmlns:a16="http://schemas.microsoft.com/office/drawing/2014/main" id="{3D2482A5-8380-4D68-9A0E-B8DEC6A0F5CC}"/>
              </a:ext>
            </a:extLst>
          </p:cNvPr>
          <p:cNvSpPr/>
          <p:nvPr/>
        </p:nvSpPr>
        <p:spPr>
          <a:xfrm>
            <a:off x="876300" y="7972478"/>
            <a:ext cx="1790700" cy="142119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A</a:t>
            </a:r>
            <a:endParaRPr lang="en-GB" sz="7200" b="1" dirty="0"/>
          </a:p>
        </p:txBody>
      </p:sp>
      <p:sp>
        <p:nvSpPr>
          <p:cNvPr id="8" name="Rectangle: Rounded Corners 7">
            <a:extLst>
              <a:ext uri="{FF2B5EF4-FFF2-40B4-BE49-F238E27FC236}">
                <a16:creationId xmlns:a16="http://schemas.microsoft.com/office/drawing/2014/main" id="{C38CB0B8-269E-489A-AA0E-921578F1E87F}"/>
              </a:ext>
            </a:extLst>
          </p:cNvPr>
          <p:cNvSpPr/>
          <p:nvPr/>
        </p:nvSpPr>
        <p:spPr>
          <a:xfrm>
            <a:off x="876300" y="9482217"/>
            <a:ext cx="1790700" cy="1421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R</a:t>
            </a:r>
            <a:endParaRPr lang="en-GB" sz="7200" b="1" dirty="0"/>
          </a:p>
        </p:txBody>
      </p:sp>
      <p:sp>
        <p:nvSpPr>
          <p:cNvPr id="9" name="Rectangle: Rounded Corners 8">
            <a:extLst>
              <a:ext uri="{FF2B5EF4-FFF2-40B4-BE49-F238E27FC236}">
                <a16:creationId xmlns:a16="http://schemas.microsoft.com/office/drawing/2014/main" id="{CE75DF99-738D-48A0-9AB2-78C48623ECB5}"/>
              </a:ext>
            </a:extLst>
          </p:cNvPr>
          <p:cNvSpPr/>
          <p:nvPr/>
        </p:nvSpPr>
        <p:spPr>
          <a:xfrm>
            <a:off x="876300" y="10991956"/>
            <a:ext cx="1790700" cy="1421190"/>
          </a:xfrm>
          <a:prstGeom prst="roundRect">
            <a:avLst/>
          </a:prstGeom>
          <a:solidFill>
            <a:srgbClr val="E570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T</a:t>
            </a:r>
            <a:endParaRPr lang="en-GB" sz="7200" b="1" dirty="0"/>
          </a:p>
        </p:txBody>
      </p:sp>
      <p:sp>
        <p:nvSpPr>
          <p:cNvPr id="3" name="Arrow: Right 2">
            <a:extLst>
              <a:ext uri="{FF2B5EF4-FFF2-40B4-BE49-F238E27FC236}">
                <a16:creationId xmlns:a16="http://schemas.microsoft.com/office/drawing/2014/main" id="{6BDB23CD-BB8F-405A-9D61-97BFEDB6F3B1}"/>
              </a:ext>
            </a:extLst>
          </p:cNvPr>
          <p:cNvSpPr/>
          <p:nvPr/>
        </p:nvSpPr>
        <p:spPr>
          <a:xfrm>
            <a:off x="2819400" y="6462739"/>
            <a:ext cx="1600200" cy="1421190"/>
          </a:xfrm>
          <a:prstGeom prst="rightArrow">
            <a:avLst/>
          </a:prstGeom>
          <a:solidFill>
            <a:srgbClr val="298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EDBEBA2B-1FFD-4A30-90A4-D87E18B7115A}"/>
              </a:ext>
            </a:extLst>
          </p:cNvPr>
          <p:cNvSpPr/>
          <p:nvPr/>
        </p:nvSpPr>
        <p:spPr>
          <a:xfrm>
            <a:off x="4572000" y="6144634"/>
            <a:ext cx="12344400" cy="2057400"/>
          </a:xfrm>
          <a:prstGeom prst="roundRect">
            <a:avLst/>
          </a:prstGeom>
          <a:solidFill>
            <a:srgbClr val="298942">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sz="2800" b="1" dirty="0"/>
              <a:t>Sono in grado di monitorare i miei progressi e misurare i miei risultati?</a:t>
            </a:r>
          </a:p>
          <a:p>
            <a:endParaRPr lang="it-IT" sz="2800" b="1" dirty="0"/>
          </a:p>
          <a:p>
            <a:r>
              <a:rPr lang="it-IT" sz="2800" b="1" dirty="0"/>
              <a:t>Quanto? In che modo? Come so se il mio obiettivo e’ stato raggiunto?</a:t>
            </a:r>
          </a:p>
        </p:txBody>
      </p:sp>
    </p:spTree>
    <p:extLst>
      <p:ext uri="{BB962C8B-B14F-4D97-AF65-F5344CB8AC3E}">
        <p14:creationId xmlns:p14="http://schemas.microsoft.com/office/powerpoint/2010/main" val="739975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 i contenuti per dispositivi mobili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60</a:t>
            </a:fld>
            <a:endParaRPr/>
          </a:p>
        </p:txBody>
      </p:sp>
      <p:sp>
        <p:nvSpPr>
          <p:cNvPr id="14" name="TextBox 2"/>
          <p:cNvSpPr txBox="1"/>
          <p:nvPr/>
        </p:nvSpPr>
        <p:spPr>
          <a:xfrm>
            <a:off x="685800" y="2286000"/>
            <a:ext cx="17602200" cy="6432530"/>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200" dirty="0"/>
              <a:t>Se gli utenti non possono leggere i tuoi contenuti, non ha senso offrire contenuti in primo luogo.</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Alcune raccomandazioni pratiche sulla leggibilità:</a:t>
            </a:r>
          </a:p>
          <a:p>
            <a:pPr marL="571500" indent="-571500">
              <a:buClr>
                <a:schemeClr val="accent1"/>
              </a:buClr>
              <a:buFont typeface="Arial" panose="020B0604020202020204" pitchFamily="34" charset="0"/>
              <a:buChar char="•"/>
            </a:pPr>
            <a:endParaRPr lang="it-IT" sz="3200" dirty="0"/>
          </a:p>
          <a:p>
            <a:pPr marL="1257300" lvl="1" indent="-571500">
              <a:buClr>
                <a:schemeClr val="accent1"/>
              </a:buClr>
              <a:buFont typeface="Wingdings" panose="05000000000000000000" pitchFamily="2" charset="2"/>
              <a:buChar char="§"/>
            </a:pPr>
            <a:r>
              <a:rPr lang="it-IT" sz="2800" dirty="0"/>
              <a:t>Dimensione del font: in genere, qualsiasi cosa più piccola di 16 pixel (o 11 punti) è difficile da leggere su qualsiasi schermo.</a:t>
            </a:r>
          </a:p>
          <a:p>
            <a:pPr marL="1257300" lvl="1" indent="-571500">
              <a:buClr>
                <a:schemeClr val="accent1"/>
              </a:buClr>
              <a:buFont typeface="Wingdings" panose="05000000000000000000" pitchFamily="2" charset="2"/>
              <a:buChar char="§"/>
            </a:pPr>
            <a:endParaRPr lang="it-IT" sz="2800" dirty="0"/>
          </a:p>
          <a:p>
            <a:pPr marL="1257300" lvl="1" indent="-571500">
              <a:buClr>
                <a:schemeClr val="accent1"/>
              </a:buClr>
              <a:buFont typeface="Wingdings" panose="05000000000000000000" pitchFamily="2" charset="2"/>
              <a:buChar char="§"/>
            </a:pPr>
            <a:r>
              <a:rPr lang="it-IT" sz="2800" dirty="0"/>
              <a:t>Famiglia di font: la maggior parte degli utenti preferisce un carattere chiaro e di facile lettura.</a:t>
            </a:r>
          </a:p>
          <a:p>
            <a:pPr marL="1257300" lvl="1" indent="-571500">
              <a:buClr>
                <a:schemeClr val="accent1"/>
              </a:buClr>
              <a:buFont typeface="Wingdings" panose="05000000000000000000" pitchFamily="2" charset="2"/>
              <a:buChar char="§"/>
            </a:pPr>
            <a:endParaRPr lang="it-IT" sz="2800" dirty="0"/>
          </a:p>
          <a:p>
            <a:pPr marL="1257300" lvl="1" indent="-571500">
              <a:buClr>
                <a:schemeClr val="accent1"/>
              </a:buClr>
              <a:buFont typeface="Wingdings" panose="05000000000000000000" pitchFamily="2" charset="2"/>
              <a:buChar char="§"/>
            </a:pPr>
            <a:r>
              <a:rPr lang="it-IT" sz="2800" dirty="0"/>
              <a:t>Contrasto: il testo di colore chiaro (come il grigio chiaro) potrebbe sembrare esteticamente attraente, ma gli utenti avranno difficoltà a leggerlo, soprattutto su uno sfondo chiaro. Assicurarsi che ci sia molto contrasto tra il carattere e lo sfondo per una facile leggibilità. Le linee guida per l'accessibilità dei contenuti web del WC3 forniscono consigli sul rapporto di contrasto per immagini e testo.</a:t>
            </a:r>
            <a:endParaRPr lang="en-US" sz="2800" dirty="0"/>
          </a:p>
        </p:txBody>
      </p:sp>
      <p:pic>
        <p:nvPicPr>
          <p:cNvPr id="3" name="Picture 2">
            <a:extLst>
              <a:ext uri="{FF2B5EF4-FFF2-40B4-BE49-F238E27FC236}">
                <a16:creationId xmlns:a16="http://schemas.microsoft.com/office/drawing/2014/main" id="{CCEF0340-4D2C-44F9-B0E1-6DDA03DCEA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01000" y="8991600"/>
            <a:ext cx="7696200" cy="4321416"/>
          </a:xfrm>
          <a:prstGeom prst="rect">
            <a:avLst/>
          </a:prstGeom>
        </p:spPr>
      </p:pic>
    </p:spTree>
    <p:extLst>
      <p:ext uri="{BB962C8B-B14F-4D97-AF65-F5344CB8AC3E}">
        <p14:creationId xmlns:p14="http://schemas.microsoft.com/office/powerpoint/2010/main" val="25003483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 i contenuti per dispositivi mobili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61</a:t>
            </a:fld>
            <a:endParaRPr/>
          </a:p>
        </p:txBody>
      </p:sp>
      <p:sp>
        <p:nvSpPr>
          <p:cNvPr id="14" name="TextBox 2"/>
          <p:cNvSpPr txBox="1"/>
          <p:nvPr/>
        </p:nvSpPr>
        <p:spPr>
          <a:xfrm>
            <a:off x="685800" y="3491091"/>
            <a:ext cx="17602200" cy="3231654"/>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Alcune raccomandazioni per la chiarezza:</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Evitare tutte le maiuscole: il testo tutto maiuscolo, ovvero il testo con tutte le lettere maiuscole, va bene in contesti che non prevedono una lettura attenta (come acronimi e loghi), ma evitarlo quando il messaggio richiede una lettura attenta.</a:t>
            </a:r>
            <a:endParaRPr lang="en-US" sz="3200" dirty="0"/>
          </a:p>
        </p:txBody>
      </p:sp>
      <p:pic>
        <p:nvPicPr>
          <p:cNvPr id="3" name="Picture 2">
            <a:extLst>
              <a:ext uri="{FF2B5EF4-FFF2-40B4-BE49-F238E27FC236}">
                <a16:creationId xmlns:a16="http://schemas.microsoft.com/office/drawing/2014/main" id="{189F28A9-B9D0-4913-93D4-129BCA5EA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9800" y="7848600"/>
            <a:ext cx="13868400" cy="3779139"/>
          </a:xfrm>
          <a:prstGeom prst="rect">
            <a:avLst/>
          </a:prstGeom>
        </p:spPr>
      </p:pic>
    </p:spTree>
    <p:extLst>
      <p:ext uri="{BB962C8B-B14F-4D97-AF65-F5344CB8AC3E}">
        <p14:creationId xmlns:p14="http://schemas.microsoft.com/office/powerpoint/2010/main" val="27543069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 i contenuti per dispositivi mobili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62</a:t>
            </a:fld>
            <a:endParaRPr/>
          </a:p>
        </p:txBody>
      </p:sp>
      <p:sp>
        <p:nvSpPr>
          <p:cNvPr id="14" name="TextBox 2"/>
          <p:cNvSpPr txBox="1"/>
          <p:nvPr/>
        </p:nvSpPr>
        <p:spPr>
          <a:xfrm>
            <a:off x="685800" y="3491091"/>
            <a:ext cx="9372600" cy="3231654"/>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Alcune raccomandazioni per la chiarezza:</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Limita la lunghezza delle righe di testo: una buona regola pratica consiste nell'utilizzare da 30 a 40 caratteri per riga per dispositivi mobili.</a:t>
            </a:r>
            <a:endParaRPr lang="en-US" sz="3200" dirty="0"/>
          </a:p>
        </p:txBody>
      </p:sp>
      <p:pic>
        <p:nvPicPr>
          <p:cNvPr id="6" name="Picture 5">
            <a:extLst>
              <a:ext uri="{FF2B5EF4-FFF2-40B4-BE49-F238E27FC236}">
                <a16:creationId xmlns:a16="http://schemas.microsoft.com/office/drawing/2014/main" id="{6FC8709B-5217-45A5-B524-06D971C0E7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40000" y="3458434"/>
            <a:ext cx="7526229" cy="7526229"/>
          </a:xfrm>
          <a:prstGeom prst="rect">
            <a:avLst/>
          </a:prstGeom>
        </p:spPr>
      </p:pic>
    </p:spTree>
    <p:extLst>
      <p:ext uri="{BB962C8B-B14F-4D97-AF65-F5344CB8AC3E}">
        <p14:creationId xmlns:p14="http://schemas.microsoft.com/office/powerpoint/2010/main" val="4192760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 i contenuti per dispositivi mobili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63</a:t>
            </a:fld>
            <a:endParaRPr/>
          </a:p>
        </p:txBody>
      </p:sp>
      <p:sp>
        <p:nvSpPr>
          <p:cNvPr id="14" name="TextBox 2"/>
          <p:cNvSpPr txBox="1"/>
          <p:nvPr/>
        </p:nvSpPr>
        <p:spPr>
          <a:xfrm>
            <a:off x="685800" y="3491091"/>
            <a:ext cx="17602200" cy="2185214"/>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Alcune raccomandazioni per la chiarezza:</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Non stringere le linee: l'aggiunta di spazio tra il testo aiuta l'utente nella lettura e crea la sensazione che non ci siano così tante informazioni da acquisire.</a:t>
            </a:r>
            <a:endParaRPr lang="en-US" sz="3200" dirty="0"/>
          </a:p>
        </p:txBody>
      </p:sp>
      <p:pic>
        <p:nvPicPr>
          <p:cNvPr id="3" name="Picture 2">
            <a:extLst>
              <a:ext uri="{FF2B5EF4-FFF2-40B4-BE49-F238E27FC236}">
                <a16:creationId xmlns:a16="http://schemas.microsoft.com/office/drawing/2014/main" id="{E16017FD-CBA4-4A96-959D-A424C147DD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7571" y="6280326"/>
            <a:ext cx="10592857" cy="6662907"/>
          </a:xfrm>
          <a:prstGeom prst="rect">
            <a:avLst/>
          </a:prstGeom>
        </p:spPr>
      </p:pic>
    </p:spTree>
    <p:extLst>
      <p:ext uri="{BB962C8B-B14F-4D97-AF65-F5344CB8AC3E}">
        <p14:creationId xmlns:p14="http://schemas.microsoft.com/office/powerpoint/2010/main" val="37173758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 i contenuti per dispositivi mobili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64</a:t>
            </a:fld>
            <a:endParaRPr/>
          </a:p>
        </p:txBody>
      </p:sp>
      <p:sp>
        <p:nvSpPr>
          <p:cNvPr id="14" name="TextBox 2"/>
          <p:cNvSpPr txBox="1"/>
          <p:nvPr/>
        </p:nvSpPr>
        <p:spPr>
          <a:xfrm>
            <a:off x="685800" y="2362200"/>
            <a:ext cx="17602200" cy="5139869"/>
          </a:xfrm>
          <a:prstGeom prst="rect">
            <a:avLst/>
          </a:prstGeom>
          <a:noFill/>
        </p:spPr>
        <p:txBody>
          <a:bodyPr wrap="square" rtlCol="0">
            <a:spAutoFit/>
          </a:bodyPr>
          <a:lstStyle/>
          <a:p>
            <a:pPr>
              <a:buClr>
                <a:schemeClr val="accent1"/>
              </a:buClr>
            </a:pPr>
            <a:r>
              <a:rPr lang="it-IT" sz="3600" b="1" dirty="0"/>
              <a:t>TIP: IMMAGINI DI QUALITÀ HD E RAPPORTO DI ASPETTO CORRETTO</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L'ascesa dei dispositivi con schermi ad alta risoluzione stabilisce un limite per la qualità delle immagini. Le immagini non dovrebbero apparire pixelate su schermi HD.</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Le immagini dovrebbero sempre apparire con le giuste proporzioni, in modo che non sembrino distorte.</a:t>
            </a:r>
          </a:p>
          <a:p>
            <a:pPr marL="1257300" lvl="1" indent="-571500">
              <a:buClr>
                <a:schemeClr val="accent1"/>
              </a:buClr>
              <a:buFont typeface="Arial" panose="020B0604020202020204" pitchFamily="34" charset="0"/>
              <a:buChar char="•"/>
            </a:pPr>
            <a:r>
              <a:rPr lang="it-IT" sz="2800" dirty="0"/>
              <a:t>l'ultima sfida che molti designer di dispositivi mobili devono affrontare è l'ottimizzazione dell'esperienza utente per l'iPhone X. La progettazione per l'iPhone X richiede una dimensione della tavola da disegno diversa rispetto a qualsiasi altro iPhone</a:t>
            </a:r>
            <a:endParaRPr lang="en-US" sz="2800" dirty="0"/>
          </a:p>
        </p:txBody>
      </p:sp>
      <p:pic>
        <p:nvPicPr>
          <p:cNvPr id="6" name="Picture 5">
            <a:extLst>
              <a:ext uri="{FF2B5EF4-FFF2-40B4-BE49-F238E27FC236}">
                <a16:creationId xmlns:a16="http://schemas.microsoft.com/office/drawing/2014/main" id="{31369FC3-699B-4F05-B26A-F901270EC3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2586" y="7502069"/>
            <a:ext cx="10820928" cy="5724271"/>
          </a:xfrm>
          <a:prstGeom prst="rect">
            <a:avLst/>
          </a:prstGeom>
        </p:spPr>
      </p:pic>
    </p:spTree>
    <p:extLst>
      <p:ext uri="{BB962C8B-B14F-4D97-AF65-F5344CB8AC3E}">
        <p14:creationId xmlns:p14="http://schemas.microsoft.com/office/powerpoint/2010/main" val="32329605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 i contenuti per dispositivi mobili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65</a:t>
            </a:fld>
            <a:endParaRPr/>
          </a:p>
        </p:txBody>
      </p:sp>
      <p:sp>
        <p:nvSpPr>
          <p:cNvPr id="14" name="TextBox 2"/>
          <p:cNvSpPr txBox="1"/>
          <p:nvPr/>
        </p:nvSpPr>
        <p:spPr>
          <a:xfrm>
            <a:off x="685800" y="2576929"/>
            <a:ext cx="17602200" cy="5078313"/>
          </a:xfrm>
          <a:prstGeom prst="rect">
            <a:avLst/>
          </a:prstGeom>
          <a:noFill/>
        </p:spPr>
        <p:txBody>
          <a:bodyPr wrap="square" rtlCol="0">
            <a:spAutoFit/>
          </a:bodyPr>
          <a:lstStyle/>
          <a:p>
            <a:pPr>
              <a:buClr>
                <a:schemeClr val="accent1"/>
              </a:buClr>
            </a:pPr>
            <a:r>
              <a:rPr lang="it-IT" sz="3600" b="1" dirty="0"/>
              <a:t>TIP: IL CONTENUTO VIDEO È OTTIMIZZATO PER LA MODALITÀ VERTICALE</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Il video sta rapidamente diventando un metodo standard di consumo dei contenuti per molti utenti. Secondo YouTube, il consumo di video mobile cresce del 100% ogni anno. Entro il 2025, oltre il 75% del traffico dati mobile globale sarà costituito da contenuti video. Ciò significa che è essenziale ottimizzare i contenuti video per la modalità verticale.</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Secondo ScientiaMobile, il 94% degli utenti utilizza il proprio dispositivo mobile in modalità verticale. Se la tua app fornisce contenuti video, dovrebbe essere ottimizzata per consentire agli utenti di guardarla in modalità verticale.</a:t>
            </a:r>
            <a:endParaRPr lang="en-US" sz="3200" dirty="0"/>
          </a:p>
        </p:txBody>
      </p:sp>
      <p:pic>
        <p:nvPicPr>
          <p:cNvPr id="3" name="Picture 2">
            <a:extLst>
              <a:ext uri="{FF2B5EF4-FFF2-40B4-BE49-F238E27FC236}">
                <a16:creationId xmlns:a16="http://schemas.microsoft.com/office/drawing/2014/main" id="{F401A92C-3190-478B-B8AD-B982F3E39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8077200"/>
            <a:ext cx="9448800" cy="5338572"/>
          </a:xfrm>
          <a:prstGeom prst="rect">
            <a:avLst/>
          </a:prstGeom>
        </p:spPr>
      </p:pic>
    </p:spTree>
    <p:extLst>
      <p:ext uri="{BB962C8B-B14F-4D97-AF65-F5344CB8AC3E}">
        <p14:creationId xmlns:p14="http://schemas.microsoft.com/office/powerpoint/2010/main" val="2506802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Design For Touch</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66</a:t>
            </a:fld>
            <a:endParaRPr/>
          </a:p>
        </p:txBody>
      </p:sp>
      <p:sp>
        <p:nvSpPr>
          <p:cNvPr id="14" name="TextBox 2"/>
          <p:cNvSpPr txBox="1"/>
          <p:nvPr/>
        </p:nvSpPr>
        <p:spPr>
          <a:xfrm>
            <a:off x="685800" y="2438400"/>
            <a:ext cx="17602200" cy="3785652"/>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La progettazione per il touch ha l'obiettivo di ridurre il numero di input errati e rendere più confortevole l'interazione con un'app.</a:t>
            </a:r>
          </a:p>
          <a:p>
            <a:pPr marL="571500" indent="-571500">
              <a:buClr>
                <a:schemeClr val="accent1"/>
              </a:buClr>
              <a:buFont typeface="Arial" panose="020B0604020202020204" pitchFamily="34" charset="0"/>
              <a:buChar char="•"/>
            </a:pPr>
            <a:endParaRPr lang="it-IT" sz="3600" dirty="0"/>
          </a:p>
          <a:p>
            <a:pPr>
              <a:buClr>
                <a:schemeClr val="accent1"/>
              </a:buClr>
            </a:pPr>
            <a:r>
              <a:rPr lang="it-IT" sz="3600" b="1" dirty="0"/>
              <a:t>TIP: DESIGNO PER LE DITA, NON PER CURSORI</a:t>
            </a:r>
          </a:p>
          <a:p>
            <a:pPr marL="571500" indent="-571500">
              <a:buClr>
                <a:schemeClr val="accent1"/>
              </a:buClr>
              <a:buFont typeface="Arial" panose="020B0604020202020204" pitchFamily="34" charset="0"/>
              <a:buChar char="•"/>
            </a:pPr>
            <a:r>
              <a:rPr lang="it-IT" sz="3200" dirty="0"/>
              <a:t>Quando stai progettando elementi utilizzabili in un'interfaccia mobile, è fondamentale creare obiettivi sufficientemente grandi in modo che siano facili da toccare per gli utenti. Tocchi sbagliati spesso si verificano a causa di piccoli controlli touch.</a:t>
            </a:r>
            <a:endParaRPr lang="en-US" sz="3200" dirty="0"/>
          </a:p>
        </p:txBody>
      </p:sp>
      <p:pic>
        <p:nvPicPr>
          <p:cNvPr id="6" name="Picture 5">
            <a:extLst>
              <a:ext uri="{FF2B5EF4-FFF2-40B4-BE49-F238E27FC236}">
                <a16:creationId xmlns:a16="http://schemas.microsoft.com/office/drawing/2014/main" id="{33A5D076-A0AB-4DCE-B3DF-9AD6B9576A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471" y="6553200"/>
            <a:ext cx="12193057" cy="6693988"/>
          </a:xfrm>
          <a:prstGeom prst="rect">
            <a:avLst/>
          </a:prstGeom>
        </p:spPr>
      </p:pic>
    </p:spTree>
    <p:extLst>
      <p:ext uri="{BB962C8B-B14F-4D97-AF65-F5344CB8AC3E}">
        <p14:creationId xmlns:p14="http://schemas.microsoft.com/office/powerpoint/2010/main" val="3305320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Design For Touch</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67</a:t>
            </a:fld>
            <a:endParaRPr/>
          </a:p>
        </p:txBody>
      </p:sp>
      <p:sp>
        <p:nvSpPr>
          <p:cNvPr id="14" name="TextBox 2"/>
          <p:cNvSpPr txBox="1"/>
          <p:nvPr/>
        </p:nvSpPr>
        <p:spPr>
          <a:xfrm>
            <a:off x="685800" y="2590800"/>
            <a:ext cx="17602200" cy="3970318"/>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Quando si progetta un elemento pensato per il touch, è possibile fare affidamento su uno studio del MIT Touch Lab per scegliere una dimensione adeguata per gli elementi interattivi.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Questo studio ha rilevato che la dimensione media dei polpastrelli è compresa tra 10 e 14 mm e la punta delle dita è compresa tra 8 e 10 mm, rendendo 10 x 10 mm una buona dimensione minima del target tattile.</a:t>
            </a:r>
            <a:endParaRPr lang="en-US" sz="3600" dirty="0"/>
          </a:p>
        </p:txBody>
      </p:sp>
      <p:pic>
        <p:nvPicPr>
          <p:cNvPr id="3" name="Picture 2">
            <a:extLst>
              <a:ext uri="{FF2B5EF4-FFF2-40B4-BE49-F238E27FC236}">
                <a16:creationId xmlns:a16="http://schemas.microsoft.com/office/drawing/2014/main" id="{223213A6-D505-4513-A15D-98C9E03F09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0394" y="7122226"/>
            <a:ext cx="13287211" cy="6477515"/>
          </a:xfrm>
          <a:prstGeom prst="rect">
            <a:avLst/>
          </a:prstGeom>
        </p:spPr>
      </p:pic>
    </p:spTree>
    <p:extLst>
      <p:ext uri="{BB962C8B-B14F-4D97-AF65-F5344CB8AC3E}">
        <p14:creationId xmlns:p14="http://schemas.microsoft.com/office/powerpoint/2010/main" val="29713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Design For Touch</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68</a:t>
            </a:fld>
            <a:endParaRPr/>
          </a:p>
        </p:txBody>
      </p:sp>
      <p:sp>
        <p:nvSpPr>
          <p:cNvPr id="14" name="TextBox 2"/>
          <p:cNvSpPr txBox="1"/>
          <p:nvPr/>
        </p:nvSpPr>
        <p:spPr>
          <a:xfrm>
            <a:off x="685800" y="2895600"/>
            <a:ext cx="17602200" cy="3416320"/>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Non solo la dimensione dell’elemento è importante, ma è anche essenziale avere la giusta quantità di spazio tra gli elementi.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Se più target tattili sono vicini l'uno all'altro (ad esempio, i pulsanti «Agree» e «Disagree»), assicurarsi che ci sia una buona quantità di spazio tra di loro.</a:t>
            </a:r>
            <a:endParaRPr lang="en-US" sz="3600" dirty="0"/>
          </a:p>
        </p:txBody>
      </p:sp>
      <p:pic>
        <p:nvPicPr>
          <p:cNvPr id="6" name="Picture 5">
            <a:extLst>
              <a:ext uri="{FF2B5EF4-FFF2-40B4-BE49-F238E27FC236}">
                <a16:creationId xmlns:a16="http://schemas.microsoft.com/office/drawing/2014/main" id="{DFB445C5-2286-4075-8E03-12A4C627B1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471" y="7067712"/>
            <a:ext cx="12193057" cy="6005080"/>
          </a:xfrm>
          <a:prstGeom prst="rect">
            <a:avLst/>
          </a:prstGeom>
        </p:spPr>
      </p:pic>
    </p:spTree>
    <p:extLst>
      <p:ext uri="{BB962C8B-B14F-4D97-AF65-F5344CB8AC3E}">
        <p14:creationId xmlns:p14="http://schemas.microsoft.com/office/powerpoint/2010/main" val="3984675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Design For Touch</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69</a:t>
            </a:fld>
            <a:endParaRPr/>
          </a:p>
        </p:txBody>
      </p:sp>
      <p:sp>
        <p:nvSpPr>
          <p:cNvPr id="14" name="TextBox 2"/>
          <p:cNvSpPr txBox="1"/>
          <p:nvPr/>
        </p:nvSpPr>
        <p:spPr>
          <a:xfrm>
            <a:off x="685800" y="2286000"/>
            <a:ext cx="17602200" cy="5078313"/>
          </a:xfrm>
          <a:prstGeom prst="rect">
            <a:avLst/>
          </a:prstGeom>
          <a:noFill/>
        </p:spPr>
        <p:txBody>
          <a:bodyPr wrap="square" rtlCol="0">
            <a:spAutoFit/>
          </a:bodyPr>
          <a:lstStyle/>
          <a:p>
            <a:pPr>
              <a:buClr>
                <a:schemeClr val="accent1"/>
              </a:buClr>
            </a:pPr>
            <a:r>
              <a:rPr lang="it-IT" sz="3600" b="1" dirty="0"/>
              <a:t>TIP: CONSIDERA LA THUMB ZONE</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Progettare per i pollici non significa solo creare elementi abbastanza grandi, ma anche considerare il modo in cui teniamo i nostri dispositivi.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Molti utenti tengono il telefono con una mano. Solo una parte dello schermo sarebbe un territorio davvero facile per i loro pollici. Questo territorio è chiamato «thumb zone» naturale.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Altre zone richiedono l'allungamento delle dita o addirittura la modifica della presa per raggiungerle. </a:t>
            </a:r>
            <a:endParaRPr lang="en-US" sz="3200" dirty="0"/>
          </a:p>
        </p:txBody>
      </p:sp>
      <p:pic>
        <p:nvPicPr>
          <p:cNvPr id="3" name="Picture 2">
            <a:extLst>
              <a:ext uri="{FF2B5EF4-FFF2-40B4-BE49-F238E27FC236}">
                <a16:creationId xmlns:a16="http://schemas.microsoft.com/office/drawing/2014/main" id="{D02FB6C6-7DCF-4E2E-ACF0-564BB0A09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336" y="7364313"/>
            <a:ext cx="9449328" cy="6108990"/>
          </a:xfrm>
          <a:prstGeom prst="rect">
            <a:avLst/>
          </a:prstGeom>
        </p:spPr>
      </p:pic>
    </p:spTree>
    <p:extLst>
      <p:ext uri="{BB962C8B-B14F-4D97-AF65-F5344CB8AC3E}">
        <p14:creationId xmlns:p14="http://schemas.microsoft.com/office/powerpoint/2010/main" val="36501466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Sviluppare</a:t>
            </a:r>
            <a:r>
              <a:rPr lang="en-US" dirty="0"/>
              <a:t> una </a:t>
            </a:r>
            <a:r>
              <a:rPr lang="en-US" dirty="0" err="1"/>
              <a:t>strategia</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7</a:t>
            </a:fld>
            <a:endParaRPr/>
          </a:p>
        </p:txBody>
      </p:sp>
      <p:sp>
        <p:nvSpPr>
          <p:cNvPr id="14" name="TextBox 2"/>
          <p:cNvSpPr txBox="1"/>
          <p:nvPr/>
        </p:nvSpPr>
        <p:spPr>
          <a:xfrm>
            <a:off x="685800" y="3491091"/>
            <a:ext cx="17602200" cy="646331"/>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en-US" sz="3600" dirty="0"/>
              <a:t>La </a:t>
            </a:r>
            <a:r>
              <a:rPr lang="en-US" sz="3600" dirty="0" err="1"/>
              <a:t>strategia</a:t>
            </a:r>
            <a:r>
              <a:rPr lang="en-US" sz="3600" dirty="0"/>
              <a:t> </a:t>
            </a:r>
            <a:r>
              <a:rPr lang="en-US" sz="3600" dirty="0" err="1"/>
              <a:t>deve</a:t>
            </a:r>
            <a:r>
              <a:rPr lang="en-US" sz="3600" dirty="0"/>
              <a:t> </a:t>
            </a:r>
            <a:r>
              <a:rPr lang="en-US" sz="3600" dirty="0" err="1"/>
              <a:t>essere</a:t>
            </a:r>
            <a:r>
              <a:rPr lang="en-US" sz="3600" dirty="0"/>
              <a:t>: </a:t>
            </a:r>
            <a:r>
              <a:rPr lang="en-US" sz="3600" b="1" dirty="0" err="1"/>
              <a:t>Specifica</a:t>
            </a:r>
            <a:r>
              <a:rPr lang="en-US" sz="3600" dirty="0"/>
              <a:t>, </a:t>
            </a:r>
            <a:r>
              <a:rPr lang="en-US" sz="3600" b="1" dirty="0" err="1"/>
              <a:t>Misurabile</a:t>
            </a:r>
            <a:r>
              <a:rPr lang="en-US" sz="3600" dirty="0"/>
              <a:t>, </a:t>
            </a:r>
            <a:r>
              <a:rPr lang="en-US" sz="3600" b="1" dirty="0"/>
              <a:t>Accessible</a:t>
            </a:r>
            <a:r>
              <a:rPr lang="en-US" sz="3600" dirty="0"/>
              <a:t>, </a:t>
            </a:r>
            <a:r>
              <a:rPr lang="en-US" sz="3600" b="1" dirty="0" err="1"/>
              <a:t>Rilevante</a:t>
            </a:r>
            <a:r>
              <a:rPr lang="en-US" sz="3600" dirty="0"/>
              <a:t>, </a:t>
            </a:r>
            <a:r>
              <a:rPr lang="en-US" sz="3600" b="1" dirty="0" err="1"/>
              <a:t>Tempestiva</a:t>
            </a:r>
            <a:endParaRPr lang="en-US" sz="3600" b="1" dirty="0"/>
          </a:p>
        </p:txBody>
      </p:sp>
      <p:sp>
        <p:nvSpPr>
          <p:cNvPr id="2" name="Rectangle: Rounded Corners 1">
            <a:extLst>
              <a:ext uri="{FF2B5EF4-FFF2-40B4-BE49-F238E27FC236}">
                <a16:creationId xmlns:a16="http://schemas.microsoft.com/office/drawing/2014/main" id="{1B1134CB-1EAD-4FBB-98B1-85E003AE9778}"/>
              </a:ext>
            </a:extLst>
          </p:cNvPr>
          <p:cNvSpPr/>
          <p:nvPr/>
        </p:nvSpPr>
        <p:spPr>
          <a:xfrm>
            <a:off x="876300" y="4953000"/>
            <a:ext cx="1790700" cy="14211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S</a:t>
            </a:r>
            <a:endParaRPr lang="en-GB" sz="7200" b="1" dirty="0"/>
          </a:p>
        </p:txBody>
      </p:sp>
      <p:sp>
        <p:nvSpPr>
          <p:cNvPr id="6" name="Rectangle: Rounded Corners 5">
            <a:extLst>
              <a:ext uri="{FF2B5EF4-FFF2-40B4-BE49-F238E27FC236}">
                <a16:creationId xmlns:a16="http://schemas.microsoft.com/office/drawing/2014/main" id="{F9675737-6405-49C0-A198-7666B3F46F69}"/>
              </a:ext>
            </a:extLst>
          </p:cNvPr>
          <p:cNvSpPr/>
          <p:nvPr/>
        </p:nvSpPr>
        <p:spPr>
          <a:xfrm>
            <a:off x="876300" y="6462739"/>
            <a:ext cx="1790700" cy="1421190"/>
          </a:xfrm>
          <a:prstGeom prst="roundRect">
            <a:avLst/>
          </a:prstGeom>
          <a:solidFill>
            <a:srgbClr val="298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M</a:t>
            </a:r>
            <a:endParaRPr lang="en-GB" sz="7200" b="1" dirty="0"/>
          </a:p>
        </p:txBody>
      </p:sp>
      <p:sp>
        <p:nvSpPr>
          <p:cNvPr id="7" name="Rectangle: Rounded Corners 6">
            <a:extLst>
              <a:ext uri="{FF2B5EF4-FFF2-40B4-BE49-F238E27FC236}">
                <a16:creationId xmlns:a16="http://schemas.microsoft.com/office/drawing/2014/main" id="{3D2482A5-8380-4D68-9A0E-B8DEC6A0F5CC}"/>
              </a:ext>
            </a:extLst>
          </p:cNvPr>
          <p:cNvSpPr/>
          <p:nvPr/>
        </p:nvSpPr>
        <p:spPr>
          <a:xfrm>
            <a:off x="876300" y="7972478"/>
            <a:ext cx="1790700" cy="142119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A</a:t>
            </a:r>
            <a:endParaRPr lang="en-GB" sz="7200" b="1" dirty="0"/>
          </a:p>
        </p:txBody>
      </p:sp>
      <p:sp>
        <p:nvSpPr>
          <p:cNvPr id="8" name="Rectangle: Rounded Corners 7">
            <a:extLst>
              <a:ext uri="{FF2B5EF4-FFF2-40B4-BE49-F238E27FC236}">
                <a16:creationId xmlns:a16="http://schemas.microsoft.com/office/drawing/2014/main" id="{C38CB0B8-269E-489A-AA0E-921578F1E87F}"/>
              </a:ext>
            </a:extLst>
          </p:cNvPr>
          <p:cNvSpPr/>
          <p:nvPr/>
        </p:nvSpPr>
        <p:spPr>
          <a:xfrm>
            <a:off x="876300" y="9482217"/>
            <a:ext cx="1790700" cy="1421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R</a:t>
            </a:r>
            <a:endParaRPr lang="en-GB" sz="7200" b="1" dirty="0"/>
          </a:p>
        </p:txBody>
      </p:sp>
      <p:sp>
        <p:nvSpPr>
          <p:cNvPr id="9" name="Rectangle: Rounded Corners 8">
            <a:extLst>
              <a:ext uri="{FF2B5EF4-FFF2-40B4-BE49-F238E27FC236}">
                <a16:creationId xmlns:a16="http://schemas.microsoft.com/office/drawing/2014/main" id="{CE75DF99-738D-48A0-9AB2-78C48623ECB5}"/>
              </a:ext>
            </a:extLst>
          </p:cNvPr>
          <p:cNvSpPr/>
          <p:nvPr/>
        </p:nvSpPr>
        <p:spPr>
          <a:xfrm>
            <a:off x="876300" y="10991956"/>
            <a:ext cx="1790700" cy="1421190"/>
          </a:xfrm>
          <a:prstGeom prst="roundRect">
            <a:avLst/>
          </a:prstGeom>
          <a:solidFill>
            <a:srgbClr val="E570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T</a:t>
            </a:r>
            <a:endParaRPr lang="en-GB" sz="7200" b="1" dirty="0"/>
          </a:p>
        </p:txBody>
      </p:sp>
      <p:sp>
        <p:nvSpPr>
          <p:cNvPr id="3" name="Arrow: Right 2">
            <a:extLst>
              <a:ext uri="{FF2B5EF4-FFF2-40B4-BE49-F238E27FC236}">
                <a16:creationId xmlns:a16="http://schemas.microsoft.com/office/drawing/2014/main" id="{6BDB23CD-BB8F-405A-9D61-97BFEDB6F3B1}"/>
              </a:ext>
            </a:extLst>
          </p:cNvPr>
          <p:cNvSpPr/>
          <p:nvPr/>
        </p:nvSpPr>
        <p:spPr>
          <a:xfrm>
            <a:off x="2797629" y="7972478"/>
            <a:ext cx="1600200" cy="1421190"/>
          </a:xfrm>
          <a:prstGeom prst="rightArrow">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EDBEBA2B-1FFD-4A30-90A4-D87E18B7115A}"/>
              </a:ext>
            </a:extLst>
          </p:cNvPr>
          <p:cNvSpPr/>
          <p:nvPr/>
        </p:nvSpPr>
        <p:spPr>
          <a:xfrm>
            <a:off x="4550229" y="7654373"/>
            <a:ext cx="12344400" cy="2057400"/>
          </a:xfrm>
          <a:prstGeom prst="roundRect">
            <a:avLst/>
          </a:prstGeom>
          <a:solidFill>
            <a:srgbClr val="7030A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sz="2800" b="1" dirty="0"/>
              <a:t>Il mio obiettivo e’ ragionevolmente raggiungibile?</a:t>
            </a:r>
          </a:p>
          <a:p>
            <a:endParaRPr lang="it-IT" sz="2800" b="1" dirty="0"/>
          </a:p>
          <a:p>
            <a:r>
              <a:rPr lang="it-IT" sz="2800" b="1" dirty="0"/>
              <a:t>Siate sicuri del fatto che il vostro obiettivo non sia qualcosa di troppo sopra (ma nemmeno troppo sotto) a dei standard di prestazione.</a:t>
            </a:r>
          </a:p>
        </p:txBody>
      </p:sp>
    </p:spTree>
    <p:extLst>
      <p:ext uri="{BB962C8B-B14F-4D97-AF65-F5344CB8AC3E}">
        <p14:creationId xmlns:p14="http://schemas.microsoft.com/office/powerpoint/2010/main" val="4751653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Design For Touch</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70</a:t>
            </a:fld>
            <a:endParaRPr/>
          </a:p>
        </p:txBody>
      </p:sp>
      <p:sp>
        <p:nvSpPr>
          <p:cNvPr id="14" name="TextBox 2"/>
          <p:cNvSpPr txBox="1"/>
          <p:nvPr/>
        </p:nvSpPr>
        <p:spPr>
          <a:xfrm>
            <a:off x="685800" y="2541687"/>
            <a:ext cx="17602200" cy="5509200"/>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200" dirty="0"/>
              <a:t>Più grande è il display, più lo schermo è meno facilmente accessibile.</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Considerare tutte le zone durante la progettazione per dispositivi mobili:</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La zona verde è il posto migliore per le opzioni di navigazione o per le azioni interattive frequenti (come i pulsanti di «azione»).</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La zona rossa è il posto migliore per potenziali opzioni di pericolo (come "Elimina" o "Cancella").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Gli utenti hanno meno probabilità di attivare questa opzione accidentalmente.</a:t>
            </a:r>
            <a:endParaRPr lang="en-US" sz="3200" dirty="0"/>
          </a:p>
        </p:txBody>
      </p:sp>
      <p:pic>
        <p:nvPicPr>
          <p:cNvPr id="6" name="Picture 5">
            <a:extLst>
              <a:ext uri="{FF2B5EF4-FFF2-40B4-BE49-F238E27FC236}">
                <a16:creationId xmlns:a16="http://schemas.microsoft.com/office/drawing/2014/main" id="{530B0D8A-EF90-413A-88AF-5FA6B2401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81160" y="7897212"/>
            <a:ext cx="10725679" cy="5443282"/>
          </a:xfrm>
          <a:prstGeom prst="rect">
            <a:avLst/>
          </a:prstGeom>
        </p:spPr>
      </p:pic>
    </p:spTree>
    <p:extLst>
      <p:ext uri="{BB962C8B-B14F-4D97-AF65-F5344CB8AC3E}">
        <p14:creationId xmlns:p14="http://schemas.microsoft.com/office/powerpoint/2010/main" val="1926147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Design For Touch</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71</a:t>
            </a:fld>
            <a:endParaRPr/>
          </a:p>
        </p:txBody>
      </p:sp>
      <p:sp>
        <p:nvSpPr>
          <p:cNvPr id="14" name="TextBox 2"/>
          <p:cNvSpPr txBox="1"/>
          <p:nvPr/>
        </p:nvSpPr>
        <p:spPr>
          <a:xfrm>
            <a:off x="685800" y="2514600"/>
            <a:ext cx="17602200" cy="6124754"/>
          </a:xfrm>
          <a:prstGeom prst="rect">
            <a:avLst/>
          </a:prstGeom>
          <a:noFill/>
        </p:spPr>
        <p:txBody>
          <a:bodyPr wrap="square" rtlCol="0">
            <a:spAutoFit/>
          </a:bodyPr>
          <a:lstStyle/>
          <a:p>
            <a:pPr>
              <a:buClr>
                <a:schemeClr val="accent1"/>
              </a:buClr>
            </a:pPr>
            <a:r>
              <a:rPr lang="it-IT" sz="3600" b="1" dirty="0"/>
              <a:t>TIP: FEEDBACK SULL'INTERAZIONE</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Nel mondo fisico, gli oggetti rispondono alla nostra interazione. Le persone si aspettano un livello simile di reattività dai controlli dell'interfaccia utente digitale.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Si dovrebbe fornire un feedback immediato su ogni interazione dell'utente.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Se la tua app non fornisce feedback, l'utente si chiederà se si è bloccata o se ha mancato l'obiettivo.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Il feedback potrebbe essere visivo (evidenziando un pulsante premuto) o tattile (una vibrazione del dispositivo all'input).</a:t>
            </a:r>
            <a:endParaRPr lang="en-US" sz="3200" dirty="0"/>
          </a:p>
        </p:txBody>
      </p:sp>
      <p:pic>
        <p:nvPicPr>
          <p:cNvPr id="3" name="Picture 2">
            <a:extLst>
              <a:ext uri="{FF2B5EF4-FFF2-40B4-BE49-F238E27FC236}">
                <a16:creationId xmlns:a16="http://schemas.microsoft.com/office/drawing/2014/main" id="{D3F24C67-EA72-4F0B-BF81-156B708B97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0" y="8386762"/>
            <a:ext cx="6972300" cy="5229225"/>
          </a:xfrm>
          <a:prstGeom prst="rect">
            <a:avLst/>
          </a:prstGeom>
        </p:spPr>
      </p:pic>
    </p:spTree>
    <p:extLst>
      <p:ext uri="{BB962C8B-B14F-4D97-AF65-F5344CB8AC3E}">
        <p14:creationId xmlns:p14="http://schemas.microsoft.com/office/powerpoint/2010/main" val="7743627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Umanizzare l'esperienza digitale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72</a:t>
            </a:fld>
            <a:endParaRPr/>
          </a:p>
        </p:txBody>
      </p:sp>
      <p:sp>
        <p:nvSpPr>
          <p:cNvPr id="14" name="TextBox 2"/>
          <p:cNvSpPr txBox="1"/>
          <p:nvPr/>
        </p:nvSpPr>
        <p:spPr>
          <a:xfrm>
            <a:off x="685800" y="2335709"/>
            <a:ext cx="17602200" cy="10741402"/>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UX non riguarda solo l'usabilità; si tratta principalmente di «empatia». E quando pensiamo a ciò che ci fa sentire bene, spesso pensiamo a un design ben realizzato.</a:t>
            </a:r>
          </a:p>
          <a:p>
            <a:pPr>
              <a:buClr>
                <a:schemeClr val="accent1"/>
              </a:buClr>
            </a:pPr>
            <a:endParaRPr lang="it-IT" sz="3600" dirty="0"/>
          </a:p>
          <a:p>
            <a:pPr>
              <a:buClr>
                <a:schemeClr val="accent1"/>
              </a:buClr>
            </a:pPr>
            <a:r>
              <a:rPr lang="it-IT" sz="3600" b="1" dirty="0"/>
              <a:t>TIP: ESPERIENZA PERSONALIZZATA</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La personalizzazione è oggi uno degli aspetti più critici delle app mobili.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È un'opportunità per entrare in contatto con gli utenti e fornire le informazioni di cui hanno bisogno in un modo che sembri autentico.</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Esistono innumerevoli modi per migliorare l'esperienza utente mobile incorporando la personalizzazione. È possibile offrire contenuti personalizzati a seconda della posizione dell'utente, delle sue ricerche passate e dei suoi acquisti passati. </a:t>
            </a:r>
          </a:p>
          <a:p>
            <a:pPr marL="1257300" lvl="1" indent="-571500">
              <a:buClr>
                <a:schemeClr val="accent1"/>
              </a:buClr>
              <a:buFont typeface="Arial" panose="020B0604020202020204" pitchFamily="34" charset="0"/>
              <a:buChar char="•"/>
            </a:pPr>
            <a:r>
              <a:rPr lang="it-IT" sz="3200" dirty="0"/>
              <a:t>ad esempio, se i tuoi utenti preferiscono acquistare particolari gruppi di prodotti ogni mese, un'app potrebbe tenerne traccia e offrire loro offerte speciali su quei tipi di prodotti.</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L'app mobile di Starbucks è un eccellente esempio che segue questo approccio. L'app utilizza le informazioni fornite dagli utenti (ad esempio, il tipo di caffè che ordinano abitualmente) per creare offerte speciali.</a:t>
            </a:r>
            <a:endParaRPr lang="en-US" sz="3200" dirty="0"/>
          </a:p>
        </p:txBody>
      </p:sp>
    </p:spTree>
    <p:extLst>
      <p:ext uri="{BB962C8B-B14F-4D97-AF65-F5344CB8AC3E}">
        <p14:creationId xmlns:p14="http://schemas.microsoft.com/office/powerpoint/2010/main" val="13658755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Umanizzare l'esperienza digitale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73</a:t>
            </a:fld>
            <a:endParaRPr/>
          </a:p>
        </p:txBody>
      </p:sp>
      <p:sp>
        <p:nvSpPr>
          <p:cNvPr id="14" name="TextBox 2"/>
          <p:cNvSpPr txBox="1"/>
          <p:nvPr/>
        </p:nvSpPr>
        <p:spPr>
          <a:xfrm>
            <a:off x="685800" y="2335709"/>
            <a:ext cx="17602200" cy="4832092"/>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UX non riguarda solo l'usabilità; si tratta principalmente di «empatia». E quando pensiamo a ciò che ci fa sentire bene, spesso pensiamo a un design ben realizzato.</a:t>
            </a:r>
          </a:p>
          <a:p>
            <a:pPr>
              <a:buClr>
                <a:schemeClr val="accent1"/>
              </a:buClr>
            </a:pPr>
            <a:endParaRPr lang="it-IT" sz="3600" dirty="0"/>
          </a:p>
          <a:p>
            <a:pPr>
              <a:buClr>
                <a:schemeClr val="accent1"/>
              </a:buClr>
            </a:pPr>
            <a:r>
              <a:rPr lang="it-IT" sz="3600" b="1" dirty="0"/>
              <a:t>TIP: ESPERIENZA PERSONALIZZATA</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L'app mobile di Starbucks è un eccellente esempio che segue questo approccio. L'app utilizza le informazioni fornite dagli utenti (ad esempio, il tipo di caffè che ordinano abitualmente) per creare offerte speciali.</a:t>
            </a:r>
            <a:endParaRPr lang="en-US" sz="3200" dirty="0"/>
          </a:p>
        </p:txBody>
      </p:sp>
      <p:pic>
        <p:nvPicPr>
          <p:cNvPr id="6" name="Picture 5">
            <a:extLst>
              <a:ext uri="{FF2B5EF4-FFF2-40B4-BE49-F238E27FC236}">
                <a16:creationId xmlns:a16="http://schemas.microsoft.com/office/drawing/2014/main" id="{D6A4B686-AB14-4E2E-BB03-B391FC18F9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0247" y="7406040"/>
            <a:ext cx="10447506" cy="5928960"/>
          </a:xfrm>
          <a:prstGeom prst="rect">
            <a:avLst/>
          </a:prstGeom>
        </p:spPr>
      </p:pic>
    </p:spTree>
    <p:extLst>
      <p:ext uri="{BB962C8B-B14F-4D97-AF65-F5344CB8AC3E}">
        <p14:creationId xmlns:p14="http://schemas.microsoft.com/office/powerpoint/2010/main" val="1776182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Umanizzare l'esperienza digitale</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74</a:t>
            </a:fld>
            <a:endParaRPr/>
          </a:p>
        </p:txBody>
      </p:sp>
      <p:sp>
        <p:nvSpPr>
          <p:cNvPr id="14" name="TextBox 2"/>
          <p:cNvSpPr txBox="1"/>
          <p:nvPr/>
        </p:nvSpPr>
        <p:spPr>
          <a:xfrm>
            <a:off x="685800" y="2895600"/>
            <a:ext cx="17602200" cy="4093428"/>
          </a:xfrm>
          <a:prstGeom prst="rect">
            <a:avLst/>
          </a:prstGeom>
          <a:noFill/>
        </p:spPr>
        <p:txBody>
          <a:bodyPr wrap="square" rtlCol="0">
            <a:spAutoFit/>
          </a:bodyPr>
          <a:lstStyle/>
          <a:p>
            <a:pPr>
              <a:buClr>
                <a:schemeClr val="accent1"/>
              </a:buClr>
            </a:pPr>
            <a:r>
              <a:rPr lang="it-IT" sz="3600" b="1" dirty="0"/>
              <a:t>TIP: PIACEVOLE ANIMAZIONE</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A differenza dell'animazione funzionale, che viene utilizzata per migliorare la chiarezza di un'interfaccia utente, l'animazione piacevole viene utilizzata per rendere un'interfaccia umana.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Questo tipo di animazione chiarisce che le persone che hanno creato l'app si preoccupano dei propri utenti.</a:t>
            </a:r>
            <a:endParaRPr lang="en-US" sz="3200" dirty="0"/>
          </a:p>
        </p:txBody>
      </p:sp>
      <p:pic>
        <p:nvPicPr>
          <p:cNvPr id="3" name="Picture 2">
            <a:extLst>
              <a:ext uri="{FF2B5EF4-FFF2-40B4-BE49-F238E27FC236}">
                <a16:creationId xmlns:a16="http://schemas.microsoft.com/office/drawing/2014/main" id="{B246F003-1806-41C4-AB49-3FBCE8A87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0" y="7454938"/>
            <a:ext cx="7620000" cy="5715000"/>
          </a:xfrm>
          <a:prstGeom prst="rect">
            <a:avLst/>
          </a:prstGeom>
        </p:spPr>
      </p:pic>
    </p:spTree>
    <p:extLst>
      <p:ext uri="{BB962C8B-B14F-4D97-AF65-F5344CB8AC3E}">
        <p14:creationId xmlns:p14="http://schemas.microsoft.com/office/powerpoint/2010/main" val="2773787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Ottimizzare le Push Notifications</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75</a:t>
            </a:fld>
            <a:endParaRPr/>
          </a:p>
        </p:txBody>
      </p:sp>
      <p:sp>
        <p:nvSpPr>
          <p:cNvPr id="14" name="TextBox 2"/>
          <p:cNvSpPr txBox="1"/>
          <p:nvPr/>
        </p:nvSpPr>
        <p:spPr>
          <a:xfrm>
            <a:off x="685800" y="2416076"/>
            <a:ext cx="17602200" cy="2554545"/>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200" dirty="0"/>
              <a:t>Le notifiche fastidiose sono il motivo numero 1 per cui le persone disinstallano le app mobili (71% secondo un recente sondaggio di Business Insider).</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Non inviare notifiche push solo perché puoi. Ogni notifica dovrebbe essere preziosa e tempestiva.</a:t>
            </a:r>
            <a:endParaRPr lang="en-US" sz="3200" dirty="0"/>
          </a:p>
        </p:txBody>
      </p:sp>
      <p:pic>
        <p:nvPicPr>
          <p:cNvPr id="6" name="Picture 5">
            <a:extLst>
              <a:ext uri="{FF2B5EF4-FFF2-40B4-BE49-F238E27FC236}">
                <a16:creationId xmlns:a16="http://schemas.microsoft.com/office/drawing/2014/main" id="{0229DB4B-5F52-4254-8883-1399D3E73F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471" y="5430361"/>
            <a:ext cx="12193057" cy="7620660"/>
          </a:xfrm>
          <a:prstGeom prst="rect">
            <a:avLst/>
          </a:prstGeom>
        </p:spPr>
      </p:pic>
    </p:spTree>
    <p:extLst>
      <p:ext uri="{BB962C8B-B14F-4D97-AF65-F5344CB8AC3E}">
        <p14:creationId xmlns:p14="http://schemas.microsoft.com/office/powerpoint/2010/main" val="7040729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Ottimizzare le Push Notifications</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76</a:t>
            </a:fld>
            <a:endParaRPr/>
          </a:p>
        </p:txBody>
      </p:sp>
      <p:sp>
        <p:nvSpPr>
          <p:cNvPr id="14" name="TextBox 2"/>
          <p:cNvSpPr txBox="1"/>
          <p:nvPr/>
        </p:nvSpPr>
        <p:spPr>
          <a:xfrm>
            <a:off x="685800" y="2819400"/>
            <a:ext cx="8686800" cy="10064294"/>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Quando un utente inizia a utilizzare la tua app, non gli dispiacerà ricevere notifiche, purché il valore che ottengono sia sufficientemente maggiore dell'interruzione.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Quasi il 50% degli utenti è grato per le notifiche che li interessano.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Personalizzare i contenuti per ispirare e deliziare è fondamentale.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Netflix è un eccellente esempio di azienda che "spinge il valore".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Utilizza attentamente i dati di visualizzazione per presentare consigli che sembrano fatti su misura.</a:t>
            </a:r>
            <a:endParaRPr lang="en-US" sz="3600" dirty="0"/>
          </a:p>
        </p:txBody>
      </p:sp>
      <p:pic>
        <p:nvPicPr>
          <p:cNvPr id="3" name="Picture 2">
            <a:extLst>
              <a:ext uri="{FF2B5EF4-FFF2-40B4-BE49-F238E27FC236}">
                <a16:creationId xmlns:a16="http://schemas.microsoft.com/office/drawing/2014/main" id="{7C99073D-B7F1-414C-BE32-CD78256B29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3236" y="2209799"/>
            <a:ext cx="6426163" cy="9639245"/>
          </a:xfrm>
          <a:prstGeom prst="rect">
            <a:avLst/>
          </a:prstGeom>
        </p:spPr>
      </p:pic>
    </p:spTree>
    <p:extLst>
      <p:ext uri="{BB962C8B-B14F-4D97-AF65-F5344CB8AC3E}">
        <p14:creationId xmlns:p14="http://schemas.microsoft.com/office/powerpoint/2010/main" val="3024758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Ottimizzare le Push Notifications</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77</a:t>
            </a:fld>
            <a:endParaRPr/>
          </a:p>
        </p:txBody>
      </p:sp>
      <p:sp>
        <p:nvSpPr>
          <p:cNvPr id="14" name="TextBox 2"/>
          <p:cNvSpPr txBox="1"/>
          <p:nvPr/>
        </p:nvSpPr>
        <p:spPr>
          <a:xfrm>
            <a:off x="685800" y="3491091"/>
            <a:ext cx="17602200" cy="3970318"/>
          </a:xfrm>
          <a:prstGeom prst="rect">
            <a:avLst/>
          </a:prstGeom>
          <a:noFill/>
        </p:spPr>
        <p:txBody>
          <a:bodyPr wrap="square" rtlCol="0">
            <a:spAutoFit/>
          </a:bodyPr>
          <a:lstStyle/>
          <a:p>
            <a:pPr>
              <a:buClr>
                <a:schemeClr val="accent1"/>
              </a:buClr>
            </a:pPr>
            <a:r>
              <a:rPr lang="it-IT" sz="3600" b="1" dirty="0"/>
              <a:t>TIP: EVITARE DI INVIARE MOLTE NOTIFICHE IN UN BREVE PERIODO DI TEMPO</a:t>
            </a:r>
          </a:p>
          <a:p>
            <a:pPr>
              <a:buClr>
                <a:schemeClr val="accent1"/>
              </a:buClr>
            </a:pPr>
            <a:endParaRPr lang="it-IT" sz="3600" b="1" dirty="0"/>
          </a:p>
          <a:p>
            <a:pPr marL="571500" indent="-571500">
              <a:buClr>
                <a:schemeClr val="accent1"/>
              </a:buClr>
              <a:buFont typeface="Arial" panose="020B0604020202020204" pitchFamily="34" charset="0"/>
              <a:buChar char="•"/>
            </a:pPr>
            <a:r>
              <a:rPr lang="it-IT" sz="3600" dirty="0"/>
              <a:t>Troppe notifiche consegnate in un breve periodo di tempo possono portare alla situazione nota come notifica eccessiva, in cui un utente non può elaborare le informazioni e semplicemente le salta.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Limita il numero totale di notifiche combinando diversi messaggi.</a:t>
            </a:r>
            <a:endParaRPr lang="en-US" sz="3600" dirty="0"/>
          </a:p>
        </p:txBody>
      </p:sp>
    </p:spTree>
    <p:extLst>
      <p:ext uri="{BB962C8B-B14F-4D97-AF65-F5344CB8AC3E}">
        <p14:creationId xmlns:p14="http://schemas.microsoft.com/office/powerpoint/2010/main" val="3659359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Ottimizzare le Push Notifications</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78</a:t>
            </a:fld>
            <a:endParaRPr/>
          </a:p>
        </p:txBody>
      </p:sp>
      <p:sp>
        <p:nvSpPr>
          <p:cNvPr id="14" name="TextBox 2"/>
          <p:cNvSpPr txBox="1"/>
          <p:nvPr/>
        </p:nvSpPr>
        <p:spPr>
          <a:xfrm>
            <a:off x="685800" y="2603480"/>
            <a:ext cx="17602200" cy="4154984"/>
          </a:xfrm>
          <a:prstGeom prst="rect">
            <a:avLst/>
          </a:prstGeom>
          <a:noFill/>
        </p:spPr>
        <p:txBody>
          <a:bodyPr wrap="square" rtlCol="0">
            <a:spAutoFit/>
          </a:bodyPr>
          <a:lstStyle/>
          <a:p>
            <a:pPr>
              <a:buClr>
                <a:schemeClr val="accent1"/>
              </a:buClr>
            </a:pPr>
            <a:r>
              <a:rPr lang="it-IT" sz="3600" b="1" dirty="0"/>
              <a:t>TIP: SCHEDULA LE TUE NOTIFICHE</a:t>
            </a:r>
          </a:p>
          <a:p>
            <a:pPr>
              <a:buClr>
                <a:schemeClr val="accent1"/>
              </a:buClr>
            </a:pPr>
            <a:endParaRPr lang="it-IT" sz="3600" b="1" dirty="0"/>
          </a:p>
          <a:p>
            <a:pPr marL="571500" indent="-571500">
              <a:buClr>
                <a:schemeClr val="accent1"/>
              </a:buClr>
              <a:buFont typeface="Arial" panose="020B0604020202020204" pitchFamily="34" charset="0"/>
              <a:buChar char="•"/>
            </a:pPr>
            <a:r>
              <a:rPr lang="it-IT" sz="3200" dirty="0"/>
              <a:t>Non solo ciò che dici è importante, ma anche quando lo dici.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Non inviare notifiche push in orari strani (come nel cuore della notte).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 momento migliore per le notifiche push sono le ore di punta dell'utilizzo dei dispositivi mobili: dalle 18:00 alle 22:00.</a:t>
            </a:r>
            <a:endParaRPr lang="en-US" sz="3200" dirty="0"/>
          </a:p>
        </p:txBody>
      </p:sp>
      <p:pic>
        <p:nvPicPr>
          <p:cNvPr id="3" name="Picture 2">
            <a:extLst>
              <a:ext uri="{FF2B5EF4-FFF2-40B4-BE49-F238E27FC236}">
                <a16:creationId xmlns:a16="http://schemas.microsoft.com/office/drawing/2014/main" id="{87D38BFD-838E-4123-96B2-729398C2CD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3107" y="7162800"/>
            <a:ext cx="8521786" cy="6348730"/>
          </a:xfrm>
          <a:prstGeom prst="rect">
            <a:avLst/>
          </a:prstGeom>
        </p:spPr>
      </p:pic>
    </p:spTree>
    <p:extLst>
      <p:ext uri="{BB962C8B-B14F-4D97-AF65-F5344CB8AC3E}">
        <p14:creationId xmlns:p14="http://schemas.microsoft.com/office/powerpoint/2010/main" val="2542806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Ottimizzare le Push Notifications</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79</a:t>
            </a:fld>
            <a:endParaRPr/>
          </a:p>
        </p:txBody>
      </p:sp>
      <p:sp>
        <p:nvSpPr>
          <p:cNvPr id="14" name="TextBox 2"/>
          <p:cNvSpPr txBox="1"/>
          <p:nvPr/>
        </p:nvSpPr>
        <p:spPr>
          <a:xfrm>
            <a:off x="685800" y="3491091"/>
            <a:ext cx="8002057" cy="5693866"/>
          </a:xfrm>
          <a:prstGeom prst="rect">
            <a:avLst/>
          </a:prstGeom>
          <a:noFill/>
        </p:spPr>
        <p:txBody>
          <a:bodyPr wrap="square" rtlCol="0">
            <a:spAutoFit/>
          </a:bodyPr>
          <a:lstStyle/>
          <a:p>
            <a:pPr>
              <a:buClr>
                <a:schemeClr val="accent1"/>
              </a:buClr>
            </a:pPr>
            <a:r>
              <a:rPr lang="it-IT" sz="3600" b="1" dirty="0"/>
              <a:t>TIP: CONSIDERA ALTRI CANALI PER INVIARE IL TUO MESSAGGIO</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Le notifiche push non sono l'unico modo per recapitare un messaggio.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Utilizza e-mail, notifiche in-app e messaggi di feed di notizie per notificare agli utenti eventi importanti, in base al livello di urgenza e al tipo di contenuto che desideri condividere.</a:t>
            </a:r>
            <a:endParaRPr lang="en-US" sz="3200" dirty="0"/>
          </a:p>
        </p:txBody>
      </p:sp>
      <p:pic>
        <p:nvPicPr>
          <p:cNvPr id="6" name="Picture 5">
            <a:extLst>
              <a:ext uri="{FF2B5EF4-FFF2-40B4-BE49-F238E27FC236}">
                <a16:creationId xmlns:a16="http://schemas.microsoft.com/office/drawing/2014/main" id="{E3718FFC-679B-4288-B179-C69E3AEBB3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8400" y="3457421"/>
            <a:ext cx="8002057" cy="6873767"/>
          </a:xfrm>
          <a:prstGeom prst="rect">
            <a:avLst/>
          </a:prstGeom>
        </p:spPr>
      </p:pic>
    </p:spTree>
    <p:extLst>
      <p:ext uri="{BB962C8B-B14F-4D97-AF65-F5344CB8AC3E}">
        <p14:creationId xmlns:p14="http://schemas.microsoft.com/office/powerpoint/2010/main" val="39061925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Sviluppare</a:t>
            </a:r>
            <a:r>
              <a:rPr lang="en-US" dirty="0"/>
              <a:t> una </a:t>
            </a:r>
            <a:r>
              <a:rPr lang="en-US" dirty="0" err="1"/>
              <a:t>strategia</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8</a:t>
            </a:fld>
            <a:endParaRPr/>
          </a:p>
        </p:txBody>
      </p:sp>
      <p:sp>
        <p:nvSpPr>
          <p:cNvPr id="14" name="TextBox 2"/>
          <p:cNvSpPr txBox="1"/>
          <p:nvPr/>
        </p:nvSpPr>
        <p:spPr>
          <a:xfrm>
            <a:off x="685800" y="3491091"/>
            <a:ext cx="17602200" cy="646331"/>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en-US" sz="3600" dirty="0"/>
              <a:t>La </a:t>
            </a:r>
            <a:r>
              <a:rPr lang="en-US" sz="3600" dirty="0" err="1"/>
              <a:t>strategia</a:t>
            </a:r>
            <a:r>
              <a:rPr lang="en-US" sz="3600" dirty="0"/>
              <a:t> </a:t>
            </a:r>
            <a:r>
              <a:rPr lang="en-US" sz="3600" dirty="0" err="1"/>
              <a:t>deve</a:t>
            </a:r>
            <a:r>
              <a:rPr lang="en-US" sz="3600" dirty="0"/>
              <a:t> </a:t>
            </a:r>
            <a:r>
              <a:rPr lang="en-US" sz="3600" dirty="0" err="1"/>
              <a:t>essere</a:t>
            </a:r>
            <a:r>
              <a:rPr lang="en-US" sz="3600" dirty="0"/>
              <a:t>: </a:t>
            </a:r>
            <a:r>
              <a:rPr lang="en-US" sz="3600" b="1" dirty="0" err="1"/>
              <a:t>Specifica</a:t>
            </a:r>
            <a:r>
              <a:rPr lang="en-US" sz="3600" dirty="0"/>
              <a:t>, </a:t>
            </a:r>
            <a:r>
              <a:rPr lang="en-US" sz="3600" b="1" dirty="0" err="1"/>
              <a:t>Misurabile</a:t>
            </a:r>
            <a:r>
              <a:rPr lang="en-US" sz="3600" dirty="0"/>
              <a:t>, </a:t>
            </a:r>
            <a:r>
              <a:rPr lang="en-US" sz="3600" b="1" dirty="0"/>
              <a:t>Accessible</a:t>
            </a:r>
            <a:r>
              <a:rPr lang="en-US" sz="3600" dirty="0"/>
              <a:t>, </a:t>
            </a:r>
            <a:r>
              <a:rPr lang="en-US" sz="3600" b="1" dirty="0" err="1"/>
              <a:t>Rilevante</a:t>
            </a:r>
            <a:r>
              <a:rPr lang="en-US" sz="3600" dirty="0"/>
              <a:t>, </a:t>
            </a:r>
            <a:r>
              <a:rPr lang="en-US" sz="3600" b="1" dirty="0" err="1"/>
              <a:t>Tempestiva</a:t>
            </a:r>
            <a:endParaRPr lang="en-US" sz="3600" b="1" dirty="0"/>
          </a:p>
        </p:txBody>
      </p:sp>
      <p:sp>
        <p:nvSpPr>
          <p:cNvPr id="2" name="Rectangle: Rounded Corners 1">
            <a:extLst>
              <a:ext uri="{FF2B5EF4-FFF2-40B4-BE49-F238E27FC236}">
                <a16:creationId xmlns:a16="http://schemas.microsoft.com/office/drawing/2014/main" id="{1B1134CB-1EAD-4FBB-98B1-85E003AE9778}"/>
              </a:ext>
            </a:extLst>
          </p:cNvPr>
          <p:cNvSpPr/>
          <p:nvPr/>
        </p:nvSpPr>
        <p:spPr>
          <a:xfrm>
            <a:off x="876300" y="4953000"/>
            <a:ext cx="1790700" cy="14211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S</a:t>
            </a:r>
            <a:endParaRPr lang="en-GB" sz="7200" b="1" dirty="0"/>
          </a:p>
        </p:txBody>
      </p:sp>
      <p:sp>
        <p:nvSpPr>
          <p:cNvPr id="6" name="Rectangle: Rounded Corners 5">
            <a:extLst>
              <a:ext uri="{FF2B5EF4-FFF2-40B4-BE49-F238E27FC236}">
                <a16:creationId xmlns:a16="http://schemas.microsoft.com/office/drawing/2014/main" id="{F9675737-6405-49C0-A198-7666B3F46F69}"/>
              </a:ext>
            </a:extLst>
          </p:cNvPr>
          <p:cNvSpPr/>
          <p:nvPr/>
        </p:nvSpPr>
        <p:spPr>
          <a:xfrm>
            <a:off x="876300" y="6462739"/>
            <a:ext cx="1790700" cy="1421190"/>
          </a:xfrm>
          <a:prstGeom prst="roundRect">
            <a:avLst/>
          </a:prstGeom>
          <a:solidFill>
            <a:srgbClr val="298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M</a:t>
            </a:r>
            <a:endParaRPr lang="en-GB" sz="7200" b="1" dirty="0"/>
          </a:p>
        </p:txBody>
      </p:sp>
      <p:sp>
        <p:nvSpPr>
          <p:cNvPr id="7" name="Rectangle: Rounded Corners 6">
            <a:extLst>
              <a:ext uri="{FF2B5EF4-FFF2-40B4-BE49-F238E27FC236}">
                <a16:creationId xmlns:a16="http://schemas.microsoft.com/office/drawing/2014/main" id="{3D2482A5-8380-4D68-9A0E-B8DEC6A0F5CC}"/>
              </a:ext>
            </a:extLst>
          </p:cNvPr>
          <p:cNvSpPr/>
          <p:nvPr/>
        </p:nvSpPr>
        <p:spPr>
          <a:xfrm>
            <a:off x="876300" y="7972478"/>
            <a:ext cx="1790700" cy="142119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A</a:t>
            </a:r>
            <a:endParaRPr lang="en-GB" sz="7200" b="1" dirty="0"/>
          </a:p>
        </p:txBody>
      </p:sp>
      <p:sp>
        <p:nvSpPr>
          <p:cNvPr id="8" name="Rectangle: Rounded Corners 7">
            <a:extLst>
              <a:ext uri="{FF2B5EF4-FFF2-40B4-BE49-F238E27FC236}">
                <a16:creationId xmlns:a16="http://schemas.microsoft.com/office/drawing/2014/main" id="{C38CB0B8-269E-489A-AA0E-921578F1E87F}"/>
              </a:ext>
            </a:extLst>
          </p:cNvPr>
          <p:cNvSpPr/>
          <p:nvPr/>
        </p:nvSpPr>
        <p:spPr>
          <a:xfrm>
            <a:off x="876300" y="9482217"/>
            <a:ext cx="1790700" cy="1421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R</a:t>
            </a:r>
            <a:endParaRPr lang="en-GB" sz="7200" b="1" dirty="0"/>
          </a:p>
        </p:txBody>
      </p:sp>
      <p:sp>
        <p:nvSpPr>
          <p:cNvPr id="9" name="Rectangle: Rounded Corners 8">
            <a:extLst>
              <a:ext uri="{FF2B5EF4-FFF2-40B4-BE49-F238E27FC236}">
                <a16:creationId xmlns:a16="http://schemas.microsoft.com/office/drawing/2014/main" id="{CE75DF99-738D-48A0-9AB2-78C48623ECB5}"/>
              </a:ext>
            </a:extLst>
          </p:cNvPr>
          <p:cNvSpPr/>
          <p:nvPr/>
        </p:nvSpPr>
        <p:spPr>
          <a:xfrm>
            <a:off x="876300" y="10991956"/>
            <a:ext cx="1790700" cy="1421190"/>
          </a:xfrm>
          <a:prstGeom prst="roundRect">
            <a:avLst/>
          </a:prstGeom>
          <a:solidFill>
            <a:srgbClr val="E570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T</a:t>
            </a:r>
            <a:endParaRPr lang="en-GB" sz="7200" b="1" dirty="0"/>
          </a:p>
        </p:txBody>
      </p:sp>
      <p:sp>
        <p:nvSpPr>
          <p:cNvPr id="3" name="Arrow: Right 2">
            <a:extLst>
              <a:ext uri="{FF2B5EF4-FFF2-40B4-BE49-F238E27FC236}">
                <a16:creationId xmlns:a16="http://schemas.microsoft.com/office/drawing/2014/main" id="{6BDB23CD-BB8F-405A-9D61-97BFEDB6F3B1}"/>
              </a:ext>
            </a:extLst>
          </p:cNvPr>
          <p:cNvSpPr/>
          <p:nvPr/>
        </p:nvSpPr>
        <p:spPr>
          <a:xfrm>
            <a:off x="2841171" y="9482217"/>
            <a:ext cx="1600200" cy="1421190"/>
          </a:xfrm>
          <a:prstGeom prst="rightArrow">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EDBEBA2B-1FFD-4A30-90A4-D87E18B7115A}"/>
              </a:ext>
            </a:extLst>
          </p:cNvPr>
          <p:cNvSpPr/>
          <p:nvPr/>
        </p:nvSpPr>
        <p:spPr>
          <a:xfrm>
            <a:off x="4593771" y="9164112"/>
            <a:ext cx="12344400" cy="2057400"/>
          </a:xfrm>
          <a:prstGeom prst="roundRect">
            <a:avLst/>
          </a:prstGeom>
          <a:solidFill>
            <a:srgbClr val="0070C0">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sz="2800" b="1" dirty="0"/>
              <a:t>Il mio obiettivo e’ rilevante rispetto al mio need?</a:t>
            </a:r>
          </a:p>
          <a:p>
            <a:endParaRPr lang="it-IT" sz="2800" b="1" dirty="0"/>
          </a:p>
          <a:p>
            <a:r>
              <a:rPr lang="it-IT" sz="2800" b="1" dirty="0"/>
              <a:t>Il mio obiettivo e’ consistente rispetto ad altri eventuali obiettivi pre-stabiliti e si integra bene con i miei piani a breve e/o lungo termine?</a:t>
            </a:r>
          </a:p>
        </p:txBody>
      </p:sp>
    </p:spTree>
    <p:extLst>
      <p:ext uri="{BB962C8B-B14F-4D97-AF65-F5344CB8AC3E}">
        <p14:creationId xmlns:p14="http://schemas.microsoft.com/office/powerpoint/2010/main" val="10664491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 per dispositivi mobili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80</a:t>
            </a:fld>
            <a:endParaRPr/>
          </a:p>
        </p:txBody>
      </p:sp>
      <p:sp>
        <p:nvSpPr>
          <p:cNvPr id="14" name="TextBox 2"/>
          <p:cNvSpPr txBox="1"/>
          <p:nvPr/>
        </p:nvSpPr>
        <p:spPr>
          <a:xfrm>
            <a:off x="685800" y="3491091"/>
            <a:ext cx="17602200" cy="7602081"/>
          </a:xfrm>
          <a:prstGeom prst="rect">
            <a:avLst/>
          </a:prstGeom>
          <a:noFill/>
        </p:spPr>
        <p:txBody>
          <a:bodyPr wrap="square" rtlCol="0">
            <a:spAutoFit/>
          </a:bodyPr>
          <a:lstStyle/>
          <a:p>
            <a:pPr>
              <a:buClr>
                <a:schemeClr val="accent1"/>
              </a:buClr>
            </a:pPr>
            <a:r>
              <a:rPr lang="it-IT" sz="3600" b="1" dirty="0"/>
              <a:t>TIP: PROGETTAZIONE PER INTERRUZIONE</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Viviamo in un mondo di interruzioni.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Ad esempio, gli utenti potrebbero utilizzare la tua app mentre aspettano il treno. Tali sessioni possono essere interrotte in qualsiasi momento.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Gli utenti possono essere facilmente frustrati quando un'app dimentica i loro progressi attuali non appena la chiudono.</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Quando si verifica un'interruzione, l'app dovrebbe salvare lo stato corrente (contesto) e consentire agli utenti di continuare da dove si erano interrotti.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Ciò renderà più facile per gli utenti riattivare l'app quando tornano su di essa dopo l'interruzione.</a:t>
            </a:r>
            <a:endParaRPr lang="en-US" sz="3200" dirty="0"/>
          </a:p>
        </p:txBody>
      </p:sp>
    </p:spTree>
    <p:extLst>
      <p:ext uri="{BB962C8B-B14F-4D97-AF65-F5344CB8AC3E}">
        <p14:creationId xmlns:p14="http://schemas.microsoft.com/office/powerpoint/2010/main" val="9061588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 per dispositivi mobili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81</a:t>
            </a:fld>
            <a:endParaRPr/>
          </a:p>
        </p:txBody>
      </p:sp>
      <p:sp>
        <p:nvSpPr>
          <p:cNvPr id="14" name="TextBox 2"/>
          <p:cNvSpPr txBox="1"/>
          <p:nvPr/>
        </p:nvSpPr>
        <p:spPr>
          <a:xfrm>
            <a:off x="685800" y="2819400"/>
            <a:ext cx="17602200" cy="4154984"/>
          </a:xfrm>
          <a:prstGeom prst="rect">
            <a:avLst/>
          </a:prstGeom>
          <a:noFill/>
        </p:spPr>
        <p:txBody>
          <a:bodyPr wrap="square" rtlCol="0">
            <a:spAutoFit/>
          </a:bodyPr>
          <a:lstStyle/>
          <a:p>
            <a:pPr>
              <a:buClr>
                <a:schemeClr val="accent1"/>
              </a:buClr>
            </a:pPr>
            <a:r>
              <a:rPr lang="it-IT" sz="3600" b="1" dirty="0"/>
              <a:t>TIP: APPROFITTA DELLE CAPACITÀ DEL DISPOSITIVO</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I dispositivi mobili hanno molti sensori (fotocamera, localizzazione, accelerometro) che possono essere utilizzati per migliorare l'esperienza utente.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Telecamera: e’ possibile semplificare le operazioni di immissione dei dati utilizzando una fotocamera. Ad esempio, è possibile utilizzare la fotocamera digitale per leggere automaticamente i numeri delle carte di credito.</a:t>
            </a:r>
            <a:endParaRPr lang="en-US" sz="3200" dirty="0"/>
          </a:p>
        </p:txBody>
      </p:sp>
      <p:pic>
        <p:nvPicPr>
          <p:cNvPr id="3" name="Picture 2">
            <a:extLst>
              <a:ext uri="{FF2B5EF4-FFF2-40B4-BE49-F238E27FC236}">
                <a16:creationId xmlns:a16="http://schemas.microsoft.com/office/drawing/2014/main" id="{BEE460E8-588A-4C3E-B388-D7E7BF327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8626" y="7543800"/>
            <a:ext cx="9370748" cy="5224192"/>
          </a:xfrm>
          <a:prstGeom prst="rect">
            <a:avLst/>
          </a:prstGeom>
        </p:spPr>
      </p:pic>
    </p:spTree>
    <p:extLst>
      <p:ext uri="{BB962C8B-B14F-4D97-AF65-F5344CB8AC3E}">
        <p14:creationId xmlns:p14="http://schemas.microsoft.com/office/powerpoint/2010/main" val="30572669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 per dispositivi mobili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82</a:t>
            </a:fld>
            <a:endParaRPr/>
          </a:p>
        </p:txBody>
      </p:sp>
      <p:sp>
        <p:nvSpPr>
          <p:cNvPr id="14" name="TextBox 2"/>
          <p:cNvSpPr txBox="1"/>
          <p:nvPr/>
        </p:nvSpPr>
        <p:spPr>
          <a:xfrm>
            <a:off x="685800" y="2813983"/>
            <a:ext cx="17602200" cy="5755422"/>
          </a:xfrm>
          <a:prstGeom prst="rect">
            <a:avLst/>
          </a:prstGeom>
          <a:noFill/>
        </p:spPr>
        <p:txBody>
          <a:bodyPr wrap="square" rtlCol="0">
            <a:spAutoFit/>
          </a:bodyPr>
          <a:lstStyle/>
          <a:p>
            <a:pPr>
              <a:buClr>
                <a:schemeClr val="accent1"/>
              </a:buClr>
            </a:pPr>
            <a:r>
              <a:rPr lang="it-IT" sz="3600" b="1" dirty="0"/>
              <a:t>TIP: APPROFITTA DELLE CAPACITÀ DEL DISPOSITIVO</a:t>
            </a:r>
          </a:p>
          <a:p>
            <a:pPr marL="571500" indent="-571500">
              <a:buClr>
                <a:schemeClr val="accent1"/>
              </a:buClr>
              <a:buFont typeface="Arial" panose="020B0604020202020204" pitchFamily="34" charset="0"/>
              <a:buChar char="•"/>
            </a:pPr>
            <a:endParaRPr lang="it-IT" sz="4000" dirty="0"/>
          </a:p>
          <a:p>
            <a:pPr marL="571500" indent="-571500">
              <a:buClr>
                <a:schemeClr val="accent1"/>
              </a:buClr>
              <a:buFont typeface="Arial" panose="020B0604020202020204" pitchFamily="34" charset="0"/>
              <a:buChar char="•"/>
            </a:pPr>
            <a:r>
              <a:rPr lang="it-IT" sz="3200" dirty="0"/>
              <a:t>I dispositivi mobili hanno molti sensori (fotocamera, localizzazione, accelerometro) che possono essere utilizzati per migliorare l'esperienza utente.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Consapevolezza della posizione: le app possono utilizzare i dati sulla posizione di un dispositivo per fornire contenuti pertinenti alla posizione dell'utente o per semplificare determinate operazioni. Ad esempio, se stai progettando un'app per la consegna di cibo, invece di chiedere all'utente di fornire un indirizzo per la consegna, puoi rilevare automaticamente la sua posizione attuale e chiedere all'utente di confermare che desidera ricevere una consegna in quella posizione .</a:t>
            </a:r>
            <a:endParaRPr lang="en-US" sz="3200" dirty="0"/>
          </a:p>
        </p:txBody>
      </p:sp>
      <p:pic>
        <p:nvPicPr>
          <p:cNvPr id="6" name="Picture 5">
            <a:extLst>
              <a:ext uri="{FF2B5EF4-FFF2-40B4-BE49-F238E27FC236}">
                <a16:creationId xmlns:a16="http://schemas.microsoft.com/office/drawing/2014/main" id="{5E344861-A41C-4C40-8B81-533BC7274E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4425" y="8928011"/>
            <a:ext cx="8439150" cy="4635589"/>
          </a:xfrm>
          <a:prstGeom prst="rect">
            <a:avLst/>
          </a:prstGeom>
        </p:spPr>
      </p:pic>
    </p:spTree>
    <p:extLst>
      <p:ext uri="{BB962C8B-B14F-4D97-AF65-F5344CB8AC3E}">
        <p14:creationId xmlns:p14="http://schemas.microsoft.com/office/powerpoint/2010/main" val="9303953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 per dispositivi mobili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83</a:t>
            </a:fld>
            <a:endParaRPr/>
          </a:p>
        </p:txBody>
      </p:sp>
      <p:sp>
        <p:nvSpPr>
          <p:cNvPr id="14" name="TextBox 2"/>
          <p:cNvSpPr txBox="1"/>
          <p:nvPr/>
        </p:nvSpPr>
        <p:spPr>
          <a:xfrm>
            <a:off x="685800" y="2895600"/>
            <a:ext cx="17602200" cy="4339650"/>
          </a:xfrm>
          <a:prstGeom prst="rect">
            <a:avLst/>
          </a:prstGeom>
          <a:noFill/>
        </p:spPr>
        <p:txBody>
          <a:bodyPr wrap="square" rtlCol="0">
            <a:spAutoFit/>
          </a:bodyPr>
          <a:lstStyle/>
          <a:p>
            <a:pPr>
              <a:buClr>
                <a:schemeClr val="accent1"/>
              </a:buClr>
            </a:pPr>
            <a:r>
              <a:rPr lang="it-IT" sz="3600" b="1" dirty="0"/>
              <a:t>TIP: APPROFITTA DELLE CAPACITÀ DEL DISPOSITIVO</a:t>
            </a:r>
          </a:p>
          <a:p>
            <a:pPr marL="571500" indent="-571500">
              <a:buClr>
                <a:schemeClr val="accent1"/>
              </a:buClr>
              <a:buFont typeface="Arial" panose="020B0604020202020204" pitchFamily="34" charset="0"/>
              <a:buChar char="•"/>
            </a:pPr>
            <a:endParaRPr lang="it-IT" sz="4400" dirty="0"/>
          </a:p>
          <a:p>
            <a:pPr marL="571500" indent="-571500">
              <a:buClr>
                <a:schemeClr val="accent1"/>
              </a:buClr>
              <a:buFont typeface="Arial" panose="020B0604020202020204" pitchFamily="34" charset="0"/>
              <a:buChar char="•"/>
            </a:pPr>
            <a:r>
              <a:rPr lang="it-IT" sz="3200" dirty="0"/>
              <a:t>I dispositivi mobili hanno molti sensori (fotocamera, localizzazione, accelerometro) che possono essere utilizzati per migliorare l'esperienza utente.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Autenticazione biometrica: e’ possibile ridurre al minimo il numero di passaggi necessari per accedere a un'app utilizzando funzionalità come l'accesso tramite impronta digitale o l'identificazione facciale.</a:t>
            </a:r>
            <a:endParaRPr lang="en-US" sz="3200" dirty="0"/>
          </a:p>
        </p:txBody>
      </p:sp>
      <p:pic>
        <p:nvPicPr>
          <p:cNvPr id="3" name="Picture 2">
            <a:extLst>
              <a:ext uri="{FF2B5EF4-FFF2-40B4-BE49-F238E27FC236}">
                <a16:creationId xmlns:a16="http://schemas.microsoft.com/office/drawing/2014/main" id="{A6BCD9BF-EDED-405A-A0DC-A15B2AF5A4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0" y="7394469"/>
            <a:ext cx="6901183" cy="6107547"/>
          </a:xfrm>
          <a:prstGeom prst="rect">
            <a:avLst/>
          </a:prstGeom>
        </p:spPr>
      </p:pic>
      <p:pic>
        <p:nvPicPr>
          <p:cNvPr id="8" name="Picture 7">
            <a:extLst>
              <a:ext uri="{FF2B5EF4-FFF2-40B4-BE49-F238E27FC236}">
                <a16:creationId xmlns:a16="http://schemas.microsoft.com/office/drawing/2014/main" id="{17A3AF70-3435-463F-A90D-7174A7D8B9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7385609"/>
            <a:ext cx="6339514" cy="6095443"/>
          </a:xfrm>
          <a:prstGeom prst="rect">
            <a:avLst/>
          </a:prstGeom>
        </p:spPr>
      </p:pic>
    </p:spTree>
    <p:extLst>
      <p:ext uri="{BB962C8B-B14F-4D97-AF65-F5344CB8AC3E}">
        <p14:creationId xmlns:p14="http://schemas.microsoft.com/office/powerpoint/2010/main" val="24175952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Ottimizza per dispositivi mobili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84</a:t>
            </a:fld>
            <a:endParaRPr/>
          </a:p>
        </p:txBody>
      </p:sp>
      <p:sp>
        <p:nvSpPr>
          <p:cNvPr id="14" name="TextBox 2"/>
          <p:cNvSpPr txBox="1"/>
          <p:nvPr/>
        </p:nvSpPr>
        <p:spPr>
          <a:xfrm>
            <a:off x="685800" y="3491091"/>
            <a:ext cx="17602200" cy="8402300"/>
          </a:xfrm>
          <a:prstGeom prst="rect">
            <a:avLst/>
          </a:prstGeom>
          <a:noFill/>
        </p:spPr>
        <p:txBody>
          <a:bodyPr wrap="square" rtlCol="0">
            <a:spAutoFit/>
          </a:bodyPr>
          <a:lstStyle/>
          <a:p>
            <a:pPr>
              <a:buClr>
                <a:schemeClr val="accent1"/>
              </a:buClr>
            </a:pPr>
            <a:r>
              <a:rPr lang="it-IT" sz="3600" b="1" dirty="0"/>
              <a:t>TIP: SFORZATI DI CREARE UN’ESPERIENZA MULTICANALE</a:t>
            </a:r>
          </a:p>
          <a:p>
            <a:pPr>
              <a:buClr>
                <a:schemeClr val="accent1"/>
              </a:buClr>
            </a:pPr>
            <a:endParaRPr lang="it-IT" sz="3600" dirty="0"/>
          </a:p>
          <a:p>
            <a:pPr marL="571500" indent="-571500">
              <a:buClr>
                <a:schemeClr val="accent1"/>
              </a:buClr>
              <a:buFont typeface="Arial" panose="020B0604020202020204" pitchFamily="34" charset="0"/>
              <a:buChar char="•"/>
            </a:pPr>
            <a:r>
              <a:rPr lang="it-IT" sz="3600" dirty="0"/>
              <a:t>Non pensare alla tua app mobile come a un'esperienza isolata. Quando si tratta di creare un percorso utente, l'obiettivo finale è creare un'esperienza senza interruzioni, su tutti i dispositivi. Gli utenti dovrebbero poter passare a un mezzo diverso e continuare il viaggio.</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Secondo Appticles, il 37% degli utenti effettua ricerche su dispositivi mobili ma passa al desktop per completare un acquisto. Pertanto, se stai progettando un'app di e-commerce, gli utenti mobili dovrebbero essere in grado di passare al proprio desktop o laptop per continuare il viaggio.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La sincronizzazione dei progressi degli utenti tra i dispositivi è una priorità fondamentale per creare un'esperienza senza interruzioni. Fa sentire agli utenti che il loro flusso di lavoro non è interrotto.</a:t>
            </a:r>
            <a:endParaRPr lang="en-US" sz="3600" dirty="0"/>
          </a:p>
        </p:txBody>
      </p:sp>
    </p:spTree>
    <p:extLst>
      <p:ext uri="{BB962C8B-B14F-4D97-AF65-F5344CB8AC3E}">
        <p14:creationId xmlns:p14="http://schemas.microsoft.com/office/powerpoint/2010/main" val="9560952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Adatta il design ai mercati emergenti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85</a:t>
            </a:fld>
            <a:endParaRPr/>
          </a:p>
        </p:txBody>
      </p:sp>
      <p:sp>
        <p:nvSpPr>
          <p:cNvPr id="14" name="TextBox 2"/>
          <p:cNvSpPr txBox="1"/>
          <p:nvPr/>
        </p:nvSpPr>
        <p:spPr>
          <a:xfrm>
            <a:off x="685800" y="3491091"/>
            <a:ext cx="17602200" cy="7294305"/>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600" dirty="0"/>
              <a:t>Secondo Google, si prevede che un miliardo di nuovi utenti entreranno online nei prossimi due anni.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E la maggioranza di loro proverrà dai mercati emergenti (o dai cosiddetti paesi mobile-first, come India, Indonesia, Brasile e Nigeria).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Avranno accesso tramite un telefono cellulare. Questi utenti avranno esperienze e aspettative molto diverse da quelle che si trovano negli Stati Uniti e in Europa.</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Se sei interessato a diventare globale, è importante considerare le loro esperienze.</a:t>
            </a:r>
            <a:endParaRPr lang="en-US" sz="3600" dirty="0"/>
          </a:p>
        </p:txBody>
      </p:sp>
    </p:spTree>
    <p:extLst>
      <p:ext uri="{BB962C8B-B14F-4D97-AF65-F5344CB8AC3E}">
        <p14:creationId xmlns:p14="http://schemas.microsoft.com/office/powerpoint/2010/main" val="858817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Adatta il design ai mercati emergenti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86</a:t>
            </a:fld>
            <a:endParaRPr/>
          </a:p>
        </p:txBody>
      </p:sp>
      <p:sp>
        <p:nvSpPr>
          <p:cNvPr id="14" name="TextBox 2"/>
          <p:cNvSpPr txBox="1"/>
          <p:nvPr/>
        </p:nvSpPr>
        <p:spPr>
          <a:xfrm>
            <a:off x="685800" y="2514600"/>
            <a:ext cx="17602200" cy="8402300"/>
          </a:xfrm>
          <a:prstGeom prst="rect">
            <a:avLst/>
          </a:prstGeom>
          <a:noFill/>
        </p:spPr>
        <p:txBody>
          <a:bodyPr wrap="square" rtlCol="0">
            <a:spAutoFit/>
          </a:bodyPr>
          <a:lstStyle/>
          <a:p>
            <a:pPr>
              <a:buClr>
                <a:schemeClr val="accent1"/>
              </a:buClr>
            </a:pPr>
            <a:r>
              <a:rPr lang="it-IT" sz="3600" b="1" dirty="0"/>
              <a:t>TIP: CONNETTIVITÀ INTERNET SCARSA</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Negli Stati Uniti e in Europa, gli utenti sono abituati alla connettività onnipresente. Ma questo non è certamente vero in tutto il mondo. I prodotti nei mercati emergenti devono essere in grado di funzionare con una connettività lenta o intermittente. A seconda della posizione di una persona, la rete potrebbe passare da Wi-Fi a 3G a 2G senza alcuna connettività e il tuo prodotto deve adattarsi a questo.</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Se prevedi di progettare per tale mercato, considera quanto segue:</a:t>
            </a:r>
          </a:p>
          <a:p>
            <a:pPr marL="1257300" lvl="1" indent="-571500">
              <a:buClr>
                <a:schemeClr val="accent1"/>
              </a:buClr>
              <a:buFont typeface="Wingdings" panose="05000000000000000000" pitchFamily="2" charset="2"/>
              <a:buChar char="§"/>
            </a:pPr>
            <a:r>
              <a:rPr lang="it-IT" sz="3200" dirty="0"/>
              <a:t>assicurati che il tuo prodotto funzioni quando non è affatto connesso a Internet. </a:t>
            </a:r>
          </a:p>
          <a:p>
            <a:pPr marL="1257300" lvl="1" indent="-571500">
              <a:buClr>
                <a:schemeClr val="accent1"/>
              </a:buClr>
              <a:buFont typeface="Wingdings" panose="05000000000000000000" pitchFamily="2" charset="2"/>
              <a:buChar char="§"/>
            </a:pPr>
            <a:r>
              <a:rPr lang="it-IT" sz="3200" dirty="0"/>
              <a:t>consenti la memorizzazione nella cache dei dati.</a:t>
            </a:r>
          </a:p>
          <a:p>
            <a:pPr marL="1257300" lvl="1" indent="-571500">
              <a:buClr>
                <a:schemeClr val="accent1"/>
              </a:buClr>
              <a:buFont typeface="Wingdings" panose="05000000000000000000" pitchFamily="2" charset="2"/>
              <a:buChar char="§"/>
            </a:pPr>
            <a:r>
              <a:rPr lang="it-IT" sz="3200" dirty="0"/>
              <a:t>ottimizza il tuo prodotto per un caricamento veloce. </a:t>
            </a:r>
          </a:p>
          <a:p>
            <a:pPr marL="1257300" lvl="1" indent="-571500">
              <a:buClr>
                <a:schemeClr val="accent1"/>
              </a:buClr>
              <a:buFont typeface="Wingdings" panose="05000000000000000000" pitchFamily="2" charset="2"/>
              <a:buChar char="§"/>
            </a:pPr>
            <a:r>
              <a:rPr lang="it-IT" sz="3200" dirty="0"/>
              <a:t>riduci al minimo le dimensioni della pagina riducendo al minimo le immagini e altri contenuti pesanti; e ridurre le dimensioni di quel contenuto.</a:t>
            </a:r>
            <a:endParaRPr lang="en-US" sz="3200" dirty="0"/>
          </a:p>
        </p:txBody>
      </p:sp>
    </p:spTree>
    <p:extLst>
      <p:ext uri="{BB962C8B-B14F-4D97-AF65-F5344CB8AC3E}">
        <p14:creationId xmlns:p14="http://schemas.microsoft.com/office/powerpoint/2010/main" val="2884906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Adatta il design ai mercati emergenti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87</a:t>
            </a:fld>
            <a:endParaRPr/>
          </a:p>
        </p:txBody>
      </p:sp>
      <p:sp>
        <p:nvSpPr>
          <p:cNvPr id="14" name="TextBox 2"/>
          <p:cNvSpPr txBox="1"/>
          <p:nvPr/>
        </p:nvSpPr>
        <p:spPr>
          <a:xfrm>
            <a:off x="685800" y="2362200"/>
            <a:ext cx="17602200" cy="6124754"/>
          </a:xfrm>
          <a:prstGeom prst="rect">
            <a:avLst/>
          </a:prstGeom>
          <a:noFill/>
        </p:spPr>
        <p:txBody>
          <a:bodyPr wrap="square" rtlCol="0">
            <a:spAutoFit/>
          </a:bodyPr>
          <a:lstStyle/>
          <a:p>
            <a:pPr>
              <a:buClr>
                <a:schemeClr val="accent1"/>
              </a:buClr>
            </a:pPr>
            <a:r>
              <a:rPr lang="it-IT" sz="3600" b="1" dirty="0"/>
              <a:t>TIP: CONNETTIVITÀ INTERNET SCARSA</a:t>
            </a:r>
          </a:p>
          <a:p>
            <a:pPr>
              <a:buClr>
                <a:schemeClr val="accent1"/>
              </a:buClr>
            </a:pPr>
            <a:endParaRPr lang="it-IT" sz="3600" dirty="0"/>
          </a:p>
          <a:p>
            <a:pPr marL="571500" indent="-571500">
              <a:buClr>
                <a:schemeClr val="accent1"/>
              </a:buClr>
              <a:buFont typeface="Arial" panose="020B0604020202020204" pitchFamily="34" charset="0"/>
              <a:buChar char="•"/>
            </a:pPr>
            <a:r>
              <a:rPr lang="it-IT" sz="3200" dirty="0"/>
              <a:t>YouTube Go è un esempio di app mobile progettata attorno ai vincoli di connettività. L'app è stata progettata per essere offline (il che significa che è utilizzabile anche quando non è connessa a Internet).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L'app consente agli utenti di visualizzare prima in anteprima i video e consente loro di selezionare la dimensione del file di un video prima di salvarlo offline per guardarlo in seguito.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Ha anche un'ottima funzionalità che consente agli utenti di condividere facilmente i video con amici e familiari nelle vicinanze, senza utilizzare alcun dato.</a:t>
            </a:r>
            <a:endParaRPr lang="en-US" sz="3200" dirty="0"/>
          </a:p>
        </p:txBody>
      </p:sp>
      <p:pic>
        <p:nvPicPr>
          <p:cNvPr id="3" name="Picture 2">
            <a:extLst>
              <a:ext uri="{FF2B5EF4-FFF2-40B4-BE49-F238E27FC236}">
                <a16:creationId xmlns:a16="http://schemas.microsoft.com/office/drawing/2014/main" id="{4C04173B-4DFF-424B-86CD-64A7F21D85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200" y="8477339"/>
            <a:ext cx="6991051" cy="5295721"/>
          </a:xfrm>
          <a:prstGeom prst="rect">
            <a:avLst/>
          </a:prstGeom>
        </p:spPr>
      </p:pic>
    </p:spTree>
    <p:extLst>
      <p:ext uri="{BB962C8B-B14F-4D97-AF65-F5344CB8AC3E}">
        <p14:creationId xmlns:p14="http://schemas.microsoft.com/office/powerpoint/2010/main" val="2529097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Adatta il design ai mercati emergenti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88</a:t>
            </a:fld>
            <a:endParaRPr/>
          </a:p>
        </p:txBody>
      </p:sp>
      <p:sp>
        <p:nvSpPr>
          <p:cNvPr id="14" name="TextBox 2"/>
          <p:cNvSpPr txBox="1"/>
          <p:nvPr/>
        </p:nvSpPr>
        <p:spPr>
          <a:xfrm>
            <a:off x="685800" y="2819400"/>
            <a:ext cx="17602200" cy="7602081"/>
          </a:xfrm>
          <a:prstGeom prst="rect">
            <a:avLst/>
          </a:prstGeom>
          <a:noFill/>
        </p:spPr>
        <p:txBody>
          <a:bodyPr wrap="square" rtlCol="0">
            <a:spAutoFit/>
          </a:bodyPr>
          <a:lstStyle/>
          <a:p>
            <a:pPr>
              <a:buClr>
                <a:schemeClr val="accent1"/>
              </a:buClr>
            </a:pPr>
            <a:r>
              <a:rPr lang="it-IT" sz="3600" b="1" dirty="0"/>
              <a:t>TIP: CONNETTIVITÀ INTERNET SCARSA</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200" dirty="0"/>
              <a:t>Google News &amp; Weather è un altro esempio di app progettata attorno a cattive connessioni.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L'app ha una funzione chiamata "Modalità Lite" per le persone con connessioni a larghezza di banda ridotta.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Quando questa modalità è attivata, riduce il contenuto all'essenziale, in modo che l'app si carichi più rapidamente.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Secondo Google, questa modalità utilizza meno di un terzo dei dati normali e si attiva automaticamente quando l'app rileva una rete lenta.</a:t>
            </a:r>
            <a:endParaRPr lang="en-US" sz="3200" dirty="0"/>
          </a:p>
        </p:txBody>
      </p:sp>
    </p:spTree>
    <p:extLst>
      <p:ext uri="{BB962C8B-B14F-4D97-AF65-F5344CB8AC3E}">
        <p14:creationId xmlns:p14="http://schemas.microsoft.com/office/powerpoint/2010/main" val="7403190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Adatta il design ai mercati emergenti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89</a:t>
            </a:fld>
            <a:endParaRPr/>
          </a:p>
        </p:txBody>
      </p:sp>
      <p:sp>
        <p:nvSpPr>
          <p:cNvPr id="14" name="TextBox 2"/>
          <p:cNvSpPr txBox="1"/>
          <p:nvPr/>
        </p:nvSpPr>
        <p:spPr>
          <a:xfrm>
            <a:off x="685800" y="2209800"/>
            <a:ext cx="9677400" cy="10495181"/>
          </a:xfrm>
          <a:prstGeom prst="rect">
            <a:avLst/>
          </a:prstGeom>
          <a:noFill/>
        </p:spPr>
        <p:txBody>
          <a:bodyPr wrap="square" rtlCol="0">
            <a:spAutoFit/>
          </a:bodyPr>
          <a:lstStyle/>
          <a:p>
            <a:pPr>
              <a:buClr>
                <a:schemeClr val="accent1"/>
              </a:buClr>
            </a:pPr>
            <a:r>
              <a:rPr lang="it-IT" sz="3600" b="1" dirty="0"/>
              <a:t>TIP: DATI LIMITATI</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In circa il 95% dei mercati emergenti, le persone dipendono quasi interamente da costosi dati mobili prepagati. Le persone acquistano una quantità fissa di dati e molti possono permettersi solo qualcosa come 250 MB di dati al mese.</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Questi utenti apprezzano la trasparenza quando si tratta di comprendere il loro consumo di dati. </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Apprezzano anche la possibilità di controllare se un prodotto viene scaricato tramite Wi-Fi o utilizza i dati.</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r>
              <a:rPr lang="it-IT" sz="3200" dirty="0"/>
              <a:t>Di seguito, puoi vedere un altro esempio da YouTube Go. Dopo aver selezionato un video, gli utenti possono scegliere la qualità del video. L'app consente loro di sapere in anticipo quanti dati spenderanno prima di impegnarsi in un'azione.</a:t>
            </a:r>
            <a:endParaRPr lang="en-US" sz="3200" dirty="0"/>
          </a:p>
        </p:txBody>
      </p:sp>
      <p:pic>
        <p:nvPicPr>
          <p:cNvPr id="3" name="Picture 2">
            <a:extLst>
              <a:ext uri="{FF2B5EF4-FFF2-40B4-BE49-F238E27FC236}">
                <a16:creationId xmlns:a16="http://schemas.microsoft.com/office/drawing/2014/main" id="{788B3955-13E5-43C4-B73F-4CB23B3823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49200" y="2762899"/>
            <a:ext cx="5469056" cy="8950109"/>
          </a:xfrm>
          <a:prstGeom prst="rect">
            <a:avLst/>
          </a:prstGeom>
        </p:spPr>
      </p:pic>
    </p:spTree>
    <p:extLst>
      <p:ext uri="{BB962C8B-B14F-4D97-AF65-F5344CB8AC3E}">
        <p14:creationId xmlns:p14="http://schemas.microsoft.com/office/powerpoint/2010/main" val="2955545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Sviluppare</a:t>
            </a:r>
            <a:r>
              <a:rPr lang="en-US" dirty="0"/>
              <a:t> una </a:t>
            </a:r>
            <a:r>
              <a:rPr lang="en-US" dirty="0" err="1"/>
              <a:t>strategia</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9</a:t>
            </a:fld>
            <a:endParaRPr/>
          </a:p>
        </p:txBody>
      </p:sp>
      <p:sp>
        <p:nvSpPr>
          <p:cNvPr id="14" name="TextBox 2"/>
          <p:cNvSpPr txBox="1"/>
          <p:nvPr/>
        </p:nvSpPr>
        <p:spPr>
          <a:xfrm>
            <a:off x="685800" y="3491091"/>
            <a:ext cx="17602200" cy="646331"/>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en-US" sz="3600" dirty="0"/>
              <a:t>La </a:t>
            </a:r>
            <a:r>
              <a:rPr lang="en-US" sz="3600" dirty="0" err="1"/>
              <a:t>strategia</a:t>
            </a:r>
            <a:r>
              <a:rPr lang="en-US" sz="3600" dirty="0"/>
              <a:t> </a:t>
            </a:r>
            <a:r>
              <a:rPr lang="en-US" sz="3600" dirty="0" err="1"/>
              <a:t>deve</a:t>
            </a:r>
            <a:r>
              <a:rPr lang="en-US" sz="3600" dirty="0"/>
              <a:t> </a:t>
            </a:r>
            <a:r>
              <a:rPr lang="en-US" sz="3600" dirty="0" err="1"/>
              <a:t>essere</a:t>
            </a:r>
            <a:r>
              <a:rPr lang="en-US" sz="3600" dirty="0"/>
              <a:t>: </a:t>
            </a:r>
            <a:r>
              <a:rPr lang="en-US" sz="3600" b="1" dirty="0" err="1"/>
              <a:t>Specifica</a:t>
            </a:r>
            <a:r>
              <a:rPr lang="en-US" sz="3600" dirty="0"/>
              <a:t>, </a:t>
            </a:r>
            <a:r>
              <a:rPr lang="en-US" sz="3600" b="1" dirty="0" err="1"/>
              <a:t>Misurabile</a:t>
            </a:r>
            <a:r>
              <a:rPr lang="en-US" sz="3600" dirty="0"/>
              <a:t>, </a:t>
            </a:r>
            <a:r>
              <a:rPr lang="en-US" sz="3600" b="1" dirty="0"/>
              <a:t>Accessible</a:t>
            </a:r>
            <a:r>
              <a:rPr lang="en-US" sz="3600" dirty="0"/>
              <a:t>, </a:t>
            </a:r>
            <a:r>
              <a:rPr lang="en-US" sz="3600" b="1" dirty="0" err="1"/>
              <a:t>Rilevante</a:t>
            </a:r>
            <a:r>
              <a:rPr lang="en-US" sz="3600" dirty="0"/>
              <a:t>, </a:t>
            </a:r>
            <a:r>
              <a:rPr lang="en-US" sz="3600" b="1" dirty="0" err="1"/>
              <a:t>Tempestiva</a:t>
            </a:r>
            <a:endParaRPr lang="en-US" sz="3600" b="1" dirty="0"/>
          </a:p>
        </p:txBody>
      </p:sp>
      <p:sp>
        <p:nvSpPr>
          <p:cNvPr id="2" name="Rectangle: Rounded Corners 1">
            <a:extLst>
              <a:ext uri="{FF2B5EF4-FFF2-40B4-BE49-F238E27FC236}">
                <a16:creationId xmlns:a16="http://schemas.microsoft.com/office/drawing/2014/main" id="{1B1134CB-1EAD-4FBB-98B1-85E003AE9778}"/>
              </a:ext>
            </a:extLst>
          </p:cNvPr>
          <p:cNvSpPr/>
          <p:nvPr/>
        </p:nvSpPr>
        <p:spPr>
          <a:xfrm>
            <a:off x="876300" y="4953000"/>
            <a:ext cx="1790700" cy="142119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S</a:t>
            </a:r>
            <a:endParaRPr lang="en-GB" sz="7200" b="1" dirty="0"/>
          </a:p>
        </p:txBody>
      </p:sp>
      <p:sp>
        <p:nvSpPr>
          <p:cNvPr id="6" name="Rectangle: Rounded Corners 5">
            <a:extLst>
              <a:ext uri="{FF2B5EF4-FFF2-40B4-BE49-F238E27FC236}">
                <a16:creationId xmlns:a16="http://schemas.microsoft.com/office/drawing/2014/main" id="{F9675737-6405-49C0-A198-7666B3F46F69}"/>
              </a:ext>
            </a:extLst>
          </p:cNvPr>
          <p:cNvSpPr/>
          <p:nvPr/>
        </p:nvSpPr>
        <p:spPr>
          <a:xfrm>
            <a:off x="876300" y="6462739"/>
            <a:ext cx="1790700" cy="1421190"/>
          </a:xfrm>
          <a:prstGeom prst="roundRect">
            <a:avLst/>
          </a:prstGeom>
          <a:solidFill>
            <a:srgbClr val="29894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M</a:t>
            </a:r>
            <a:endParaRPr lang="en-GB" sz="7200" b="1" dirty="0"/>
          </a:p>
        </p:txBody>
      </p:sp>
      <p:sp>
        <p:nvSpPr>
          <p:cNvPr id="7" name="Rectangle: Rounded Corners 6">
            <a:extLst>
              <a:ext uri="{FF2B5EF4-FFF2-40B4-BE49-F238E27FC236}">
                <a16:creationId xmlns:a16="http://schemas.microsoft.com/office/drawing/2014/main" id="{3D2482A5-8380-4D68-9A0E-B8DEC6A0F5CC}"/>
              </a:ext>
            </a:extLst>
          </p:cNvPr>
          <p:cNvSpPr/>
          <p:nvPr/>
        </p:nvSpPr>
        <p:spPr>
          <a:xfrm>
            <a:off x="876300" y="7972478"/>
            <a:ext cx="1790700" cy="1421190"/>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A</a:t>
            </a:r>
            <a:endParaRPr lang="en-GB" sz="7200" b="1" dirty="0"/>
          </a:p>
        </p:txBody>
      </p:sp>
      <p:sp>
        <p:nvSpPr>
          <p:cNvPr id="8" name="Rectangle: Rounded Corners 7">
            <a:extLst>
              <a:ext uri="{FF2B5EF4-FFF2-40B4-BE49-F238E27FC236}">
                <a16:creationId xmlns:a16="http://schemas.microsoft.com/office/drawing/2014/main" id="{C38CB0B8-269E-489A-AA0E-921578F1E87F}"/>
              </a:ext>
            </a:extLst>
          </p:cNvPr>
          <p:cNvSpPr/>
          <p:nvPr/>
        </p:nvSpPr>
        <p:spPr>
          <a:xfrm>
            <a:off x="876300" y="9482217"/>
            <a:ext cx="1790700" cy="142119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R</a:t>
            </a:r>
            <a:endParaRPr lang="en-GB" sz="7200" b="1" dirty="0"/>
          </a:p>
        </p:txBody>
      </p:sp>
      <p:sp>
        <p:nvSpPr>
          <p:cNvPr id="9" name="Rectangle: Rounded Corners 8">
            <a:extLst>
              <a:ext uri="{FF2B5EF4-FFF2-40B4-BE49-F238E27FC236}">
                <a16:creationId xmlns:a16="http://schemas.microsoft.com/office/drawing/2014/main" id="{CE75DF99-738D-48A0-9AB2-78C48623ECB5}"/>
              </a:ext>
            </a:extLst>
          </p:cNvPr>
          <p:cNvSpPr/>
          <p:nvPr/>
        </p:nvSpPr>
        <p:spPr>
          <a:xfrm>
            <a:off x="876300" y="10991956"/>
            <a:ext cx="1790700" cy="1421190"/>
          </a:xfrm>
          <a:prstGeom prst="roundRect">
            <a:avLst/>
          </a:prstGeom>
          <a:solidFill>
            <a:srgbClr val="E570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t>T</a:t>
            </a:r>
            <a:endParaRPr lang="en-GB" sz="7200" b="1" dirty="0"/>
          </a:p>
        </p:txBody>
      </p:sp>
      <p:sp>
        <p:nvSpPr>
          <p:cNvPr id="3" name="Arrow: Right 2">
            <a:extLst>
              <a:ext uri="{FF2B5EF4-FFF2-40B4-BE49-F238E27FC236}">
                <a16:creationId xmlns:a16="http://schemas.microsoft.com/office/drawing/2014/main" id="{6BDB23CD-BB8F-405A-9D61-97BFEDB6F3B1}"/>
              </a:ext>
            </a:extLst>
          </p:cNvPr>
          <p:cNvSpPr/>
          <p:nvPr/>
        </p:nvSpPr>
        <p:spPr>
          <a:xfrm>
            <a:off x="2808514" y="10991956"/>
            <a:ext cx="1600200" cy="1421190"/>
          </a:xfrm>
          <a:prstGeom prst="rightArrow">
            <a:avLst/>
          </a:prstGeom>
          <a:solidFill>
            <a:srgbClr val="E5702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Rounded Corners 10">
            <a:extLst>
              <a:ext uri="{FF2B5EF4-FFF2-40B4-BE49-F238E27FC236}">
                <a16:creationId xmlns:a16="http://schemas.microsoft.com/office/drawing/2014/main" id="{EDBEBA2B-1FFD-4A30-90A4-D87E18B7115A}"/>
              </a:ext>
            </a:extLst>
          </p:cNvPr>
          <p:cNvSpPr/>
          <p:nvPr/>
        </p:nvSpPr>
        <p:spPr>
          <a:xfrm>
            <a:off x="4604657" y="11225497"/>
            <a:ext cx="12344400" cy="954108"/>
          </a:xfrm>
          <a:prstGeom prst="roundRect">
            <a:avLst/>
          </a:prstGeom>
          <a:solidFill>
            <a:srgbClr val="E5702F">
              <a:alpha val="7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t-IT" sz="2800" b="1" dirty="0"/>
              <a:t>Il vostro obiettivo ha dei limiti (o vincoli) temporali di qualche tipo?</a:t>
            </a:r>
          </a:p>
          <a:p>
            <a:endParaRPr lang="it-IT" sz="2800" b="1" dirty="0"/>
          </a:p>
        </p:txBody>
      </p:sp>
    </p:spTree>
    <p:extLst>
      <p:ext uri="{BB962C8B-B14F-4D97-AF65-F5344CB8AC3E}">
        <p14:creationId xmlns:p14="http://schemas.microsoft.com/office/powerpoint/2010/main" val="701219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Adatta il design ai mercati emergenti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90</a:t>
            </a:fld>
            <a:endParaRPr/>
          </a:p>
        </p:txBody>
      </p:sp>
      <p:sp>
        <p:nvSpPr>
          <p:cNvPr id="14" name="TextBox 2"/>
          <p:cNvSpPr txBox="1"/>
          <p:nvPr/>
        </p:nvSpPr>
        <p:spPr>
          <a:xfrm>
            <a:off x="685800" y="3491091"/>
            <a:ext cx="17602200" cy="7294305"/>
          </a:xfrm>
          <a:prstGeom prst="rect">
            <a:avLst/>
          </a:prstGeom>
          <a:noFill/>
        </p:spPr>
        <p:txBody>
          <a:bodyPr wrap="square" rtlCol="0">
            <a:spAutoFit/>
          </a:bodyPr>
          <a:lstStyle/>
          <a:p>
            <a:pPr>
              <a:buClr>
                <a:schemeClr val="accent1"/>
              </a:buClr>
            </a:pPr>
            <a:r>
              <a:rPr lang="it-IT" sz="3600" b="1" dirty="0"/>
              <a:t>TIP: CAPACITÀ LIMITATE DEL DISPOSITIVO</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Gli smartphone nei paesi mobile-first hanno capacità notevolmente diverse dai Pixel e dagli iPhone popolari negli Stati Uniti.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La maggior parte dei dispositivi dei mercati emergenti costa meno di $100 e potrebbe avere una memoria e una potenza di elaborazione limitate.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Assicurati che il prodotto che progetti funzioni con dispositivi e software meno recenti e di fascia bassa.</a:t>
            </a:r>
            <a:endParaRPr lang="en-US" sz="3600" dirty="0"/>
          </a:p>
        </p:txBody>
      </p:sp>
    </p:spTree>
    <p:extLst>
      <p:ext uri="{BB962C8B-B14F-4D97-AF65-F5344CB8AC3E}">
        <p14:creationId xmlns:p14="http://schemas.microsoft.com/office/powerpoint/2010/main" val="3504948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Adatta il design ai mercati emergenti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91</a:t>
            </a:fld>
            <a:endParaRPr/>
          </a:p>
        </p:txBody>
      </p:sp>
      <p:sp>
        <p:nvSpPr>
          <p:cNvPr id="14" name="TextBox 2"/>
          <p:cNvSpPr txBox="1"/>
          <p:nvPr/>
        </p:nvSpPr>
        <p:spPr>
          <a:xfrm>
            <a:off x="685800" y="2971800"/>
            <a:ext cx="17602200" cy="8956298"/>
          </a:xfrm>
          <a:prstGeom prst="rect">
            <a:avLst/>
          </a:prstGeom>
          <a:noFill/>
        </p:spPr>
        <p:txBody>
          <a:bodyPr wrap="square" rtlCol="0">
            <a:spAutoFit/>
          </a:bodyPr>
          <a:lstStyle/>
          <a:p>
            <a:pPr>
              <a:buClr>
                <a:schemeClr val="accent1"/>
              </a:buClr>
            </a:pPr>
            <a:r>
              <a:rPr lang="it-IT" sz="3600" b="1" dirty="0"/>
              <a:t>TIP: ESTETICA LOCALE</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Il design minimalista, oggi popolare nel mondo occidentale, potrebbe essere considerato troppo spoglio per altre culture.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Se vuoi che il tuo prodotto abbia successo nei mercati emergenti, presta attenzione all'estetica culturale.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Puoi trarre ispirazione da prodotti popolari a livello regionale o assumere designer locali che hanno familiarità con le preferenze degli utenti.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Progettare secondo l'estetica locale renderà il tuo prodotto più riconoscibile.</a:t>
            </a:r>
            <a:endParaRPr lang="en-US" sz="3600" dirty="0"/>
          </a:p>
        </p:txBody>
      </p:sp>
    </p:spTree>
    <p:extLst>
      <p:ext uri="{BB962C8B-B14F-4D97-AF65-F5344CB8AC3E}">
        <p14:creationId xmlns:p14="http://schemas.microsoft.com/office/powerpoint/2010/main" val="23627159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Adatta il design ai mercati emergenti</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92</a:t>
            </a:fld>
            <a:endParaRPr/>
          </a:p>
        </p:txBody>
      </p:sp>
      <p:sp>
        <p:nvSpPr>
          <p:cNvPr id="14" name="TextBox 2"/>
          <p:cNvSpPr txBox="1"/>
          <p:nvPr/>
        </p:nvSpPr>
        <p:spPr>
          <a:xfrm>
            <a:off x="685800" y="3491091"/>
            <a:ext cx="17602200" cy="7294305"/>
          </a:xfrm>
          <a:prstGeom prst="rect">
            <a:avLst/>
          </a:prstGeom>
          <a:noFill/>
        </p:spPr>
        <p:txBody>
          <a:bodyPr wrap="square" rtlCol="0">
            <a:spAutoFit/>
          </a:bodyPr>
          <a:lstStyle/>
          <a:p>
            <a:pPr>
              <a:buClr>
                <a:schemeClr val="accent1"/>
              </a:buClr>
            </a:pPr>
            <a:r>
              <a:rPr lang="it-IT" sz="3600" b="1" dirty="0"/>
              <a:t>TIP: SPECIFICHE DELLA REGIONE</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Quando Google ha adattato Google Maps per l'India, ha ritenuto che l'India fosse il più grande mercato delle due ruote al mondo e che milioni di motociclisti e scooteristi hanno esigenze diverse rispetto ai conducenti di automobili.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Ha rilasciato la modalità a due ruote in Maps. </a:t>
            </a:r>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endParaRPr lang="it-IT" sz="3600" dirty="0"/>
          </a:p>
          <a:p>
            <a:pPr marL="571500" indent="-571500">
              <a:buClr>
                <a:schemeClr val="accent1"/>
              </a:buClr>
              <a:buFont typeface="Arial" panose="020B0604020202020204" pitchFamily="34" charset="0"/>
              <a:buChar char="•"/>
            </a:pPr>
            <a:r>
              <a:rPr lang="it-IT" sz="3600" dirty="0"/>
              <a:t>Questa modalità mostra percorsi di viaggio che utilizzano scorciatoie, non accessibili ad auto e camion.</a:t>
            </a:r>
            <a:endParaRPr lang="en-US" sz="3600" dirty="0"/>
          </a:p>
        </p:txBody>
      </p:sp>
    </p:spTree>
    <p:extLst>
      <p:ext uri="{BB962C8B-B14F-4D97-AF65-F5344CB8AC3E}">
        <p14:creationId xmlns:p14="http://schemas.microsoft.com/office/powerpoint/2010/main" val="3075071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76300" y="761881"/>
            <a:ext cx="16573500" cy="715581"/>
          </a:xfrm>
        </p:spPr>
        <p:txBody>
          <a:bodyPr/>
          <a:lstStyle/>
          <a:p>
            <a:r>
              <a:rPr lang="en-US" dirty="0" err="1"/>
              <a:t>Linee</a:t>
            </a:r>
            <a:r>
              <a:rPr lang="en-US" dirty="0"/>
              <a:t> </a:t>
            </a:r>
            <a:r>
              <a:rPr lang="en-US" dirty="0" err="1"/>
              <a:t>guida</a:t>
            </a:r>
            <a:r>
              <a:rPr lang="en-US" dirty="0"/>
              <a:t> – </a:t>
            </a:r>
            <a:r>
              <a:rPr lang="it-IT" dirty="0"/>
              <a:t>Testing And Feedback</a:t>
            </a:r>
            <a:endParaRPr lang="uk-UA" dirty="0"/>
          </a:p>
        </p:txBody>
      </p:sp>
      <p:sp>
        <p:nvSpPr>
          <p:cNvPr id="4" name="Slide Number Placeholder 3"/>
          <p:cNvSpPr>
            <a:spLocks noGrp="1"/>
          </p:cNvSpPr>
          <p:nvPr>
            <p:ph type="sldNum" sz="quarter" idx="10"/>
          </p:nvPr>
        </p:nvSpPr>
        <p:spPr/>
        <p:txBody>
          <a:bodyPr/>
          <a:lstStyle/>
          <a:p>
            <a:r>
              <a:rPr lang="en-US"/>
              <a:t>page</a:t>
            </a:r>
          </a:p>
          <a:p>
            <a:r>
              <a:rPr lang="en-US"/>
              <a:t>0</a:t>
            </a:r>
            <a:fld id="{37D409AB-2201-4E18-8A34-C31753AD9B06}" type="slidenum">
              <a:rPr smtClean="0"/>
              <a:pPr/>
              <a:t>93</a:t>
            </a:fld>
            <a:endParaRPr/>
          </a:p>
        </p:txBody>
      </p:sp>
      <p:sp>
        <p:nvSpPr>
          <p:cNvPr id="14" name="TextBox 2"/>
          <p:cNvSpPr txBox="1"/>
          <p:nvPr/>
        </p:nvSpPr>
        <p:spPr>
          <a:xfrm>
            <a:off x="685800" y="3491091"/>
            <a:ext cx="17602200" cy="8463855"/>
          </a:xfrm>
          <a:prstGeom prst="rect">
            <a:avLst/>
          </a:prstGeom>
          <a:noFill/>
        </p:spPr>
        <p:txBody>
          <a:bodyPr wrap="square" rtlCol="0">
            <a:spAutoFit/>
          </a:bodyPr>
          <a:lstStyle/>
          <a:p>
            <a:pPr marL="571500" indent="-571500">
              <a:buClr>
                <a:schemeClr val="accent1"/>
              </a:buClr>
              <a:buFont typeface="Arial" panose="020B0604020202020204" pitchFamily="34" charset="0"/>
              <a:buChar char="•"/>
            </a:pPr>
            <a:r>
              <a:rPr lang="it-IT" sz="3200" dirty="0"/>
              <a:t>Tutti i principi che abbiamo visto possono aiutare a progettare un'esperienza migliore per i dispositivi mobili, ma non sostituiranno la necessità di ricerca e test degli utenti. Dovrai comunque testare la tua soluzione con utenti reali per capire quali parti dell'interfaccia utente richiedono miglioramenti.</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a:buClr>
                <a:schemeClr val="accent1"/>
              </a:buClr>
            </a:pPr>
            <a:r>
              <a:rPr lang="it-IT" sz="3200" b="1" dirty="0"/>
              <a:t>TIP: CICLO DI FEEDBACK</a:t>
            </a:r>
          </a:p>
          <a:p>
            <a:pPr marL="571500" indent="-571500">
              <a:buClr>
                <a:schemeClr val="accent1"/>
              </a:buClr>
              <a:buFont typeface="Arial" panose="020B0604020202020204" pitchFamily="34" charset="0"/>
              <a:buChar char="•"/>
            </a:pPr>
            <a:r>
              <a:rPr lang="it-IT" sz="3200" dirty="0"/>
              <a:t>Incoraggia il feedback degli utenti in ogni occasione. Per raccogliere feedback preziosi, è necessario consentire agli utenti di fornirli facilmente. Pertanto, crea un meccanismo di feedback direttamente nel tuo prodotto. Questo potrebbe essere semplice come un modulo contrassegnato "Lascia un feedback". Assicurati solo che funzioni perfettamente per i tuoi utenti.</a:t>
            </a:r>
          </a:p>
          <a:p>
            <a:pPr marL="571500" indent="-571500">
              <a:buClr>
                <a:schemeClr val="accent1"/>
              </a:buClr>
              <a:buFont typeface="Arial" panose="020B0604020202020204" pitchFamily="34" charset="0"/>
              <a:buChar char="•"/>
            </a:pPr>
            <a:endParaRPr lang="it-IT" sz="3200" dirty="0"/>
          </a:p>
          <a:p>
            <a:pPr marL="571500" indent="-571500">
              <a:buClr>
                <a:schemeClr val="accent1"/>
              </a:buClr>
              <a:buFont typeface="Arial" panose="020B0604020202020204" pitchFamily="34" charset="0"/>
              <a:buChar char="•"/>
            </a:pPr>
            <a:endParaRPr lang="it-IT" sz="3200" dirty="0"/>
          </a:p>
          <a:p>
            <a:pPr>
              <a:buClr>
                <a:schemeClr val="accent1"/>
              </a:buClr>
            </a:pPr>
            <a:r>
              <a:rPr lang="it-IT" sz="3200" b="1" dirty="0"/>
              <a:t>CRUDA VERITA’: IL DESIGN È UN PROCESSO INFINITO</a:t>
            </a:r>
          </a:p>
          <a:p>
            <a:pPr marL="571500" indent="-571500">
              <a:buClr>
                <a:schemeClr val="accent1"/>
              </a:buClr>
              <a:buFont typeface="Arial" panose="020B0604020202020204" pitchFamily="34" charset="0"/>
              <a:buChar char="•"/>
            </a:pPr>
            <a:r>
              <a:rPr lang="it-IT" sz="3200" dirty="0"/>
              <a:t>È giusto dire che il design è un processo di miglioramento continuo. In qualità di designer di prodotti, utilizziamo analisi e feedback degli utenti per migliorare continuamente l'esperienza.</a:t>
            </a:r>
            <a:endParaRPr lang="en-US" sz="3200" dirty="0"/>
          </a:p>
        </p:txBody>
      </p:sp>
    </p:spTree>
    <p:extLst>
      <p:ext uri="{BB962C8B-B14F-4D97-AF65-F5344CB8AC3E}">
        <p14:creationId xmlns:p14="http://schemas.microsoft.com/office/powerpoint/2010/main" val="3863461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GENARAL LAYOUTS">
  <a:themeElements>
    <a:clrScheme name="Custom 2">
      <a:dk1>
        <a:srgbClr val="0A091B"/>
      </a:dk1>
      <a:lt1>
        <a:srgbClr val="F2F2F5"/>
      </a:lt1>
      <a:dk2>
        <a:srgbClr val="858591"/>
      </a:dk2>
      <a:lt2>
        <a:srgbClr val="FFFFFF"/>
      </a:lt2>
      <a:accent1>
        <a:srgbClr val="0066B2"/>
      </a:accent1>
      <a:accent2>
        <a:srgbClr val="C0C0C8"/>
      </a:accent2>
      <a:accent3>
        <a:srgbClr val="0066B2"/>
      </a:accent3>
      <a:accent4>
        <a:srgbClr val="0066B2"/>
      </a:accent4>
      <a:accent5>
        <a:srgbClr val="0066B2"/>
      </a:accent5>
      <a:accent6>
        <a:srgbClr val="0066B2"/>
      </a:accent6>
      <a:hlink>
        <a:srgbClr val="5E5E5E"/>
      </a:hlink>
      <a:folHlink>
        <a:srgbClr val="5E5E5E"/>
      </a:folHlink>
    </a:clrScheme>
    <a:fontScheme name="Simplicity - Roboto">
      <a:majorFont>
        <a:latin typeface="Roboto Condensed"/>
        <a:ea typeface=""/>
        <a:cs typeface=""/>
      </a:majorFont>
      <a:minorFont>
        <a:latin typeface="Robot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9662</TotalTime>
  <Words>8043</Words>
  <Application>Microsoft Office PowerPoint</Application>
  <PresentationFormat>Custom</PresentationFormat>
  <Paragraphs>1013</Paragraphs>
  <Slides>93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93</vt:i4>
      </vt:variant>
    </vt:vector>
  </HeadingPairs>
  <TitlesOfParts>
    <vt:vector size="99" baseType="lpstr">
      <vt:lpstr>Roboto Condensed</vt:lpstr>
      <vt:lpstr>Calibri</vt:lpstr>
      <vt:lpstr>Arial</vt:lpstr>
      <vt:lpstr>Roboto</vt:lpstr>
      <vt:lpstr>Wingdings</vt:lpstr>
      <vt:lpstr>GENARAL LAYOUTS</vt:lpstr>
      <vt:lpstr>PowerPoint Presentation</vt:lpstr>
      <vt:lpstr>Processo di sviluppo</vt:lpstr>
      <vt:lpstr>Sviluppare una strategia</vt:lpstr>
      <vt:lpstr>Sviluppare una strategia</vt:lpstr>
      <vt:lpstr>Sviluppare una strategia</vt:lpstr>
      <vt:lpstr>Sviluppare una strategia</vt:lpstr>
      <vt:lpstr>Sviluppare una strategia</vt:lpstr>
      <vt:lpstr>Sviluppare una strategia</vt:lpstr>
      <vt:lpstr>Sviluppare una strategia</vt:lpstr>
      <vt:lpstr>Linee guida – Overview</vt:lpstr>
      <vt:lpstr>Linee guida – Minimizzare il carico cognitivo</vt:lpstr>
      <vt:lpstr>Linee guida – Minimizzare il carico cognitivo</vt:lpstr>
      <vt:lpstr>Linee guida – Minimizzare il carico cognitivo</vt:lpstr>
      <vt:lpstr>Linee guida – Minimizzare il carico cognitivo</vt:lpstr>
      <vt:lpstr>Linee guida – Minimizzare il carico cognitivo</vt:lpstr>
      <vt:lpstr>Linee guida – Minimizzare il carico cognitivo</vt:lpstr>
      <vt:lpstr>Linee guida – Minimizzare il carico cognitivo</vt:lpstr>
      <vt:lpstr>Linee guida – Minimizzare il carico cognitivo</vt:lpstr>
      <vt:lpstr>Linee guida – Minimizzare il carico cognitivo</vt:lpstr>
      <vt:lpstr>Linee guida – Minimizzare il carico cognitivo</vt:lpstr>
      <vt:lpstr>Linee guida – Minimizzare il carico cognitivo</vt:lpstr>
      <vt:lpstr>Linee guida – Minimizzare il carico cognitivo</vt:lpstr>
      <vt:lpstr>Linee guida – Minimizzare il carico cognitivo</vt:lpstr>
      <vt:lpstr>Linee guida – Minimizzare il carico cognitivo</vt:lpstr>
      <vt:lpstr>Linee guida – Minimizzare il carico cognitivo</vt:lpstr>
      <vt:lpstr>Linee guida – Minimizzare il carico cognitivo</vt:lpstr>
      <vt:lpstr>Linee guida – Minimizzare il carico cognitivo</vt:lpstr>
      <vt:lpstr>Linee guida – Mettere l’utente in pieno controllo</vt:lpstr>
      <vt:lpstr>Linee guida – Mettere l’utente in pieno controllo</vt:lpstr>
      <vt:lpstr>Linee guida – Mettere l’utente in pieno controllo</vt:lpstr>
      <vt:lpstr>Linee guida – Mettere l’utente in pieno controllo</vt:lpstr>
      <vt:lpstr>Linee guida – Disegnare un’interfaccia accessibile</vt:lpstr>
      <vt:lpstr>Linee guida – Disegnare un’interfaccia accessibile</vt:lpstr>
      <vt:lpstr>Linee guida – Disegnare un’interfaccia accessibile</vt:lpstr>
      <vt:lpstr>Linee guida – Rendere la navigazione semplice</vt:lpstr>
      <vt:lpstr>Linee guida – Rendere la navigazione semplice</vt:lpstr>
      <vt:lpstr>Linee guida – Rendere la navigazione semplice</vt:lpstr>
      <vt:lpstr>Linee guida – Rendere la navigazione semplice</vt:lpstr>
      <vt:lpstr>Linee guida – Rendere la navigazione semplice</vt:lpstr>
      <vt:lpstr>Linee guida – Rendere la navigazione semplice</vt:lpstr>
      <vt:lpstr>Linee guida – Gestire la navigazione in modo funzionale</vt:lpstr>
      <vt:lpstr>Linee guida – Gestire la navigazione in modo funzionale</vt:lpstr>
      <vt:lpstr>Linee guida – Gestire la navigazione in modo funzionale</vt:lpstr>
      <vt:lpstr>Linee guida – Gestire la navigazione in modo funzionale</vt:lpstr>
      <vt:lpstr>Linee guida – Focalizzarsi sulla “prima volta” dell’utente</vt:lpstr>
      <vt:lpstr>Linee guida – Focalizzarsi sulla “prima volta” dell’utente</vt:lpstr>
      <vt:lpstr>Linee guida – Focalizzarsi sulla “prima volta” dell’utente</vt:lpstr>
      <vt:lpstr>Linee guida – Focalizzarsi sulla “prima volta” dell’utente</vt:lpstr>
      <vt:lpstr>Linee guida – Limitare la richiesta di configurazione</vt:lpstr>
      <vt:lpstr>Linee guida – Limitare la richiesta di configurazione</vt:lpstr>
      <vt:lpstr>Linee guida – Limitare la richiesta di configurazione</vt:lpstr>
      <vt:lpstr>Linee guida – Fai apparire la tua app veloce e reattiva</vt:lpstr>
      <vt:lpstr>Linee guida – Fai apparire la tua app veloce e reattiva</vt:lpstr>
      <vt:lpstr>Linee guida – Fai apparire la tua app veloce e reattiva</vt:lpstr>
      <vt:lpstr>Linee guida – Fai apparire la tua app veloce e reattiva</vt:lpstr>
      <vt:lpstr>Linee guida – Skeleton Screens</vt:lpstr>
      <vt:lpstr>Linee guida – Skeleton Screens</vt:lpstr>
      <vt:lpstr>Linee guida – Ottimizza i contenuti per dispositivi mobili</vt:lpstr>
      <vt:lpstr>Linee guida – Ottimizza i contenuti per dispositivi mobili</vt:lpstr>
      <vt:lpstr>Linee guida – Ottimizza i contenuti per dispositivi mobili</vt:lpstr>
      <vt:lpstr>Linee guida – Ottimizza i contenuti per dispositivi mobili</vt:lpstr>
      <vt:lpstr>Linee guida – Ottimizza i contenuti per dispositivi mobili</vt:lpstr>
      <vt:lpstr>Linee guida – Ottimizza i contenuti per dispositivi mobili</vt:lpstr>
      <vt:lpstr>Linee guida – Ottimizza i contenuti per dispositivi mobili</vt:lpstr>
      <vt:lpstr>Linee guida – Ottimizza i contenuti per dispositivi mobili</vt:lpstr>
      <vt:lpstr>Linee guida – Design For Touch</vt:lpstr>
      <vt:lpstr>Linee guida – Design For Touch</vt:lpstr>
      <vt:lpstr>Linee guida – Design For Touch</vt:lpstr>
      <vt:lpstr>Linee guida – Design For Touch</vt:lpstr>
      <vt:lpstr>Linee guida – Design For Touch</vt:lpstr>
      <vt:lpstr>Linee guida – Design For Touch</vt:lpstr>
      <vt:lpstr>Linee guida – Umanizzare l'esperienza digitale</vt:lpstr>
      <vt:lpstr>Linee guida – Umanizzare l'esperienza digitale</vt:lpstr>
      <vt:lpstr>Linee guida – Umanizzare l'esperienza digitale</vt:lpstr>
      <vt:lpstr>Linee guida – Ottimizzare le Push Notifications</vt:lpstr>
      <vt:lpstr>Linee guida – Ottimizzare le Push Notifications</vt:lpstr>
      <vt:lpstr>Linee guida – Ottimizzare le Push Notifications</vt:lpstr>
      <vt:lpstr>Linee guida – Ottimizzare le Push Notifications</vt:lpstr>
      <vt:lpstr>Linee guida – Ottimizzare le Push Notifications</vt:lpstr>
      <vt:lpstr>Linee guida – Ottimizza per dispositivi mobili</vt:lpstr>
      <vt:lpstr>Linee guida – Ottimizza per dispositivi mobili</vt:lpstr>
      <vt:lpstr>Linee guida – Ottimizza per dispositivi mobili</vt:lpstr>
      <vt:lpstr>Linee guida – Ottimizza per dispositivi mobili</vt:lpstr>
      <vt:lpstr>Linee guida – Ottimizza per dispositivi mobili</vt:lpstr>
      <vt:lpstr>Linee guida – Adatta il design ai mercati emergenti</vt:lpstr>
      <vt:lpstr>Linee guida – Adatta il design ai mercati emergenti</vt:lpstr>
      <vt:lpstr>Linee guida – Adatta il design ai mercati emergenti</vt:lpstr>
      <vt:lpstr>Linee guida – Adatta il design ai mercati emergenti</vt:lpstr>
      <vt:lpstr>Linee guida – Adatta il design ai mercati emergenti</vt:lpstr>
      <vt:lpstr>Linee guida – Adatta il design ai mercati emergenti</vt:lpstr>
      <vt:lpstr>Linee guida – Adatta il design ai mercati emergenti</vt:lpstr>
      <vt:lpstr>Linee guida – Adatta il design ai mercati emergenti</vt:lpstr>
      <vt:lpstr>Linee guida – Testing And Feedback</vt:lpstr>
    </vt:vector>
  </TitlesOfParts>
  <Company>diakov.net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FBK</dc:creator>
  <cp:lastModifiedBy>Mauro Dragoni</cp:lastModifiedBy>
  <cp:revision>1025</cp:revision>
  <dcterms:created xsi:type="dcterms:W3CDTF">2015-01-20T11:47:48Z</dcterms:created>
  <dcterms:modified xsi:type="dcterms:W3CDTF">2023-03-04T23:16:10Z</dcterms:modified>
</cp:coreProperties>
</file>