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4" r:id="rId1"/>
  </p:sldMasterIdLst>
  <p:notesMasterIdLst>
    <p:notesMasterId r:id="rId64"/>
  </p:notesMasterIdLst>
  <p:sldIdLst>
    <p:sldId id="269" r:id="rId2"/>
    <p:sldId id="615" r:id="rId3"/>
    <p:sldId id="614" r:id="rId4"/>
    <p:sldId id="616" r:id="rId5"/>
    <p:sldId id="617" r:id="rId6"/>
    <p:sldId id="622" r:id="rId7"/>
    <p:sldId id="623" r:id="rId8"/>
    <p:sldId id="624" r:id="rId9"/>
    <p:sldId id="625" r:id="rId10"/>
    <p:sldId id="618" r:id="rId11"/>
    <p:sldId id="626" r:id="rId12"/>
    <p:sldId id="619" r:id="rId13"/>
    <p:sldId id="621" r:id="rId14"/>
    <p:sldId id="645" r:id="rId15"/>
    <p:sldId id="639" r:id="rId16"/>
    <p:sldId id="620" r:id="rId17"/>
    <p:sldId id="628" r:id="rId18"/>
    <p:sldId id="636" r:id="rId19"/>
    <p:sldId id="646" r:id="rId20"/>
    <p:sldId id="651" r:id="rId21"/>
    <p:sldId id="638" r:id="rId22"/>
    <p:sldId id="661" r:id="rId23"/>
    <p:sldId id="637" r:id="rId24"/>
    <p:sldId id="640" r:id="rId25"/>
    <p:sldId id="663" r:id="rId26"/>
    <p:sldId id="644" r:id="rId27"/>
    <p:sldId id="642" r:id="rId28"/>
    <p:sldId id="647" r:id="rId29"/>
    <p:sldId id="641" r:id="rId30"/>
    <p:sldId id="652" r:id="rId31"/>
    <p:sldId id="653" r:id="rId32"/>
    <p:sldId id="654" r:id="rId33"/>
    <p:sldId id="655" r:id="rId34"/>
    <p:sldId id="660" r:id="rId35"/>
    <p:sldId id="656" r:id="rId36"/>
    <p:sldId id="657" r:id="rId37"/>
    <p:sldId id="659" r:id="rId38"/>
    <p:sldId id="658" r:id="rId39"/>
    <p:sldId id="666" r:id="rId40"/>
    <p:sldId id="667" r:id="rId41"/>
    <p:sldId id="670" r:id="rId42"/>
    <p:sldId id="668" r:id="rId43"/>
    <p:sldId id="671" r:id="rId44"/>
    <p:sldId id="672" r:id="rId45"/>
    <p:sldId id="669" r:id="rId46"/>
    <p:sldId id="673" r:id="rId47"/>
    <p:sldId id="684" r:id="rId48"/>
    <p:sldId id="664" r:id="rId49"/>
    <p:sldId id="665" r:id="rId50"/>
    <p:sldId id="630" r:id="rId51"/>
    <p:sldId id="631" r:id="rId52"/>
    <p:sldId id="632" r:id="rId53"/>
    <p:sldId id="633" r:id="rId54"/>
    <p:sldId id="675" r:id="rId55"/>
    <p:sldId id="676" r:id="rId56"/>
    <p:sldId id="674" r:id="rId57"/>
    <p:sldId id="677" r:id="rId58"/>
    <p:sldId id="679" r:id="rId59"/>
    <p:sldId id="678" r:id="rId60"/>
    <p:sldId id="681" r:id="rId61"/>
    <p:sldId id="682" r:id="rId62"/>
    <p:sldId id="683" r:id="rId63"/>
  </p:sldIdLst>
  <p:sldSz cx="18288000" cy="13716000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Roboto" panose="02000000000000000000" pitchFamily="2" charset="0"/>
      <p:regular r:id="rId69"/>
      <p:bold r:id="rId70"/>
      <p:italic r:id="rId71"/>
      <p:boldItalic r:id="rId72"/>
    </p:embeddedFont>
    <p:embeddedFont>
      <p:font typeface="Roboto Condensed" panose="02000000000000000000" pitchFamily="2" charset="0"/>
      <p:regular r:id="rId73"/>
      <p:bold r:id="rId74"/>
      <p:italic r:id="rId75"/>
      <p:boldItalic r:id="rId76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ma, Valentina" initials="TV" lastIdx="1" clrIdx="0">
    <p:extLst>
      <p:ext uri="{19B8F6BF-5375-455C-9EA6-DF929625EA0E}">
        <p15:presenceInfo xmlns:p15="http://schemas.microsoft.com/office/powerpoint/2012/main" userId="S::valli@liverpool.ac.uk::a1b49cb2-c251-4fc3-a9e3-23e85e872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B4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85667" autoAdjust="0"/>
  </p:normalViewPr>
  <p:slideViewPr>
    <p:cSldViewPr>
      <p:cViewPr varScale="1">
        <p:scale>
          <a:sx n="51" d="100"/>
          <a:sy n="51" d="100"/>
        </p:scale>
        <p:origin x="1896" y="10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5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3200400"/>
            <a:ext cx="18288000" cy="73152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5800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6" r:id="rId2"/>
    <p:sldLayoutId id="2147483663" r:id="rId3"/>
    <p:sldLayoutId id="2147483693" r:id="rId4"/>
    <p:sldLayoutId id="2147483680" r:id="rId5"/>
    <p:sldLayoutId id="2147483697" r:id="rId6"/>
    <p:sldLayoutId id="2147483698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tutsplus.com/tutorials/what-are-android-instant-apps--cms-2928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guide/topics/resources/providing-resourc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activities/activity-lifecycle" TargetMode="External"/><Relationship Id="rId2" Type="http://schemas.openxmlformats.org/officeDocument/2006/relationships/hyperlink" Target="https://developer.android.com/guide/components/activities/intro-activit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.android.com/guide/components/activities/tasks-and-back-stack" TargetMode="External"/><Relationship Id="rId4" Type="http://schemas.openxmlformats.org/officeDocument/2006/relationships/hyperlink" Target="https://developer.android.com/guide/components/activities/state-change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1" y="3488353"/>
            <a:ext cx="182880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>
                <a:latin typeface="+mj-lt"/>
              </a:rPr>
              <a:t>Corso di </a:t>
            </a:r>
            <a:r>
              <a:rPr lang="en-US" sz="7200" dirty="0" err="1">
                <a:latin typeface="+mj-lt"/>
              </a:rPr>
              <a:t>Laboratorio</a:t>
            </a:r>
            <a:r>
              <a:rPr lang="en-US" sz="7200" dirty="0">
                <a:latin typeface="+mj-lt"/>
              </a:rPr>
              <a:t> di </a:t>
            </a:r>
            <a:r>
              <a:rPr lang="en-US" sz="7200" dirty="0" err="1">
                <a:latin typeface="+mj-lt"/>
              </a:rPr>
              <a:t>Programmazione</a:t>
            </a:r>
            <a:r>
              <a:rPr lang="en-US" sz="7200" dirty="0">
                <a:latin typeface="+mj-lt"/>
              </a:rPr>
              <a:t> per </a:t>
            </a:r>
            <a:r>
              <a:rPr lang="en-US" sz="7200" dirty="0" err="1">
                <a:latin typeface="+mj-lt"/>
              </a:rPr>
              <a:t>Sistemi</a:t>
            </a:r>
            <a:r>
              <a:rPr lang="en-US" sz="7200" dirty="0">
                <a:latin typeface="+mj-lt"/>
              </a:rPr>
              <a:t> Mobile e Tablet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</a:br>
            <a:endParaRPr lang="en-US" sz="4800" b="1" dirty="0">
              <a:solidFill>
                <a:schemeClr val="accent2">
                  <a:lumMod val="50000"/>
                </a:schemeClr>
              </a:solidFill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pPr algn="ctr"/>
            <a:endParaRPr lang="it-IT" sz="4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it-IT" sz="4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it-IT" sz="4800" dirty="0">
                <a:solidFill>
                  <a:schemeClr val="bg2">
                    <a:lumMod val="25000"/>
                  </a:schemeClr>
                </a:solidFill>
              </a:rPr>
              <a:t>Docente:   Dr. Mauro Dragoni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067402"/>
            <a:ext cx="18288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Dipartimento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di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Ingegneria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Scienze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dell’Informazione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Anno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Accademico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2022/2023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hello world Android!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10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15" y="2286000"/>
            <a:ext cx="12610371" cy="100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hello world Android!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11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514599"/>
            <a:ext cx="12115800" cy="97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instant app?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12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3048000"/>
            <a:ext cx="176022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Permettono l’accesso a determinate </a:t>
            </a:r>
            <a:r>
              <a:rPr lang="it-IT" sz="3600" dirty="0" err="1"/>
              <a:t>funzionalita’</a:t>
            </a:r>
            <a:r>
              <a:rPr lang="it-IT" sz="3600" dirty="0"/>
              <a:t> delle vostre applicazioni senza che l’utente la debba installare.</a:t>
            </a:r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Le </a:t>
            </a:r>
            <a:r>
              <a:rPr lang="it-IT" sz="3200" dirty="0" err="1"/>
              <a:t>funzionalita’</a:t>
            </a:r>
            <a:r>
              <a:rPr lang="it-IT" sz="3200" dirty="0"/>
              <a:t> esposte sono associate ad un URL che, una volta richiamato (ad esempio da Web) permette di visualizzare/utilizzare la </a:t>
            </a:r>
            <a:r>
              <a:rPr lang="it-IT" sz="3200" dirty="0" err="1"/>
              <a:t>funzionalita’</a:t>
            </a:r>
            <a:r>
              <a:rPr lang="it-IT" sz="3200" dirty="0"/>
              <a:t> stessa.</a:t>
            </a:r>
          </a:p>
          <a:p>
            <a:pPr marL="1257300" lvl="1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1257300" lvl="1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Vantaggi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rimozione delle barriere di accesso alla vostra applicazione;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migliora il raggiungimento di nuovi utenti;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aumenta </a:t>
            </a:r>
            <a:r>
              <a:rPr lang="it-IT" sz="3200" dirty="0" err="1"/>
              <a:t>l’attrattivita’</a:t>
            </a:r>
            <a:r>
              <a:rPr lang="it-IT" sz="3200" dirty="0"/>
              <a:t> della vostra applicazione qualora implementiate </a:t>
            </a:r>
            <a:r>
              <a:rPr lang="it-IT" sz="3200" dirty="0" err="1"/>
              <a:t>funzionalita’</a:t>
            </a:r>
            <a:r>
              <a:rPr lang="it-IT" sz="3200" dirty="0"/>
              <a:t> legate al contesto spazio-temporale di utilizzo dell’applicazione.</a:t>
            </a:r>
          </a:p>
        </p:txBody>
      </p:sp>
    </p:spTree>
    <p:extLst>
      <p:ext uri="{BB962C8B-B14F-4D97-AF65-F5344CB8AC3E}">
        <p14:creationId xmlns:p14="http://schemas.microsoft.com/office/powerpoint/2010/main" val="17318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instant app?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13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590800"/>
            <a:ext cx="1760220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Limitazioni</a:t>
            </a: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non possono accedere all’identificativo del dispositivo;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usare servizi di background;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effettuare notifiche in background;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accedere alla memoria del dispositivo utente;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accedere alla lista delle applicazioni installate sul dispositivo utente (ad eccezione di quelle che si sono esplicitamente rese disponibili)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Requisiti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l’applicazione deve essere scaricabile gratuitamente dallo </a:t>
            </a:r>
            <a:r>
              <a:rPr lang="it-IT" sz="3200" dirty="0" err="1"/>
              <a:t>store</a:t>
            </a:r>
            <a:r>
              <a:rPr lang="it-IT" sz="3200" dirty="0"/>
              <a:t>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utilizzare almeno la versione 23 delle API </a:t>
            </a:r>
            <a:r>
              <a:rPr lang="it-IT" sz="3200" dirty="0">
                <a:sym typeface="Wingdings" panose="05000000000000000000" pitchFamily="2" charset="2"/>
              </a:rPr>
              <a:t> richiesta autorizzazioni </a:t>
            </a:r>
            <a:r>
              <a:rPr lang="it-IT" sz="3200" dirty="0" err="1">
                <a:sym typeface="Wingdings" panose="05000000000000000000" pitchFamily="2" charset="2"/>
              </a:rPr>
              <a:t>runtime</a:t>
            </a:r>
            <a:r>
              <a:rPr lang="it-IT" sz="3200" dirty="0">
                <a:sym typeface="Wingdings" panose="05000000000000000000" pitchFamily="2" charset="2"/>
              </a:rPr>
              <a:t>;</a:t>
            </a: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supportare </a:t>
            </a:r>
            <a:r>
              <a:rPr lang="it-IT" sz="3200" dirty="0" err="1"/>
              <a:t>App</a:t>
            </a:r>
            <a:r>
              <a:rPr lang="it-IT" sz="3200" dirty="0"/>
              <a:t> Links.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Breve tutorial: </a:t>
            </a:r>
            <a:r>
              <a:rPr lang="it-IT" sz="3200" dirty="0">
                <a:hlinkClick r:id="rId2"/>
              </a:rPr>
              <a:t>https://code.tutsplus.com/tutorials/what-are-android-instant-apps--cms-29283</a:t>
            </a:r>
            <a:endParaRPr lang="it-IT" sz="3200" dirty="0"/>
          </a:p>
          <a:p>
            <a:pPr>
              <a:buClr>
                <a:schemeClr val="accent1"/>
              </a:buClr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6272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hello world Android!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14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2286000"/>
            <a:ext cx="9008534" cy="5067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32" y="7772400"/>
            <a:ext cx="9442068" cy="49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hello world Android!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15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2286000"/>
            <a:ext cx="9008534" cy="5067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32" y="7772400"/>
            <a:ext cx="9442068" cy="4956106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143000" y="4001666"/>
            <a:ext cx="7848600" cy="9513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7356666" y="9601200"/>
            <a:ext cx="7848600" cy="9513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classe</a:t>
            </a:r>
            <a:r>
              <a:rPr lang="en-US" dirty="0"/>
              <a:t> Activity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16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3048000"/>
            <a:ext cx="17602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b="1" dirty="0"/>
              <a:t>Activity</a:t>
            </a:r>
            <a:r>
              <a:rPr lang="en-US" sz="3200" dirty="0"/>
              <a:t>: </a:t>
            </a:r>
            <a:r>
              <a:rPr lang="en-US" sz="3200" dirty="0" err="1"/>
              <a:t>classe</a:t>
            </a:r>
            <a:r>
              <a:rPr lang="en-US" sz="3200" dirty="0"/>
              <a:t> base per la </a:t>
            </a:r>
            <a:r>
              <a:rPr lang="en-US" sz="3200" dirty="0" err="1"/>
              <a:t>creazione</a:t>
            </a:r>
            <a:r>
              <a:rPr lang="en-US" sz="3200" dirty="0"/>
              <a:t> di </a:t>
            </a:r>
            <a:r>
              <a:rPr lang="en-US" sz="3200" dirty="0" err="1"/>
              <a:t>applicazioni</a:t>
            </a:r>
            <a:r>
              <a:rPr lang="en-US" sz="3200" dirty="0"/>
              <a:t> mobile. Non e’ </a:t>
            </a:r>
            <a:r>
              <a:rPr lang="en-US" sz="3200" dirty="0" err="1"/>
              <a:t>raccomandato</a:t>
            </a:r>
            <a:r>
              <a:rPr lang="en-US" sz="3200" dirty="0"/>
              <a:t> </a:t>
            </a:r>
            <a:r>
              <a:rPr lang="en-US" sz="3200" dirty="0" err="1"/>
              <a:t>ereditare</a:t>
            </a:r>
            <a:r>
              <a:rPr lang="en-US" sz="3200" dirty="0"/>
              <a:t> </a:t>
            </a:r>
            <a:r>
              <a:rPr lang="en-US" sz="3200" dirty="0" err="1"/>
              <a:t>direttamente</a:t>
            </a:r>
            <a:r>
              <a:rPr lang="en-US" sz="3200" dirty="0"/>
              <a:t> da </a:t>
            </a:r>
            <a:r>
              <a:rPr lang="en-US" sz="3200" dirty="0" err="1"/>
              <a:t>questa</a:t>
            </a:r>
            <a:r>
              <a:rPr lang="en-US" sz="3200" dirty="0"/>
              <a:t> </a:t>
            </a:r>
            <a:r>
              <a:rPr lang="en-US" sz="3200" dirty="0" err="1"/>
              <a:t>classe</a:t>
            </a:r>
            <a:r>
              <a:rPr lang="en-US" sz="3200" dirty="0"/>
              <a:t> in </a:t>
            </a:r>
            <a:r>
              <a:rPr lang="en-US" sz="3200" dirty="0" err="1"/>
              <a:t>quanto</a:t>
            </a:r>
            <a:r>
              <a:rPr lang="en-US" sz="3200" dirty="0"/>
              <a:t> le sue </a:t>
            </a:r>
            <a:r>
              <a:rPr lang="en-US" sz="3200" dirty="0" err="1"/>
              <a:t>specializzazioni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</a:t>
            </a:r>
            <a:r>
              <a:rPr lang="en-US" sz="3200" dirty="0" err="1"/>
              <a:t>nettamente</a:t>
            </a:r>
            <a:r>
              <a:rPr lang="en-US" sz="3200" dirty="0"/>
              <a:t> </a:t>
            </a:r>
            <a:r>
              <a:rPr lang="en-US" sz="3200" dirty="0" err="1"/>
              <a:t>migliori</a:t>
            </a:r>
            <a:r>
              <a:rPr lang="en-US" sz="32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Clr>
                <a:schemeClr val="accent1"/>
              </a:buClr>
            </a:pPr>
            <a:endParaRPr lang="en-US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b="1" dirty="0" err="1"/>
              <a:t>ActionBarActivity</a:t>
            </a:r>
            <a:r>
              <a:rPr lang="en-US" sz="3200" dirty="0"/>
              <a:t>: ci </a:t>
            </a:r>
            <a:r>
              <a:rPr lang="en-US" sz="3200" dirty="0" err="1"/>
              <a:t>fu</a:t>
            </a:r>
            <a:r>
              <a:rPr lang="en-US" sz="3200" dirty="0"/>
              <a:t> un </a:t>
            </a:r>
            <a:r>
              <a:rPr lang="en-US" sz="3200" dirty="0" err="1"/>
              <a:t>momento</a:t>
            </a:r>
            <a:r>
              <a:rPr lang="en-US" sz="3200" dirty="0"/>
              <a:t> in cui </a:t>
            </a:r>
            <a:r>
              <a:rPr lang="en-US" sz="3200" dirty="0" err="1"/>
              <a:t>rimpiazzo</a:t>
            </a:r>
            <a:r>
              <a:rPr lang="en-US" sz="3200" dirty="0"/>
              <a:t>’ la </a:t>
            </a:r>
            <a:r>
              <a:rPr lang="en-US" sz="3200" dirty="0" err="1"/>
              <a:t>classe</a:t>
            </a:r>
            <a:r>
              <a:rPr lang="en-US" sz="3200" dirty="0"/>
              <a:t> Activity in </a:t>
            </a:r>
            <a:r>
              <a:rPr lang="en-US" sz="3200" dirty="0" err="1"/>
              <a:t>quanto</a:t>
            </a:r>
            <a:r>
              <a:rPr lang="en-US" sz="3200" dirty="0"/>
              <a:t> </a:t>
            </a:r>
            <a:r>
              <a:rPr lang="en-US" sz="3200" dirty="0" err="1"/>
              <a:t>permetteva</a:t>
            </a:r>
            <a:r>
              <a:rPr lang="en-US" sz="3200" dirty="0"/>
              <a:t> di </a:t>
            </a:r>
            <a:r>
              <a:rPr lang="en-US" sz="3200" dirty="0" err="1"/>
              <a:t>manipolare</a:t>
            </a:r>
            <a:r>
              <a:rPr lang="en-US" sz="3200" dirty="0"/>
              <a:t> </a:t>
            </a:r>
            <a:r>
              <a:rPr lang="en-US" sz="3200" dirty="0" err="1"/>
              <a:t>piu</a:t>
            </a:r>
            <a:r>
              <a:rPr lang="en-US" sz="3200" dirty="0"/>
              <a:t>’ </a:t>
            </a:r>
            <a:r>
              <a:rPr lang="en-US" sz="3200" dirty="0" err="1"/>
              <a:t>facilmente</a:t>
            </a:r>
            <a:r>
              <a:rPr lang="en-US" sz="3200" dirty="0"/>
              <a:t> le </a:t>
            </a:r>
            <a:r>
              <a:rPr lang="en-US" sz="3200" dirty="0" err="1"/>
              <a:t>ActionBar</a:t>
            </a:r>
            <a:r>
              <a:rPr lang="en-US" sz="3200" dirty="0"/>
              <a:t> </a:t>
            </a:r>
            <a:r>
              <a:rPr lang="en-US" sz="3200" dirty="0" err="1"/>
              <a:t>all’interno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applicazioni</a:t>
            </a:r>
            <a:r>
              <a:rPr lang="en-US" sz="32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b="1" dirty="0" err="1"/>
              <a:t>AppCompatActivity</a:t>
            </a:r>
            <a:r>
              <a:rPr lang="en-US" sz="3200" dirty="0"/>
              <a:t>: e’ la best practice </a:t>
            </a:r>
            <a:r>
              <a:rPr lang="en-US" sz="3200" dirty="0" err="1"/>
              <a:t>consigliata</a:t>
            </a:r>
            <a:r>
              <a:rPr lang="en-US" sz="3200" dirty="0"/>
              <a:t> in </a:t>
            </a:r>
            <a:r>
              <a:rPr lang="en-US" sz="3200" dirty="0" err="1"/>
              <a:t>quanto</a:t>
            </a:r>
            <a:r>
              <a:rPr lang="en-US" sz="3200" dirty="0"/>
              <a:t> </a:t>
            </a:r>
            <a:r>
              <a:rPr lang="en-US" sz="3200" dirty="0" err="1"/>
              <a:t>l’utilizzo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classe</a:t>
            </a:r>
            <a:r>
              <a:rPr lang="en-US" sz="3200" dirty="0"/>
              <a:t> </a:t>
            </a:r>
            <a:r>
              <a:rPr lang="en-US" sz="3200" dirty="0" err="1"/>
              <a:t>ActionBar</a:t>
            </a:r>
            <a:r>
              <a:rPr lang="en-US" sz="3200" dirty="0"/>
              <a:t> non e’ </a:t>
            </a:r>
            <a:r>
              <a:rPr lang="en-US" sz="3200" dirty="0" err="1"/>
              <a:t>incoraggiata</a:t>
            </a:r>
            <a:r>
              <a:rPr lang="en-US" sz="3200" dirty="0"/>
              <a:t> a </a:t>
            </a:r>
            <a:r>
              <a:rPr lang="en-US" sz="3200" dirty="0" err="1"/>
              <a:t>prescindere</a:t>
            </a:r>
            <a:r>
              <a:rPr lang="en-US" sz="3200" dirty="0"/>
              <a:t>. Si </a:t>
            </a:r>
            <a:r>
              <a:rPr lang="en-US" sz="3200" dirty="0" err="1"/>
              <a:t>preferisce</a:t>
            </a:r>
            <a:r>
              <a:rPr lang="en-US" sz="3200" dirty="0"/>
              <a:t> </a:t>
            </a:r>
            <a:r>
              <a:rPr lang="en-US" sz="3200" dirty="0" err="1"/>
              <a:t>l’utilizzo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classe</a:t>
            </a:r>
            <a:r>
              <a:rPr lang="en-US" sz="3200" dirty="0"/>
              <a:t> Toolbar (</a:t>
            </a:r>
            <a:r>
              <a:rPr lang="en-US" sz="3200" dirty="0" err="1"/>
              <a:t>visto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e’ </a:t>
            </a:r>
            <a:r>
              <a:rPr lang="en-US" sz="3200" dirty="0" err="1"/>
              <a:t>proprio</a:t>
            </a:r>
            <a:r>
              <a:rPr lang="en-US" sz="3200" dirty="0"/>
              <a:t> </a:t>
            </a:r>
            <a:r>
              <a:rPr lang="en-US" sz="3200" dirty="0" err="1"/>
              <a:t>il</a:t>
            </a:r>
            <a:r>
              <a:rPr lang="en-US" sz="3200" dirty="0"/>
              <a:t> </a:t>
            </a:r>
            <a:r>
              <a:rPr lang="en-US" sz="3200" dirty="0" err="1"/>
              <a:t>rimpiazzo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classe</a:t>
            </a:r>
            <a:r>
              <a:rPr lang="en-US" sz="3200" dirty="0"/>
              <a:t> </a:t>
            </a:r>
            <a:r>
              <a:rPr lang="en-US" sz="3200" dirty="0" err="1"/>
              <a:t>ActionBar</a:t>
            </a:r>
            <a:r>
              <a:rPr lang="en-US" sz="3200" dirty="0"/>
              <a:t>). </a:t>
            </a:r>
            <a:r>
              <a:rPr lang="en-US" sz="3200" dirty="0" err="1"/>
              <a:t>AppCompatActivity</a:t>
            </a:r>
            <a:r>
              <a:rPr lang="en-US" sz="3200" dirty="0"/>
              <a:t> </a:t>
            </a:r>
            <a:r>
              <a:rPr lang="en-US" sz="3200" dirty="0" err="1"/>
              <a:t>eredita</a:t>
            </a:r>
            <a:r>
              <a:rPr lang="en-US" sz="3200" dirty="0"/>
              <a:t> </a:t>
            </a:r>
            <a:r>
              <a:rPr lang="en-US" sz="3200" dirty="0" err="1"/>
              <a:t>direttamente</a:t>
            </a:r>
            <a:r>
              <a:rPr lang="en-US" sz="3200" dirty="0"/>
              <a:t> da </a:t>
            </a:r>
            <a:r>
              <a:rPr lang="en-US" sz="3200" dirty="0" err="1"/>
              <a:t>FragmentActivity</a:t>
            </a:r>
            <a:r>
              <a:rPr lang="en-US" sz="3200" dirty="0"/>
              <a:t>, </a:t>
            </a:r>
            <a:r>
              <a:rPr lang="en-US" sz="3200" dirty="0" err="1"/>
              <a:t>quindi</a:t>
            </a:r>
            <a:r>
              <a:rPr lang="en-US" sz="3200" dirty="0"/>
              <a:t>, </a:t>
            </a:r>
            <a:r>
              <a:rPr lang="en-US" sz="3200" dirty="0" err="1"/>
              <a:t>qualora</a:t>
            </a:r>
            <a:r>
              <a:rPr lang="en-US" sz="3200" dirty="0"/>
              <a:t> </a:t>
            </a:r>
            <a:r>
              <a:rPr lang="en-US" sz="3200" dirty="0" err="1"/>
              <a:t>necessitiate</a:t>
            </a:r>
            <a:r>
              <a:rPr lang="en-US" sz="3200" dirty="0"/>
              <a:t> di </a:t>
            </a:r>
            <a:r>
              <a:rPr lang="en-US" sz="3200" dirty="0" err="1"/>
              <a:t>utilizzare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Fragments e’ </a:t>
            </a:r>
            <a:r>
              <a:rPr lang="en-US" sz="3200" dirty="0" err="1"/>
              <a:t>possibile</a:t>
            </a:r>
            <a:r>
              <a:rPr lang="en-US" sz="3200" dirty="0"/>
              <a:t> </a:t>
            </a:r>
            <a:r>
              <a:rPr lang="en-US" sz="3200" dirty="0" err="1"/>
              <a:t>farlo</a:t>
            </a:r>
            <a:r>
              <a:rPr lang="en-US" sz="3200" dirty="0"/>
              <a:t> (</a:t>
            </a:r>
            <a:r>
              <a:rPr lang="en-US" sz="3200" dirty="0" err="1"/>
              <a:t>tramite</a:t>
            </a:r>
            <a:r>
              <a:rPr lang="en-US" sz="3200" dirty="0"/>
              <a:t> </a:t>
            </a:r>
            <a:r>
              <a:rPr lang="en-US" sz="3200" dirty="0" err="1"/>
              <a:t>il</a:t>
            </a:r>
            <a:r>
              <a:rPr lang="en-US" sz="3200" dirty="0"/>
              <a:t> Fragment Manager). </a:t>
            </a:r>
            <a:r>
              <a:rPr lang="en-US" sz="3200" dirty="0" err="1"/>
              <a:t>AppCompatActivity</a:t>
            </a:r>
            <a:r>
              <a:rPr lang="en-US" sz="3200" dirty="0"/>
              <a:t> e’ </a:t>
            </a:r>
            <a:r>
              <a:rPr lang="en-US" sz="3200" dirty="0" err="1"/>
              <a:t>valida</a:t>
            </a:r>
            <a:r>
              <a:rPr lang="en-US" sz="3200" dirty="0"/>
              <a:t> per </a:t>
            </a:r>
            <a:r>
              <a:rPr lang="en-US" sz="3200" dirty="0" err="1"/>
              <a:t>tutte</a:t>
            </a:r>
            <a:r>
              <a:rPr lang="en-US" sz="3200" dirty="0"/>
              <a:t> le </a:t>
            </a:r>
            <a:r>
              <a:rPr lang="en-US" sz="3200" dirty="0" err="1"/>
              <a:t>versioni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API, non solo </a:t>
            </a:r>
            <a:r>
              <a:rPr lang="en-US" sz="3200" dirty="0" err="1"/>
              <a:t>dalla</a:t>
            </a:r>
            <a:r>
              <a:rPr lang="en-US" sz="3200" dirty="0"/>
              <a:t>  16 e successive.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514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Activity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17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743200"/>
            <a:ext cx="176022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Corrisponde a ciascuna schermata dell’interfaccia utente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Ogni volta che si usa un’applicazione generalmente si interagisce con una o </a:t>
            </a:r>
            <a:r>
              <a:rPr lang="it-IT" sz="3200" dirty="0" err="1"/>
              <a:t>piu’</a:t>
            </a:r>
            <a:r>
              <a:rPr lang="it-IT" sz="3200" dirty="0"/>
              <a:t> "pagine" mediante le quali si consultano dati o si immettono input.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La realizzazione di Activity </a:t>
            </a:r>
            <a:r>
              <a:rPr lang="it-IT" sz="3200" dirty="0" err="1"/>
              <a:t>e'</a:t>
            </a:r>
            <a:r>
              <a:rPr lang="it-IT" sz="3200" dirty="0"/>
              <a:t> il punto di partenza di ogni applicazione </a:t>
            </a:r>
            <a:r>
              <a:rPr lang="it-IT" sz="3200" dirty="0" err="1"/>
              <a:t>Android</a:t>
            </a:r>
            <a:r>
              <a:rPr lang="it-IT" sz="3200" dirty="0"/>
              <a:t> visto che </a:t>
            </a:r>
            <a:r>
              <a:rPr lang="it-IT" sz="3200" dirty="0" err="1"/>
              <a:t>e'</a:t>
            </a:r>
            <a:r>
              <a:rPr lang="it-IT" sz="3200" dirty="0"/>
              <a:t> il componente con cui l’utente ha il contatto più diretto.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Le Activity nel loro complesso costituiscono il flusso in cui l’utente si inoltra per sfruttare le funzionalità messe a disposizione.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Questo richiede pertanto non solo la realizzazione delle interfacce in se’, ma anche una corretta progettazione della navigazione tra di esse offrendo la possibilità di sfogliarne i contenuti e risalirli gerarchicamente in maniera coerente.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A differenza dei sistemi operativi per PC, non </a:t>
            </a:r>
            <a:r>
              <a:rPr lang="it-IT" sz="3200" dirty="0" err="1"/>
              <a:t>e’</a:t>
            </a:r>
            <a:r>
              <a:rPr lang="it-IT" sz="3200" dirty="0"/>
              <a:t> prevista la </a:t>
            </a:r>
            <a:r>
              <a:rPr lang="it-IT" sz="3200" dirty="0" err="1"/>
              <a:t>possibilita’</a:t>
            </a:r>
            <a:r>
              <a:rPr lang="it-IT" sz="3200" dirty="0"/>
              <a:t> di avere più finestre aperte contemporaneamente (problema parzialmente risolto con i </a:t>
            </a:r>
            <a:r>
              <a:rPr lang="it-IT" sz="3200" dirty="0" err="1"/>
              <a:t>Fragment</a:t>
            </a:r>
            <a:r>
              <a:rPr lang="it-IT" sz="3200" dirty="0"/>
              <a:t>)</a:t>
            </a:r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Al passaggio da una Activity ad un’altra, l’Activity esistente viene messa in pausa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5394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hello world Android!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18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9008534" cy="5067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32" y="7772400"/>
            <a:ext cx="9442068" cy="4956106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7696200" y="10591800"/>
            <a:ext cx="78486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Activity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19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743200"/>
            <a:ext cx="17602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b="1" dirty="0" err="1"/>
              <a:t>onCreate</a:t>
            </a:r>
            <a:r>
              <a:rPr lang="en-US" sz="3200" b="1" dirty="0"/>
              <a:t>(Bundle b)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Richiamata </a:t>
            </a:r>
            <a:r>
              <a:rPr lang="it-IT" sz="3200" dirty="0" err="1"/>
              <a:t>richiamata</a:t>
            </a:r>
            <a:r>
              <a:rPr lang="it-IT" sz="3200" dirty="0"/>
              <a:t> all'avvio della Activity.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Rappresenta il punto dove dovrebbe andare la maggior parte delle inizializzazioni.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Se la Activity viene re-inizializzata dopo essere stata chiusa in precedenza, 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Bundle</a:t>
            </a:r>
            <a:r>
              <a:rPr lang="it-IT" sz="3200" dirty="0"/>
              <a:t>, contiene i dati forniti dall’ultima chiamata del metodo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onSaveInstanceState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(Bundle)</a:t>
            </a:r>
            <a:r>
              <a:rPr lang="it-IT" sz="3200" dirty="0"/>
              <a:t>, altrimenti </a:t>
            </a:r>
            <a:r>
              <a:rPr lang="it-IT" sz="3200" dirty="0" err="1"/>
              <a:t>e’</a:t>
            </a:r>
            <a:r>
              <a:rPr lang="it-IT" sz="3200" dirty="0"/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it-IT" sz="32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Nota: un 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Bundle</a:t>
            </a:r>
            <a:r>
              <a:rPr lang="it-IT" sz="3200" dirty="0"/>
              <a:t> </a:t>
            </a:r>
            <a:r>
              <a:rPr lang="it-IT" sz="3200" dirty="0" err="1"/>
              <a:t>e’</a:t>
            </a:r>
            <a:r>
              <a:rPr lang="it-IT" sz="3200" dirty="0"/>
              <a:t> una sorta di contenitore di dati serializzati.</a:t>
            </a:r>
          </a:p>
        </p:txBody>
      </p:sp>
    </p:spTree>
    <p:extLst>
      <p:ext uri="{BB962C8B-B14F-4D97-AF65-F5344CB8AC3E}">
        <p14:creationId xmlns:p14="http://schemas.microsoft.com/office/powerpoint/2010/main" val="12514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Android studio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0" y="2362200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600" dirty="0"/>
              <a:t>https://developer.android.com/studio</a:t>
            </a:r>
            <a:endParaRPr lang="en-US" sz="3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3230975"/>
            <a:ext cx="14344650" cy="86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hello world Android!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20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9008534" cy="5067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32" y="7772400"/>
            <a:ext cx="9442068" cy="4956106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7315200" y="11201400"/>
            <a:ext cx="78486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risorse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21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743200"/>
            <a:ext cx="17602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Regola importante: bisognerebbe sempre esternalizzare le risorse (ad es. immagini ed etichette degli elementi grafici) dal codice dell'applicazione, in modo da: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mantenerli in modo indipendente.</a:t>
            </a:r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fornire risorse alternative, ad esempio: </a:t>
            </a:r>
          </a:p>
          <a:p>
            <a:pPr marL="1828800" lvl="2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lingue differenti</a:t>
            </a:r>
          </a:p>
          <a:p>
            <a:pPr marL="1828800" lvl="2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dimensioni dello schermo diverse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Le risorse devono essere organizzate nella cartella «</a:t>
            </a:r>
            <a:r>
              <a:rPr lang="it-IT" sz="3200" b="1" dirty="0"/>
              <a:t>res/</a:t>
            </a:r>
            <a:r>
              <a:rPr lang="it-IT" sz="3200" dirty="0"/>
              <a:t>» con varie sottodirectory che raggruppano risorse per tipo e configurazione.</a:t>
            </a:r>
          </a:p>
        </p:txBody>
      </p:sp>
    </p:spTree>
    <p:extLst>
      <p:ext uri="{BB962C8B-B14F-4D97-AF65-F5344CB8AC3E}">
        <p14:creationId xmlns:p14="http://schemas.microsoft.com/office/powerpoint/2010/main" val="11489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risorse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22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743200"/>
            <a:ext cx="17602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tra le risorse </a:t>
            </a:r>
            <a:r>
              <a:rPr lang="it-IT" sz="3200" dirty="0" err="1"/>
              <a:t>piu’</a:t>
            </a:r>
            <a:r>
              <a:rPr lang="it-IT" sz="3200" dirty="0"/>
              <a:t> comuni troviamo: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b="1" dirty="0"/>
              <a:t>layout</a:t>
            </a:r>
            <a:r>
              <a:rPr lang="it-IT" sz="3200" dirty="0"/>
              <a:t>: contiene l’architettura grafica dei componenti dell’interfaccia utente. Sono definiti in XML in una maniera simile a come viene usato HTML per strutturare le pagine web.</a:t>
            </a:r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b="1" dirty="0" err="1"/>
              <a:t>values</a:t>
            </a:r>
            <a:r>
              <a:rPr lang="it-IT" sz="3200" dirty="0"/>
              <a:t>: contiene stringhe, colori, dimensioni e altre tipologie di valori che potranno essere usate in ulteriori risorse o nel codice Java. Importante notare che questi valori costituiranno il contenuto di appositi </a:t>
            </a:r>
            <a:r>
              <a:rPr lang="it-IT" sz="3200" dirty="0" err="1"/>
              <a:t>tag</a:t>
            </a:r>
            <a:r>
              <a:rPr lang="it-IT" sz="3200" dirty="0"/>
              <a:t> XML (&lt;</a:t>
            </a:r>
            <a:r>
              <a:rPr lang="it-IT" sz="3200" dirty="0" err="1"/>
              <a:t>string</a:t>
            </a:r>
            <a:r>
              <a:rPr lang="it-IT" sz="3200" dirty="0"/>
              <a:t>&gt;, &lt;</a:t>
            </a:r>
            <a:r>
              <a:rPr lang="it-IT" sz="3200" dirty="0" err="1"/>
              <a:t>dimen</a:t>
            </a:r>
            <a:r>
              <a:rPr lang="it-IT" sz="3200" dirty="0"/>
              <a:t>&gt;, etc.) raggruppati in </a:t>
            </a:r>
            <a:r>
              <a:rPr lang="it-IT" sz="3200" dirty="0" err="1"/>
              <a:t>files</a:t>
            </a:r>
            <a:r>
              <a:rPr lang="it-IT" sz="3200" dirty="0"/>
              <a:t> dal nome solitamente indicativo: </a:t>
            </a:r>
            <a:r>
              <a:rPr lang="it-IT" sz="3200" i="1" dirty="0"/>
              <a:t>strings.xml</a:t>
            </a:r>
            <a:r>
              <a:rPr lang="it-IT" sz="3200" dirty="0"/>
              <a:t>, </a:t>
            </a:r>
            <a:r>
              <a:rPr lang="it-IT" sz="3200" i="1" dirty="0"/>
              <a:t>dimens.xml</a:t>
            </a:r>
            <a:r>
              <a:rPr lang="it-IT" sz="3200" dirty="0"/>
              <a:t>, </a:t>
            </a:r>
            <a:r>
              <a:rPr lang="it-IT" sz="3200" i="1" dirty="0"/>
              <a:t>colors.xml</a:t>
            </a:r>
            <a:r>
              <a:rPr lang="it-IT" sz="3200" dirty="0"/>
              <a:t> e via dicendo. Tali nomi sono frutto di pura convenzione ma il programmatore </a:t>
            </a:r>
            <a:r>
              <a:rPr lang="it-IT" sz="3200" dirty="0" err="1"/>
              <a:t>puo’</a:t>
            </a:r>
            <a:r>
              <a:rPr lang="it-IT" sz="3200" dirty="0"/>
              <a:t> scegliere liberamente come chiamarli.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b="1" dirty="0" err="1"/>
              <a:t>drawable</a:t>
            </a:r>
            <a:r>
              <a:rPr lang="it-IT" sz="3200" dirty="0"/>
              <a:t>: sono immagini nei formati </a:t>
            </a:r>
            <a:r>
              <a:rPr lang="it-IT" sz="3200" dirty="0" err="1"/>
              <a:t>piu’</a:t>
            </a:r>
            <a:r>
              <a:rPr lang="it-IT" sz="3200" dirty="0"/>
              <a:t> comuni o, cosa che </a:t>
            </a:r>
            <a:r>
              <a:rPr lang="it-IT" sz="3200" dirty="0" err="1"/>
              <a:t>puo’</a:t>
            </a:r>
            <a:r>
              <a:rPr lang="it-IT" sz="3200" dirty="0"/>
              <a:t> stupire, configurate in XML.</a:t>
            </a:r>
          </a:p>
        </p:txBody>
      </p:sp>
    </p:spTree>
    <p:extLst>
      <p:ext uri="{BB962C8B-B14F-4D97-AF65-F5344CB8AC3E}">
        <p14:creationId xmlns:p14="http://schemas.microsoft.com/office/powerpoint/2010/main" val="3459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R.java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23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743200"/>
            <a:ext cx="1760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Quando viene compilata l'applicazione, </a:t>
            </a:r>
            <a:r>
              <a:rPr lang="it-IT" sz="3200" dirty="0" err="1"/>
              <a:t>aapt</a:t>
            </a:r>
            <a:r>
              <a:rPr lang="it-IT" sz="3200" dirty="0"/>
              <a:t> genera il file </a:t>
            </a:r>
            <a:r>
              <a:rPr lang="it-IT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R.java</a:t>
            </a:r>
            <a:r>
              <a:rPr lang="it-IT" sz="3200" dirty="0"/>
              <a:t> che contiene gli ID risorsa per tutto il contenuto nella directory «</a:t>
            </a:r>
            <a:r>
              <a:rPr lang="it-IT" sz="3200" b="1" dirty="0"/>
              <a:t>res/</a:t>
            </a:r>
            <a:r>
              <a:rPr lang="it-IT" sz="3200" dirty="0"/>
              <a:t>».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Per ogni tipo di risorsa, esiste una sottoclasse R (per esempio,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R.layout</a:t>
            </a:r>
            <a:r>
              <a:rPr lang="it-IT" sz="3200" dirty="0"/>
              <a:t> per tutte le risorse di layout) e per ogni risorsa di quel tipo, esiste un numero intero statico (per esempio,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R.layout.activity_main</a:t>
            </a:r>
            <a:r>
              <a:rPr lang="it-IT" sz="3200" dirty="0"/>
              <a:t>).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Questo numero intero </a:t>
            </a:r>
            <a:r>
              <a:rPr lang="it-IT" sz="3200" dirty="0" err="1"/>
              <a:t>e’</a:t>
            </a:r>
            <a:r>
              <a:rPr lang="it-IT" sz="3200" dirty="0"/>
              <a:t> l’identificativo della risorsa che </a:t>
            </a:r>
            <a:r>
              <a:rPr lang="it-IT" sz="3200" dirty="0" err="1"/>
              <a:t>e’</a:t>
            </a:r>
            <a:r>
              <a:rPr lang="it-IT" sz="3200" dirty="0"/>
              <a:t> possibile utilizzare per recuperare la risorsa.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68" y="7620000"/>
            <a:ext cx="1003986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R.java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24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057400"/>
            <a:ext cx="12268200" cy="106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accesso</a:t>
            </a:r>
            <a:r>
              <a:rPr lang="en-US" dirty="0"/>
              <a:t> </a:t>
            </a:r>
            <a:r>
              <a:rPr lang="en-US" dirty="0" err="1"/>
              <a:t>risorse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25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743200"/>
            <a:ext cx="176022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nei nomi delle cartelle delle risorse si possono utilizzare diversi suffissi per raggruppare le varie risorse in base alla tipologia di schermo, lingua del dispositivo, ecc.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	</a:t>
            </a:r>
            <a:r>
              <a:rPr lang="it-IT" sz="3200" dirty="0">
                <a:hlinkClick r:id="rId2"/>
              </a:rPr>
              <a:t>https://developer.android.com/guide/topics/resources/providing-resources</a:t>
            </a:r>
            <a:endParaRPr lang="it-IT" sz="3200" dirty="0"/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le risorse sono accessibili sia da codice Java che da altre risorse definite in XML: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in Java: tramite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R.tipo_risorsa.nome_risorsa</a:t>
            </a:r>
            <a:r>
              <a:rPr lang="it-IT" sz="3200" dirty="0"/>
              <a:t>;</a:t>
            </a:r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in XML: 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tipo_risorsa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nome_risorsa</a:t>
            </a:r>
            <a:r>
              <a:rPr lang="it-IT" sz="3200" dirty="0"/>
              <a:t>.</a:t>
            </a:r>
          </a:p>
          <a:p>
            <a:pPr lvl="1">
              <a:buClr>
                <a:schemeClr val="accent1"/>
              </a:buClr>
            </a:pPr>
            <a:endParaRPr lang="it-IT" sz="3200" dirty="0"/>
          </a:p>
          <a:p>
            <a:pPr lvl="1"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Esempio: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&lt;string name="app_name"&gt;MyApp&lt;/string&gt;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 err="1"/>
              <a:t>potra’</a:t>
            </a:r>
            <a:r>
              <a:rPr lang="it-IT" sz="3200" dirty="0"/>
              <a:t> essere recuperata, in Java, mediante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R.string.appname</a:t>
            </a:r>
            <a:r>
              <a:rPr lang="it-IT" sz="3200" dirty="0"/>
              <a:t> o dall’interno di altre risorse XML con 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appname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hello world Android!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26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9008534" cy="5067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32" y="7772400"/>
            <a:ext cx="9442068" cy="4956106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808567" y="5415588"/>
            <a:ext cx="7848600" cy="1371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layout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27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890000" cy="762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2590799"/>
            <a:ext cx="8864600" cy="52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TextView</a:t>
            </a:r>
            <a:r>
              <a:rPr lang="en-US" dirty="0"/>
              <a:t>… solo </a:t>
            </a:r>
            <a:r>
              <a:rPr lang="en-US" dirty="0" err="1"/>
              <a:t>una</a:t>
            </a:r>
            <a:r>
              <a:rPr lang="en-US" dirty="0"/>
              <a:t> nota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28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743200"/>
            <a:ext cx="17602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Visualizza il testo all'utente e, facoltativamente, gli consente di modificarlo.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Un </a:t>
            </a:r>
            <a:r>
              <a:rPr lang="it-IT" sz="3200" dirty="0" err="1"/>
              <a:t>TextView</a:t>
            </a:r>
            <a:r>
              <a:rPr lang="it-IT" sz="3200" dirty="0"/>
              <a:t> </a:t>
            </a:r>
            <a:r>
              <a:rPr lang="it-IT" sz="3200" dirty="0" err="1"/>
              <a:t>e’</a:t>
            </a:r>
            <a:r>
              <a:rPr lang="it-IT" sz="3200" dirty="0"/>
              <a:t> un editor di testo completo, ma la classe base </a:t>
            </a:r>
            <a:r>
              <a:rPr lang="it-IT" sz="3200" dirty="0" err="1"/>
              <a:t>e’</a:t>
            </a:r>
            <a:r>
              <a:rPr lang="it-IT" sz="3200" dirty="0"/>
              <a:t> configurata per non consentire l'editing. (vedere </a:t>
            </a:r>
            <a:r>
              <a:rPr lang="it-IT" sz="3200" dirty="0" err="1"/>
              <a:t>EditText</a:t>
            </a:r>
            <a:r>
              <a:rPr lang="it-IT" sz="3200" dirty="0"/>
              <a:t> per una sottoclasse che configura la vista di testo per la modifica).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Le varie </a:t>
            </a:r>
            <a:r>
              <a:rPr lang="it-IT" sz="3200" dirty="0" err="1"/>
              <a:t>View</a:t>
            </a:r>
            <a:r>
              <a:rPr lang="it-IT" sz="3200" dirty="0"/>
              <a:t> le vedremo in seguito…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278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manifesto </a:t>
            </a:r>
            <a:r>
              <a:rPr lang="en-US" dirty="0" err="1"/>
              <a:t>dell’applicazione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29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8999"/>
            <a:ext cx="15011400" cy="80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Android studio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3048000"/>
            <a:ext cx="176022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dx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 err="1"/>
              <a:t>converte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file .class di Java in file .</a:t>
            </a:r>
            <a:r>
              <a:rPr lang="en-US" sz="3600" dirty="0" err="1"/>
              <a:t>dex</a:t>
            </a:r>
            <a:r>
              <a:rPr lang="en-US" sz="3600" dirty="0"/>
              <a:t> (</a:t>
            </a:r>
            <a:r>
              <a:rPr lang="en-US" sz="3600" dirty="0" err="1"/>
              <a:t>Dalvik</a:t>
            </a:r>
            <a:r>
              <a:rPr lang="en-US" sz="3600" dirty="0"/>
              <a:t> Executable).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 err="1"/>
              <a:t>aapt</a:t>
            </a:r>
            <a:r>
              <a:rPr lang="en-US" sz="3600" dirty="0"/>
              <a:t> (Android Asset Packaging Tool)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 err="1"/>
              <a:t>crea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pacchetti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applicazioni</a:t>
            </a:r>
            <a:r>
              <a:rPr lang="en-US" sz="3600" dirty="0"/>
              <a:t> Android in </a:t>
            </a:r>
            <a:r>
              <a:rPr lang="en-US" sz="3600" dirty="0" err="1"/>
              <a:t>formato</a:t>
            </a:r>
            <a:r>
              <a:rPr lang="en-US" sz="3600" dirty="0"/>
              <a:t> .</a:t>
            </a:r>
            <a:r>
              <a:rPr lang="en-US" sz="3600" dirty="0" err="1"/>
              <a:t>apk</a:t>
            </a:r>
            <a:r>
              <a:rPr lang="en-US" sz="3600" dirty="0"/>
              <a:t> (Android Package).</a:t>
            </a:r>
          </a:p>
          <a:p>
            <a:pPr marL="1257300" lvl="1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1257300" lvl="1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 err="1"/>
              <a:t>adb</a:t>
            </a:r>
            <a:r>
              <a:rPr lang="en-US" sz="3600" dirty="0"/>
              <a:t> (Android debug bridge)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command-line tool per fare debug </a:t>
            </a:r>
            <a:r>
              <a:rPr lang="en-US" sz="3600" dirty="0" err="1"/>
              <a:t>direttamente</a:t>
            </a:r>
            <a:r>
              <a:rPr lang="en-US" sz="3600" dirty="0"/>
              <a:t> </a:t>
            </a:r>
            <a:r>
              <a:rPr lang="en-US" sz="3600" dirty="0" err="1"/>
              <a:t>sul</a:t>
            </a:r>
            <a:r>
              <a:rPr lang="en-US" sz="3600" dirty="0"/>
              <a:t> device.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ADT</a:t>
            </a:r>
            <a:r>
              <a:rPr lang="en-US" sz="3600" dirty="0"/>
              <a:t> (Android Development Tools for Eclipse)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600" dirty="0"/>
              <a:t>Uno strumento di sviluppo fornito da Google per eseguire la conversione automatica da file .classe a file .</a:t>
            </a:r>
            <a:r>
              <a:rPr lang="it-IT" sz="3600" dirty="0" err="1"/>
              <a:t>dex</a:t>
            </a:r>
            <a:r>
              <a:rPr lang="it-IT" sz="3600" dirty="0"/>
              <a:t> e per creare l'</a:t>
            </a:r>
            <a:r>
              <a:rPr lang="it-IT" sz="3600" dirty="0" err="1"/>
              <a:t>apk</a:t>
            </a:r>
            <a:r>
              <a:rPr lang="it-IT" sz="3600" dirty="0"/>
              <a:t> durante la distribuzione. Fornisce inoltre strumenti di </a:t>
            </a:r>
            <a:r>
              <a:rPr lang="it-IT" sz="3600" dirty="0" err="1"/>
              <a:t>debug</a:t>
            </a:r>
            <a:r>
              <a:rPr lang="it-IT" sz="3600" dirty="0"/>
              <a:t> e un emulatore di dispositivo </a:t>
            </a:r>
            <a:r>
              <a:rPr lang="it-IT" sz="3600" dirty="0" err="1"/>
              <a:t>Android</a:t>
            </a:r>
            <a:r>
              <a:rPr lang="it-IT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59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Activity: </a:t>
            </a:r>
            <a:r>
              <a:rPr lang="en-US" dirty="0" err="1"/>
              <a:t>ciclo</a:t>
            </a:r>
            <a:r>
              <a:rPr lang="en-US" dirty="0"/>
              <a:t> di vita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30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9" y="2895600"/>
            <a:ext cx="8898021" cy="39624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666999"/>
            <a:ext cx="8044597" cy="103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Activity: </a:t>
            </a:r>
            <a:r>
              <a:rPr lang="en-US" dirty="0" err="1"/>
              <a:t>ciclo</a:t>
            </a:r>
            <a:r>
              <a:rPr lang="en-US" dirty="0"/>
              <a:t> di vita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31</a:t>
            </a:fld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09800"/>
            <a:ext cx="8229600" cy="10677126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09600" y="6525902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b="1" dirty="0"/>
              <a:t>FOREGROUND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820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Activity: </a:t>
            </a:r>
            <a:r>
              <a:rPr lang="en-US" dirty="0" err="1"/>
              <a:t>ciclo</a:t>
            </a:r>
            <a:r>
              <a:rPr lang="en-US" dirty="0"/>
              <a:t> di vita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32</a:t>
            </a:fld>
            <a:endParaRPr/>
          </a:p>
        </p:txBody>
      </p:sp>
      <p:sp>
        <p:nvSpPr>
          <p:cNvPr id="7" name="TextBox 2"/>
          <p:cNvSpPr txBox="1"/>
          <p:nvPr/>
        </p:nvSpPr>
        <p:spPr>
          <a:xfrm>
            <a:off x="609600" y="2989957"/>
            <a:ext cx="6019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b="1" dirty="0"/>
              <a:t>VISIBLE</a:t>
            </a:r>
          </a:p>
          <a:p>
            <a:pPr algn="ctr">
              <a:buClr>
                <a:schemeClr val="accent1"/>
              </a:buClr>
            </a:pPr>
            <a:endParaRPr lang="en-US" sz="3200" b="1" dirty="0"/>
          </a:p>
          <a:p>
            <a:pPr algn="ctr">
              <a:buClr>
                <a:schemeClr val="accent1"/>
              </a:buClr>
            </a:pPr>
            <a:endParaRPr lang="en-US" sz="3200" b="1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Quando interrotta, l’Activity dovrebbe rilasciare le risorse considerate «costose», come la rete o connessioni al database.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Quando l’Activity riprende, si possono riacquistare tali risorse ricaricando lo stato precedente dell’Activity.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05000"/>
            <a:ext cx="8341382" cy="108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classe</a:t>
            </a:r>
            <a:r>
              <a:rPr lang="en-US" dirty="0"/>
              <a:t> Activity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33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3048000"/>
            <a:ext cx="17602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onCreate</a:t>
            </a:r>
            <a:r>
              <a:rPr lang="it-IT" sz="3600" b="1" dirty="0"/>
              <a:t>(Bundle </a:t>
            </a:r>
            <a:r>
              <a:rPr lang="it-IT" sz="3600" b="1" dirty="0" err="1"/>
              <a:t>savedInstanceState</a:t>
            </a:r>
            <a:r>
              <a:rPr lang="it-IT" sz="3600" b="1" dirty="0"/>
              <a:t>)</a:t>
            </a:r>
            <a:r>
              <a:rPr lang="it-IT" sz="3600" dirty="0"/>
              <a:t> - Eseguito al primo avvio dell’Activity. L’Activity viene creata. Qui vengono assegnate le configurazioni di base e definito quale </a:t>
            </a:r>
            <a:r>
              <a:rPr lang="it-IT" sz="3600" dirty="0" err="1"/>
              <a:t>sara’</a:t>
            </a:r>
            <a:r>
              <a:rPr lang="it-IT" sz="3600" dirty="0"/>
              <a:t> il layout dell’interfaccia.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onStart</a:t>
            </a:r>
            <a:r>
              <a:rPr lang="it-IT" sz="3600" b="1" dirty="0"/>
              <a:t>()</a:t>
            </a:r>
            <a:r>
              <a:rPr lang="it-IT" sz="3600" dirty="0"/>
              <a:t> – Eseguito quando l’Activity viene avviata. L’Activity diventa visibile. E’ il momento in cui si possono attivare </a:t>
            </a:r>
            <a:r>
              <a:rPr lang="it-IT" sz="3600" dirty="0" err="1"/>
              <a:t>funzionalita’</a:t>
            </a:r>
            <a:r>
              <a:rPr lang="it-IT" sz="3600" dirty="0"/>
              <a:t> e servizi che devono offrire informazioni all’utente.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onResume</a:t>
            </a:r>
            <a:r>
              <a:rPr lang="it-IT" sz="3600" b="1" dirty="0"/>
              <a:t>()</a:t>
            </a:r>
            <a:r>
              <a:rPr lang="it-IT" sz="3600" dirty="0"/>
              <a:t> - Eseguito quando l’Activity ritorna in primo piano (</a:t>
            </a:r>
            <a:r>
              <a:rPr lang="it-IT" sz="3600" dirty="0" err="1"/>
              <a:t>foreground</a:t>
            </a:r>
            <a:r>
              <a:rPr lang="it-IT" sz="3600" dirty="0"/>
              <a:t>). L’Activity diventa la destinataria di tutti gli input dell’utente.</a:t>
            </a:r>
          </a:p>
          <a:p>
            <a:pPr>
              <a:buClr>
                <a:schemeClr val="accent1"/>
              </a:buClr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4694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classe</a:t>
            </a:r>
            <a:r>
              <a:rPr lang="en-US" dirty="0"/>
              <a:t> Activity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34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3048000"/>
            <a:ext cx="17602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onPause</a:t>
            </a:r>
            <a:r>
              <a:rPr lang="it-IT" sz="3600" b="1" dirty="0"/>
              <a:t>()</a:t>
            </a:r>
            <a:r>
              <a:rPr lang="it-IT" sz="3600" dirty="0"/>
              <a:t> - Eseguito quando l’Activity smette di essere in primo piano (</a:t>
            </a:r>
            <a:r>
              <a:rPr lang="it-IT" sz="3600" dirty="0" err="1"/>
              <a:t>foreground</a:t>
            </a:r>
            <a:r>
              <a:rPr lang="it-IT" sz="3600" dirty="0"/>
              <a:t>) ed </a:t>
            </a:r>
            <a:r>
              <a:rPr lang="it-IT" sz="3600" dirty="0" err="1"/>
              <a:t>e’</a:t>
            </a:r>
            <a:r>
              <a:rPr lang="it-IT" sz="3600" dirty="0"/>
              <a:t> messa in secondo piano da un’altra Activity. Notifica la cessata interazione dell’utente con l’Activity.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onStop</a:t>
            </a:r>
            <a:r>
              <a:rPr lang="it-IT" sz="3600" b="1" dirty="0"/>
              <a:t>()</a:t>
            </a:r>
            <a:r>
              <a:rPr lang="it-IT" sz="3600" dirty="0"/>
              <a:t> – Eseguito quando l’Activity viene sostituita da un’altra (ma </a:t>
            </a:r>
            <a:r>
              <a:rPr lang="it-IT" sz="3600" dirty="0" err="1"/>
              <a:t>e’</a:t>
            </a:r>
            <a:r>
              <a:rPr lang="it-IT" sz="3600" dirty="0"/>
              <a:t> ancora </a:t>
            </a:r>
            <a:r>
              <a:rPr lang="it-IT" sz="3600" dirty="0" err="1"/>
              <a:t>instanziata</a:t>
            </a:r>
            <a:r>
              <a:rPr lang="it-IT" sz="3600" dirty="0"/>
              <a:t> in memoria). Segna la fine della </a:t>
            </a:r>
            <a:r>
              <a:rPr lang="it-IT" sz="3600" dirty="0" err="1"/>
              <a:t>visibilita’</a:t>
            </a:r>
            <a:r>
              <a:rPr lang="it-IT" sz="3600" dirty="0"/>
              <a:t> dell’Activity.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onDestroy</a:t>
            </a:r>
            <a:r>
              <a:rPr lang="it-IT" sz="3600" b="1" dirty="0"/>
              <a:t>()</a:t>
            </a:r>
            <a:r>
              <a:rPr lang="it-IT" sz="3600" dirty="0"/>
              <a:t> – Eseguito alla chiusura e </a:t>
            </a:r>
            <a:r>
              <a:rPr lang="it-IT" sz="3600" dirty="0" err="1"/>
              <a:t>deallocazione</a:t>
            </a:r>
            <a:r>
              <a:rPr lang="it-IT" sz="3600" dirty="0"/>
              <a:t> dell’Activity. Segna la distruzione dell’Activity.</a:t>
            </a:r>
          </a:p>
          <a:p>
            <a:pPr>
              <a:buClr>
                <a:schemeClr val="accent1"/>
              </a:buClr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5425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Activity stack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35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438401"/>
            <a:ext cx="10896600" cy="34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Activity stack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36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438401"/>
            <a:ext cx="10896600" cy="34438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239000"/>
            <a:ext cx="8153400" cy="4712873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685800" y="6858000"/>
            <a:ext cx="6019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b="1" dirty="0"/>
              <a:t>TASK</a:t>
            </a:r>
          </a:p>
          <a:p>
            <a:pPr algn="ctr">
              <a:buClr>
                <a:schemeClr val="accent1"/>
              </a:buClr>
            </a:pPr>
            <a:endParaRPr lang="en-US" sz="3200" b="1" dirty="0"/>
          </a:p>
          <a:p>
            <a:pPr algn="ctr">
              <a:buClr>
                <a:schemeClr val="accent1"/>
              </a:buClr>
            </a:pPr>
            <a:endParaRPr lang="en-US" sz="3200" b="1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 err="1"/>
              <a:t>Cio’</a:t>
            </a:r>
            <a:r>
              <a:rPr lang="it-IT" sz="3200" dirty="0"/>
              <a:t> che gli utenti vedono sotto forma di applicazione.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Rappresenta una collezione di Activity della stessa applicazione.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Hanno un loro </a:t>
            </a:r>
            <a:r>
              <a:rPr lang="it-IT" sz="3200" dirty="0" err="1"/>
              <a:t>stack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2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Task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37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3048000"/>
            <a:ext cx="17602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La Home </a:t>
            </a:r>
            <a:r>
              <a:rPr lang="it-IT" sz="3600" dirty="0" err="1"/>
              <a:t>e’</a:t>
            </a:r>
            <a:r>
              <a:rPr lang="it-IT" sz="3600" dirty="0"/>
              <a:t> il punto di partenza della maggior parte dei Task.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Quando l’utente tocca una delle icone nel </a:t>
            </a:r>
            <a:r>
              <a:rPr lang="it-IT" sz="3600" dirty="0" err="1"/>
              <a:t>launcher</a:t>
            </a:r>
            <a:r>
              <a:rPr lang="it-IT" sz="3600" dirty="0"/>
              <a:t> (o nella schermata di Home), il task dell’applicazione associata viene posto in </a:t>
            </a:r>
            <a:r>
              <a:rPr lang="it-IT" sz="3600" dirty="0" err="1"/>
              <a:t>foreground</a:t>
            </a:r>
            <a:r>
              <a:rPr lang="it-IT" sz="36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Se non esiste alcuna </a:t>
            </a:r>
            <a:r>
              <a:rPr lang="it-IT" sz="3600" dirty="0" err="1"/>
              <a:t>attivita’</a:t>
            </a:r>
            <a:r>
              <a:rPr lang="it-IT" sz="3600" dirty="0"/>
              <a:t> per l'applicazione selezionata (il che significa che l'applicazione non </a:t>
            </a:r>
            <a:r>
              <a:rPr lang="it-IT" sz="3600" dirty="0" err="1"/>
              <a:t>e’</a:t>
            </a:r>
            <a:r>
              <a:rPr lang="it-IT" sz="3600" dirty="0"/>
              <a:t> stata utilizzata di recente), viene creata una nuova «</a:t>
            </a:r>
            <a:r>
              <a:rPr lang="it-IT" sz="3600" dirty="0" err="1"/>
              <a:t>main</a:t>
            </a:r>
            <a:r>
              <a:rPr lang="it-IT" sz="3600" dirty="0"/>
              <a:t>» Activity nello </a:t>
            </a:r>
            <a:r>
              <a:rPr lang="it-IT" sz="3600" dirty="0" err="1"/>
              <a:t>stack</a:t>
            </a:r>
            <a:r>
              <a:rPr lang="it-IT" sz="3600" dirty="0"/>
              <a:t> di quell'applicazione.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Se, invece, l’applicazione </a:t>
            </a:r>
            <a:r>
              <a:rPr lang="it-IT" sz="3600" dirty="0" err="1"/>
              <a:t>e’</a:t>
            </a:r>
            <a:r>
              <a:rPr lang="it-IT" sz="3600" dirty="0"/>
              <a:t> stata usata di recente, il suo task viene richiamato dalla memoria (ed in genere il suo stato viene ripristinato).</a:t>
            </a:r>
          </a:p>
        </p:txBody>
      </p:sp>
    </p:spTree>
    <p:extLst>
      <p:ext uri="{BB962C8B-B14F-4D97-AF65-F5344CB8AC3E}">
        <p14:creationId xmlns:p14="http://schemas.microsoft.com/office/powerpoint/2010/main" val="42023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Task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38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438400"/>
            <a:ext cx="17602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Un’applicazione definisce almeno un task… ma </a:t>
            </a:r>
            <a:r>
              <a:rPr lang="it-IT" sz="3600" dirty="0" err="1"/>
              <a:t>puo’</a:t>
            </a:r>
            <a:r>
              <a:rPr lang="it-IT" sz="3600" dirty="0"/>
              <a:t> definirne di </a:t>
            </a:r>
            <a:r>
              <a:rPr lang="it-IT" sz="3600" dirty="0" err="1"/>
              <a:t>piu’</a:t>
            </a:r>
            <a:r>
              <a:rPr lang="it-IT" sz="36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Le Activity presenti all’interno di un task possono provenire da diverse applicazioni.</a:t>
            </a:r>
            <a:endParaRPr lang="it-IT" sz="36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I Task possono anch’essi essere spostati in background.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/>
              <a:t>PUNTO DI ATTENZIONE: una stessa ACTIVITY</a:t>
            </a:r>
            <a:br>
              <a:rPr lang="it-IT" sz="3600" b="1" dirty="0"/>
            </a:br>
            <a:r>
              <a:rPr lang="it-IT" sz="3600" b="1" dirty="0" err="1"/>
              <a:t>puo’</a:t>
            </a:r>
            <a:r>
              <a:rPr lang="it-IT" sz="3600" b="1" dirty="0"/>
              <a:t> essere istanziata </a:t>
            </a:r>
            <a:r>
              <a:rPr lang="it-IT" sz="3600" b="1" dirty="0" err="1"/>
              <a:t>piu’</a:t>
            </a:r>
            <a:r>
              <a:rPr lang="it-IT" sz="3600" b="1" dirty="0"/>
              <a:t> volte.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7238999"/>
            <a:ext cx="4419600" cy="41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istanze</a:t>
            </a:r>
            <a:r>
              <a:rPr lang="en-US" dirty="0"/>
              <a:t> multiple –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manifesto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39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438400"/>
            <a:ext cx="176022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android:launchMode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[“standard”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singleInstance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”] ..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/>
              <a:t>standard</a:t>
            </a:r>
            <a:r>
              <a:rPr lang="it-IT" sz="3600" dirty="0"/>
              <a:t>: la stessa Activity viene creata </a:t>
            </a:r>
            <a:r>
              <a:rPr lang="it-IT" sz="3600" dirty="0" err="1"/>
              <a:t>piu’</a:t>
            </a:r>
            <a:r>
              <a:rPr lang="it-IT" sz="3600" dirty="0"/>
              <a:t> volte nello </a:t>
            </a:r>
            <a:r>
              <a:rPr lang="it-IT" sz="3600" dirty="0" err="1"/>
              <a:t>stack</a:t>
            </a:r>
            <a:r>
              <a:rPr lang="it-IT" sz="3600" dirty="0"/>
              <a:t>.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Esempio: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1) </a:t>
            </a:r>
            <a:r>
              <a:rPr lang="it-IT" sz="3600" dirty="0" err="1"/>
              <a:t>stack</a:t>
            </a:r>
            <a:r>
              <a:rPr lang="it-IT" sz="3600" dirty="0"/>
              <a:t>:  A -&gt; B -&gt; C -&gt;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2) chiamo l’Activity B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3) </a:t>
            </a:r>
            <a:r>
              <a:rPr lang="it-IT" sz="3600" dirty="0" err="1"/>
              <a:t>stack</a:t>
            </a:r>
            <a:r>
              <a:rPr lang="it-IT" sz="3600" dirty="0"/>
              <a:t>:  A -&gt; B -&gt; C -&gt; D -&gt; B</a:t>
            </a:r>
          </a:p>
        </p:txBody>
      </p:sp>
    </p:spTree>
    <p:extLst>
      <p:ext uri="{BB962C8B-B14F-4D97-AF65-F5344CB8AC3E}">
        <p14:creationId xmlns:p14="http://schemas.microsoft.com/office/powerpoint/2010/main" val="17873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Android Virtual Device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3048000"/>
            <a:ext cx="1760220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Un emulatore che ti consente di simulare un dispositivo reale partendo dalla definizione delle caratteristiche hardware e software.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Un AVD </a:t>
            </a:r>
            <a:r>
              <a:rPr lang="it-IT" sz="3600" dirty="0" err="1"/>
              <a:t>e’</a:t>
            </a:r>
            <a:r>
              <a:rPr lang="it-IT" sz="3600" dirty="0"/>
              <a:t> costituito da: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Un profilo hardware: Definisce le funzionalità hardware del dispositivo virtuale (se ha un fotocamera, una tastiera QWERTY fisica o un tastierino numerico, quanto memoria ha ecc.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Una mappatura su un'immagine di sistema: </a:t>
            </a:r>
            <a:r>
              <a:rPr lang="it-IT" sz="3200" dirty="0" err="1"/>
              <a:t>e’</a:t>
            </a:r>
            <a:r>
              <a:rPr lang="it-IT" sz="3200" dirty="0"/>
              <a:t> possibile definire quale versione della piattaforma </a:t>
            </a:r>
            <a:r>
              <a:rPr lang="it-IT" sz="3200" dirty="0" err="1"/>
              <a:t>Android</a:t>
            </a:r>
            <a:r>
              <a:rPr lang="it-IT" sz="3200" dirty="0"/>
              <a:t> </a:t>
            </a:r>
            <a:r>
              <a:rPr lang="it-IT" sz="3200" dirty="0" err="1"/>
              <a:t>verra’</a:t>
            </a:r>
            <a:r>
              <a:rPr lang="it-IT" sz="3200" dirty="0"/>
              <a:t> eseguita su dispositivo virtuale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Altre opzioni: la </a:t>
            </a:r>
            <a:r>
              <a:rPr lang="it-IT" sz="3200" dirty="0" err="1"/>
              <a:t>skin</a:t>
            </a:r>
            <a:r>
              <a:rPr lang="it-IT" sz="3200" dirty="0"/>
              <a:t> dell'emulatore (dimensioni dello schermo, aspetto, ecc.), scheda SD emulata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Un'area di archiviazione dedicata sulla macchina di sviluppo: i dati utente del dispositivo (applicazioni installate, impostazioni e </a:t>
            </a:r>
            <a:r>
              <a:rPr lang="it-IT" sz="3200" dirty="0" err="1"/>
              <a:t>cosi’</a:t>
            </a:r>
            <a:r>
              <a:rPr lang="it-IT" sz="3200" dirty="0"/>
              <a:t> via) e le schede SD emulate sono memorizzate in quest'area.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1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istanze</a:t>
            </a:r>
            <a:r>
              <a:rPr lang="en-US" dirty="0"/>
              <a:t> multiple –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manifesto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40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438400"/>
            <a:ext cx="176022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android:launchMode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[“standard”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singleInstance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”] ..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singleTop</a:t>
            </a:r>
            <a:r>
              <a:rPr lang="it-IT" sz="3600" dirty="0"/>
              <a:t>: se un’Activity </a:t>
            </a:r>
            <a:r>
              <a:rPr lang="it-IT" sz="3600" dirty="0" err="1"/>
              <a:t>e’</a:t>
            </a:r>
            <a:r>
              <a:rPr lang="it-IT" sz="3600" dirty="0"/>
              <a:t> </a:t>
            </a:r>
            <a:r>
              <a:rPr lang="it-IT" sz="3600" dirty="0" err="1"/>
              <a:t>gia’</a:t>
            </a:r>
            <a:r>
              <a:rPr lang="it-IT" sz="3600" dirty="0"/>
              <a:t> presente come top-Activity nello </a:t>
            </a:r>
            <a:r>
              <a:rPr lang="it-IT" sz="3600" dirty="0" err="1"/>
              <a:t>stack</a:t>
            </a:r>
            <a:r>
              <a:rPr lang="it-IT" sz="3600" dirty="0"/>
              <a:t>, non viene creata una nuova istanza.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Esempio 1: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1) </a:t>
            </a:r>
            <a:r>
              <a:rPr lang="it-IT" sz="3600" dirty="0" err="1"/>
              <a:t>stack</a:t>
            </a:r>
            <a:r>
              <a:rPr lang="it-IT" sz="3600" dirty="0"/>
              <a:t>:  A -&gt; B -&gt; C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2) chiamo l’Activity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3) </a:t>
            </a:r>
            <a:r>
              <a:rPr lang="it-IT" sz="3600" dirty="0" err="1"/>
              <a:t>stack</a:t>
            </a:r>
            <a:r>
              <a:rPr lang="it-IT" sz="3600" dirty="0"/>
              <a:t>:  A -&gt; B -&gt; C -&gt;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4819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istanze</a:t>
            </a:r>
            <a:r>
              <a:rPr lang="en-US" dirty="0"/>
              <a:t> multiple –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manifesto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41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438400"/>
            <a:ext cx="176022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android:launchMode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[“standard”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singleInstance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”] ..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singleTop</a:t>
            </a:r>
            <a:r>
              <a:rPr lang="it-IT" sz="3600" dirty="0"/>
              <a:t>: se un’Activity </a:t>
            </a:r>
            <a:r>
              <a:rPr lang="it-IT" sz="3600" dirty="0" err="1"/>
              <a:t>e’</a:t>
            </a:r>
            <a:r>
              <a:rPr lang="it-IT" sz="3600" dirty="0"/>
              <a:t> </a:t>
            </a:r>
            <a:r>
              <a:rPr lang="it-IT" sz="3600" dirty="0" err="1"/>
              <a:t>gia’</a:t>
            </a:r>
            <a:r>
              <a:rPr lang="it-IT" sz="3600" dirty="0"/>
              <a:t> presente come top-Activity nello </a:t>
            </a:r>
            <a:r>
              <a:rPr lang="it-IT" sz="3600" dirty="0" err="1"/>
              <a:t>stack</a:t>
            </a:r>
            <a:r>
              <a:rPr lang="it-IT" sz="3600" dirty="0"/>
              <a:t>, non viene creata una nuova istanza.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Esempio 2: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1) </a:t>
            </a:r>
            <a:r>
              <a:rPr lang="it-IT" sz="3600" dirty="0" err="1"/>
              <a:t>stack</a:t>
            </a:r>
            <a:r>
              <a:rPr lang="it-IT" sz="3600" dirty="0"/>
              <a:t>:  A -&gt; B -&gt; C -&gt;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2) chiamo l’Activity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3) </a:t>
            </a:r>
            <a:r>
              <a:rPr lang="it-IT" sz="3600" dirty="0" err="1"/>
              <a:t>stack</a:t>
            </a:r>
            <a:r>
              <a:rPr lang="it-IT" sz="3600" dirty="0"/>
              <a:t>:  A -&gt; B -&gt; C -&gt;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897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istanze</a:t>
            </a:r>
            <a:r>
              <a:rPr lang="en-US" dirty="0"/>
              <a:t> multiple –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manifesto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42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438400"/>
            <a:ext cx="176022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android:launchMode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[“standard”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singleInstance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”] ..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singleTask</a:t>
            </a:r>
            <a:r>
              <a:rPr lang="it-IT" sz="3600" dirty="0"/>
              <a:t>: un nuova </a:t>
            </a:r>
            <a:r>
              <a:rPr lang="it-IT" sz="3600" dirty="0" err="1"/>
              <a:t>instanza</a:t>
            </a:r>
            <a:r>
              <a:rPr lang="it-IT" sz="3600" dirty="0"/>
              <a:t> dell’Activity viene creata se e solo se questa Activity non esista </a:t>
            </a:r>
            <a:r>
              <a:rPr lang="it-IT" sz="3600" dirty="0" err="1"/>
              <a:t>gia’</a:t>
            </a:r>
            <a:r>
              <a:rPr lang="it-IT" sz="3600" dirty="0"/>
              <a:t> all’interno di un altro Task della vostra applicazione.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Esempio 1: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1) </a:t>
            </a:r>
            <a:r>
              <a:rPr lang="it-IT" sz="3600" dirty="0" err="1"/>
              <a:t>stack</a:t>
            </a:r>
            <a:r>
              <a:rPr lang="it-IT" sz="3600" dirty="0"/>
              <a:t>:  A -&gt; B -&gt; C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2) chiamo l’Activity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3) </a:t>
            </a:r>
            <a:r>
              <a:rPr lang="it-IT" sz="3600" dirty="0" err="1"/>
              <a:t>stack</a:t>
            </a:r>
            <a:r>
              <a:rPr lang="it-IT" sz="3600" dirty="0"/>
              <a:t>:  A -&gt; B -&gt; C -&gt;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8035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istanze</a:t>
            </a:r>
            <a:r>
              <a:rPr lang="en-US" dirty="0"/>
              <a:t> multiple –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manifesto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43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438400"/>
            <a:ext cx="176022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android:launchMode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[“standard”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singleInstance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”] ..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singleTask</a:t>
            </a:r>
            <a:r>
              <a:rPr lang="it-IT" sz="3600" dirty="0"/>
              <a:t>: un nuova </a:t>
            </a:r>
            <a:r>
              <a:rPr lang="it-IT" sz="3600" dirty="0" err="1"/>
              <a:t>instanza</a:t>
            </a:r>
            <a:r>
              <a:rPr lang="it-IT" sz="3600" dirty="0"/>
              <a:t> dell’Activity viene creata se e solo se questa Activity non esista </a:t>
            </a:r>
            <a:r>
              <a:rPr lang="it-IT" sz="3600" dirty="0" err="1"/>
              <a:t>gia’</a:t>
            </a:r>
            <a:r>
              <a:rPr lang="it-IT" sz="3600" dirty="0"/>
              <a:t> all’interno di un altro Task della vostra applicazione.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Esempio 1: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1) </a:t>
            </a:r>
            <a:r>
              <a:rPr lang="it-IT" sz="3600" dirty="0" err="1"/>
              <a:t>stack</a:t>
            </a:r>
            <a:r>
              <a:rPr lang="it-IT" sz="3600" dirty="0"/>
              <a:t>:  A -&gt; B -&gt; C -&gt;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2) chiamo l’Activity B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  <a:p>
            <a:pPr>
              <a:buClr>
                <a:schemeClr val="accent1"/>
              </a:buClr>
            </a:pPr>
            <a:r>
              <a:rPr lang="it-IT" sz="3600" dirty="0"/>
              <a:t>3) </a:t>
            </a:r>
            <a:r>
              <a:rPr lang="it-IT" sz="3600" dirty="0" err="1"/>
              <a:t>stack</a:t>
            </a:r>
            <a:r>
              <a:rPr lang="it-IT" sz="3600" dirty="0"/>
              <a:t>:  A -&gt; B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959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istanze</a:t>
            </a:r>
            <a:r>
              <a:rPr lang="en-US" dirty="0"/>
              <a:t> multiple –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manifesto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44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438400"/>
            <a:ext cx="17602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android:launchMode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[“standard”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singleInstance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”] ..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singleTask</a:t>
            </a:r>
            <a:r>
              <a:rPr lang="it-IT" sz="3600" dirty="0"/>
              <a:t>: un nuova </a:t>
            </a:r>
            <a:r>
              <a:rPr lang="it-IT" sz="3600" dirty="0" err="1"/>
              <a:t>instanza</a:t>
            </a:r>
            <a:r>
              <a:rPr lang="it-IT" sz="3600" dirty="0"/>
              <a:t> dell’Activity viene creata se e solo se questa Activity non esista </a:t>
            </a:r>
            <a:r>
              <a:rPr lang="it-IT" sz="3600" dirty="0" err="1"/>
              <a:t>gia’</a:t>
            </a:r>
            <a:r>
              <a:rPr lang="it-IT" sz="3600" dirty="0"/>
              <a:t> all’interno di un altro Task della vostra applicazione.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>
              <a:buClr>
                <a:schemeClr val="accent1"/>
              </a:buClr>
            </a:pPr>
            <a:endParaRPr lang="it-IT" sz="3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6781800"/>
            <a:ext cx="9677400" cy="54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istanze</a:t>
            </a:r>
            <a:r>
              <a:rPr lang="en-US" dirty="0"/>
              <a:t> multiple –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manifesto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45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438400"/>
            <a:ext cx="17602200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android:launchMode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[“standard”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singleInstance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”] ..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singleInstance</a:t>
            </a:r>
            <a:r>
              <a:rPr lang="it-IT" sz="3600" dirty="0"/>
              <a:t>: come il </a:t>
            </a:r>
            <a:r>
              <a:rPr lang="it-IT" sz="3600" b="1" dirty="0" err="1"/>
              <a:t>singleTask</a:t>
            </a:r>
            <a:r>
              <a:rPr lang="it-IT" sz="3600" dirty="0"/>
              <a:t> con la differenza che l’Activity marcata come tale rimane la sola ad essere presente nel suo Task.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 Esempio 1: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1) </a:t>
            </a:r>
            <a:r>
              <a:rPr lang="it-IT" sz="3200" dirty="0" err="1"/>
              <a:t>stack</a:t>
            </a:r>
            <a:r>
              <a:rPr lang="it-IT" sz="3200" dirty="0"/>
              <a:t>:  A -&gt; B -&gt; C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2) chiamo l’Activity D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3) </a:t>
            </a:r>
            <a:r>
              <a:rPr lang="it-IT" sz="3200" dirty="0" err="1"/>
              <a:t>stack</a:t>
            </a:r>
            <a:r>
              <a:rPr lang="it-IT" sz="3200" dirty="0"/>
              <a:t> task 1:  A -&gt; B -&gt; C           </a:t>
            </a:r>
            <a:r>
              <a:rPr lang="it-IT" sz="3200" dirty="0" err="1"/>
              <a:t>stack</a:t>
            </a:r>
            <a:r>
              <a:rPr lang="it-IT" sz="3200" dirty="0"/>
              <a:t> task 2:  D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4) chiamo l’Activity E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5) </a:t>
            </a:r>
            <a:r>
              <a:rPr lang="it-IT" sz="3200" dirty="0" err="1"/>
              <a:t>stack</a:t>
            </a:r>
            <a:r>
              <a:rPr lang="it-IT" sz="3200" dirty="0"/>
              <a:t> task 1:  A -&gt; B -&gt; C -&gt; E           </a:t>
            </a:r>
            <a:r>
              <a:rPr lang="it-IT" sz="3200" dirty="0" err="1"/>
              <a:t>stack</a:t>
            </a:r>
            <a:r>
              <a:rPr lang="it-IT" sz="3200" dirty="0"/>
              <a:t> task 2:  D</a:t>
            </a:r>
          </a:p>
          <a:p>
            <a:pPr>
              <a:buClr>
                <a:schemeClr val="accent1"/>
              </a:buClr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039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istanze</a:t>
            </a:r>
            <a:r>
              <a:rPr lang="en-US" dirty="0"/>
              <a:t> multiple –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manifesto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46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438400"/>
            <a:ext cx="176022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android:launchMode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[“standard”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singleInstance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”] ..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singleInstance</a:t>
            </a:r>
            <a:r>
              <a:rPr lang="it-IT" sz="3600" dirty="0"/>
              <a:t>: come il </a:t>
            </a:r>
            <a:r>
              <a:rPr lang="it-IT" sz="3600" b="1" dirty="0" err="1"/>
              <a:t>singleTask</a:t>
            </a:r>
            <a:r>
              <a:rPr lang="it-IT" sz="3600" dirty="0"/>
              <a:t> con la differenza che l’Activity marcata come tale rimane la sola ad essere presente nel suo Task.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 Esempio 2: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1) </a:t>
            </a:r>
            <a:r>
              <a:rPr lang="it-IT" sz="3200" dirty="0" err="1"/>
              <a:t>stack</a:t>
            </a:r>
            <a:r>
              <a:rPr lang="it-IT" sz="3200" dirty="0"/>
              <a:t> task 1:  A -&gt; B -&gt; C           </a:t>
            </a:r>
            <a:r>
              <a:rPr lang="it-IT" sz="3200" dirty="0" err="1"/>
              <a:t>stack</a:t>
            </a:r>
            <a:r>
              <a:rPr lang="it-IT" sz="3200" dirty="0"/>
              <a:t> task 2:  D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2) chiamo l’Activity D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3) </a:t>
            </a:r>
            <a:r>
              <a:rPr lang="it-IT" sz="3200" dirty="0" err="1"/>
              <a:t>stack</a:t>
            </a:r>
            <a:r>
              <a:rPr lang="it-IT" sz="3200" dirty="0"/>
              <a:t> task 1:  A -&gt; B -&gt; C           </a:t>
            </a:r>
            <a:r>
              <a:rPr lang="it-IT" sz="3200" dirty="0" err="1"/>
              <a:t>stack</a:t>
            </a:r>
            <a:r>
              <a:rPr lang="it-IT" sz="3200" dirty="0"/>
              <a:t> task 2:  D</a:t>
            </a:r>
          </a:p>
        </p:txBody>
      </p:sp>
    </p:spTree>
    <p:extLst>
      <p:ext uri="{BB962C8B-B14F-4D97-AF65-F5344CB8AC3E}">
        <p14:creationId xmlns:p14="http://schemas.microsoft.com/office/powerpoint/2010/main" val="6606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maggiori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47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3048000"/>
            <a:ext cx="17602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b="1" dirty="0">
                <a:hlinkClick r:id="rId2"/>
              </a:rPr>
              <a:t>https://developer.android.com/guide/components/activities/intro-activities</a:t>
            </a:r>
            <a:endParaRPr lang="it-IT" sz="32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b="1" dirty="0">
                <a:hlinkClick r:id="rId3"/>
              </a:rPr>
              <a:t>https://developer.android.com/guide/components/activities/activity-lifecycle</a:t>
            </a:r>
            <a:endParaRPr lang="it-IT" sz="32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b="1" dirty="0">
              <a:hlinkClick r:id="rId4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b="1" dirty="0">
              <a:hlinkClick r:id="rId4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b="1" dirty="0">
                <a:hlinkClick r:id="rId4"/>
              </a:rPr>
              <a:t>https://developer.android.com/guide/components/activities/state-changes</a:t>
            </a:r>
            <a:endParaRPr lang="it-IT" sz="32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b="1" dirty="0">
              <a:hlinkClick r:id="rId5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b="1" dirty="0">
              <a:hlinkClick r:id="rId5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b="1" dirty="0">
                <a:hlinkClick r:id="rId5"/>
              </a:rPr>
              <a:t>https://developer.android.com/guide/components/activities/tasks-and-back-stack</a:t>
            </a:r>
            <a:endParaRPr lang="it-IT" sz="3200" b="1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9557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cenno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Fragment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48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3048000"/>
            <a:ext cx="176022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 err="1"/>
              <a:t>Android</a:t>
            </a:r>
            <a:r>
              <a:rPr lang="it-IT" sz="3200" dirty="0"/>
              <a:t> non </a:t>
            </a:r>
            <a:r>
              <a:rPr lang="it-IT" sz="3200" dirty="0" err="1"/>
              <a:t>e’</a:t>
            </a:r>
            <a:r>
              <a:rPr lang="it-IT" sz="3200" dirty="0"/>
              <a:t> un ambiente a finestre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Si tratta di una scelta progettuale motivata dalla </a:t>
            </a:r>
            <a:r>
              <a:rPr lang="it-IT" sz="3200" dirty="0" err="1"/>
              <a:t>necessita’</a:t>
            </a:r>
            <a:r>
              <a:rPr lang="it-IT" sz="3200" dirty="0"/>
              <a:t> di poter essere installato con processori poco performanti, scarsa memoria e schermi video molto piccoli.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A partire dalle versione 3.0, la diffusione dei </a:t>
            </a:r>
            <a:r>
              <a:rPr lang="it-IT" sz="3200" dirty="0" err="1"/>
              <a:t>tablet</a:t>
            </a:r>
            <a:r>
              <a:rPr lang="it-IT" sz="3200" dirty="0"/>
              <a:t> ha portato i progettisti a proporre una soluzione parziale al problema: i </a:t>
            </a:r>
            <a:r>
              <a:rPr lang="it-IT" sz="3200" dirty="0" err="1"/>
              <a:t>Fragment</a:t>
            </a: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I </a:t>
            </a:r>
            <a:r>
              <a:rPr lang="it-IT" sz="3200" dirty="0" err="1"/>
              <a:t>Fragment</a:t>
            </a:r>
            <a:r>
              <a:rPr lang="it-IT" sz="3200" dirty="0"/>
              <a:t> somigliano molto ai Frame che potevano comporre una pagina Web (</a:t>
            </a:r>
            <a:r>
              <a:rPr lang="it-IT" sz="3200" dirty="0" err="1"/>
              <a:t>frameset</a:t>
            </a:r>
            <a:r>
              <a:rPr lang="it-IT" sz="3200" dirty="0"/>
              <a:t>) e rappresentano un comportamento o una parte dell'utente interfaccia in </a:t>
            </a:r>
            <a:r>
              <a:rPr lang="it-IT" sz="3200" dirty="0" err="1"/>
              <a:t>un'attivita’</a:t>
            </a:r>
            <a:r>
              <a:rPr lang="it-IT" sz="32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E’ possibile combinare </a:t>
            </a:r>
            <a:r>
              <a:rPr lang="it-IT" sz="3200" dirty="0" err="1"/>
              <a:t>piu’</a:t>
            </a:r>
            <a:r>
              <a:rPr lang="it-IT" sz="3200" dirty="0"/>
              <a:t> frammenti in un unica </a:t>
            </a:r>
            <a:r>
              <a:rPr lang="it-IT" sz="3200" dirty="0" err="1"/>
              <a:t>attivita’</a:t>
            </a:r>
            <a:r>
              <a:rPr lang="it-IT" sz="3200" dirty="0"/>
              <a:t> per creare un'interfaccia utente multi-riquadro e riutilizzare un frammento in </a:t>
            </a:r>
            <a:r>
              <a:rPr lang="it-IT" sz="3200" dirty="0" err="1"/>
              <a:t>piu’</a:t>
            </a:r>
            <a:r>
              <a:rPr lang="it-IT" sz="3200" dirty="0"/>
              <a:t> </a:t>
            </a:r>
            <a:r>
              <a:rPr lang="it-IT" sz="3200" dirty="0" err="1"/>
              <a:t>attivita’</a:t>
            </a:r>
            <a:r>
              <a:rPr lang="it-IT" sz="32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Si </a:t>
            </a:r>
            <a:r>
              <a:rPr lang="it-IT" sz="3200" dirty="0" err="1"/>
              <a:t>puo’</a:t>
            </a:r>
            <a:r>
              <a:rPr lang="it-IT" sz="3200" dirty="0"/>
              <a:t> pensare a un frammento come una sezione modulare di un’Activity, che ha il suo ciclo di vita, riceve il suo eventi di input e che </a:t>
            </a:r>
            <a:r>
              <a:rPr lang="it-IT" sz="3200" dirty="0" err="1"/>
              <a:t>e’</a:t>
            </a:r>
            <a:r>
              <a:rPr lang="it-IT" sz="3200" dirty="0"/>
              <a:t> possibile aggiungere o rimuovere mentre l‘Activity </a:t>
            </a:r>
            <a:r>
              <a:rPr lang="it-IT" sz="3200" dirty="0" err="1"/>
              <a:t>e’</a:t>
            </a:r>
            <a:r>
              <a:rPr lang="it-IT" sz="3200" dirty="0"/>
              <a:t> in esecuzione (un </a:t>
            </a:r>
            <a:r>
              <a:rPr lang="it-IT" sz="3200" dirty="0" err="1"/>
              <a:t>po</a:t>
            </a:r>
            <a:r>
              <a:rPr lang="it-IT" sz="3200" dirty="0"/>
              <a:t> 'come una «sub-Activity» che si </a:t>
            </a:r>
            <a:r>
              <a:rPr lang="it-IT" sz="3200" dirty="0" err="1"/>
              <a:t>puo’</a:t>
            </a:r>
            <a:r>
              <a:rPr lang="it-IT" sz="3200" dirty="0"/>
              <a:t> riutilizzare in diverse </a:t>
            </a:r>
            <a:r>
              <a:rPr lang="it-IT" sz="3200" dirty="0" err="1"/>
              <a:t>attivita’</a:t>
            </a:r>
            <a:r>
              <a:rPr lang="it-IT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58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cenno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Fragment… </a:t>
            </a:r>
            <a:r>
              <a:rPr lang="en-US" dirty="0" err="1"/>
              <a:t>ciclo</a:t>
            </a:r>
            <a:r>
              <a:rPr lang="en-US" dirty="0"/>
              <a:t> di vita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49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1819406"/>
            <a:ext cx="4191000" cy="111980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648200"/>
            <a:ext cx="845513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Android Virtual Device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3048000"/>
            <a:ext cx="1760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Possono essere create: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/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dalla linea di comando (comando «</a:t>
            </a:r>
            <a:r>
              <a:rPr lang="it-IT" sz="3200" dirty="0" err="1"/>
              <a:t>avdmanager</a:t>
            </a:r>
            <a:r>
              <a:rPr lang="it-IT" sz="3200" dirty="0"/>
              <a:t>» nella cartella «[</a:t>
            </a:r>
            <a:r>
              <a:rPr lang="it-IT" sz="3200" dirty="0" err="1"/>
              <a:t>android-sdk</a:t>
            </a:r>
            <a:r>
              <a:rPr lang="it-IT" sz="3200" dirty="0"/>
              <a:t>]/</a:t>
            </a:r>
            <a:r>
              <a:rPr lang="it-IT" sz="3200" dirty="0" err="1"/>
              <a:t>tools</a:t>
            </a:r>
            <a:r>
              <a:rPr lang="it-IT" sz="3200" dirty="0"/>
              <a:t>/bin»).</a:t>
            </a:r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143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tramite l’utilizzo di </a:t>
            </a:r>
            <a:r>
              <a:rPr lang="it-IT" sz="3200" dirty="0" err="1"/>
              <a:t>Android</a:t>
            </a:r>
            <a:r>
              <a:rPr lang="it-IT" sz="3200" dirty="0"/>
              <a:t> studio.</a:t>
            </a:r>
          </a:p>
        </p:txBody>
      </p:sp>
    </p:spTree>
    <p:extLst>
      <p:ext uri="{BB962C8B-B14F-4D97-AF65-F5344CB8AC3E}">
        <p14:creationId xmlns:p14="http://schemas.microsoft.com/office/powerpoint/2010/main" val="30999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Service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50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590800"/>
            <a:ext cx="17602200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Un Service svolge un ruolo "opposto" all’Activity (sebbene, a livello di </a:t>
            </a:r>
            <a:r>
              <a:rPr lang="it-IT" sz="3200" dirty="0" err="1"/>
              <a:t>ereditarieta’</a:t>
            </a:r>
            <a:r>
              <a:rPr lang="it-IT" sz="3200" dirty="0"/>
              <a:t> di classe siano imparentati).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Rappresenta un lavoro, generalmente lungo e continuato, che viene svolto interamente in background senza bisogno di interazione diretta con l’utente. 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Ad esempio, un’applicazione che permette di avviare un audio che non si interrompe alla chiusura della sua interfaccia con tutta </a:t>
            </a:r>
            <a:r>
              <a:rPr lang="it-IT" sz="2800" dirty="0" err="1"/>
              <a:t>probabilita'</a:t>
            </a:r>
            <a:r>
              <a:rPr lang="it-IT" sz="2800" dirty="0"/>
              <a:t> basa il suo funzionamento su un Service.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I loro usi sono dei </a:t>
            </a:r>
            <a:r>
              <a:rPr lang="it-IT" sz="3200" dirty="0" err="1"/>
              <a:t>piu’</a:t>
            </a:r>
            <a:r>
              <a:rPr lang="it-IT" sz="3200" dirty="0"/>
              <a:t> disparati e, a seconda dei casi, l’utente potrebbe anche non notare il loro avvio ottenendone </a:t>
            </a:r>
            <a:r>
              <a:rPr lang="it-IT" sz="3200" dirty="0" err="1"/>
              <a:t>pero'</a:t>
            </a:r>
            <a:r>
              <a:rPr lang="it-IT" sz="3200" dirty="0"/>
              <a:t> i benefici.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Da una punto di vista strutturale, i Service sono di due tipologie: </a:t>
            </a:r>
            <a:r>
              <a:rPr lang="it-IT" sz="3200" dirty="0" err="1"/>
              <a:t>started</a:t>
            </a:r>
            <a:r>
              <a:rPr lang="it-IT" sz="3200" dirty="0"/>
              <a:t> e </a:t>
            </a:r>
            <a:r>
              <a:rPr lang="it-IT" sz="3200" dirty="0" err="1"/>
              <a:t>bounded</a:t>
            </a:r>
            <a:r>
              <a:rPr lang="it-IT" sz="3200" dirty="0"/>
              <a:t>. 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un Service </a:t>
            </a:r>
            <a:r>
              <a:rPr lang="it-IT" sz="2800" dirty="0" err="1"/>
              <a:t>e’</a:t>
            </a:r>
            <a:r>
              <a:rPr lang="it-IT" sz="2800" dirty="0"/>
              <a:t> </a:t>
            </a:r>
            <a:r>
              <a:rPr lang="it-IT" sz="2800" b="1" dirty="0" err="1"/>
              <a:t>started</a:t>
            </a:r>
            <a:r>
              <a:rPr lang="it-IT" sz="2800" dirty="0"/>
              <a:t> quando un’applicazione ha bisogno di svolgere </a:t>
            </a:r>
            <a:r>
              <a:rPr lang="it-IT" sz="2800" dirty="0" err="1"/>
              <a:t>attivita'</a:t>
            </a:r>
            <a:r>
              <a:rPr lang="it-IT" sz="2800" dirty="0"/>
              <a:t> in background, mirate ad uno scopo specifico, fino al loro completamento. 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un Service </a:t>
            </a:r>
            <a:r>
              <a:rPr lang="it-IT" sz="2800" dirty="0" err="1"/>
              <a:t>e'</a:t>
            </a:r>
            <a:r>
              <a:rPr lang="it-IT" sz="2800" dirty="0"/>
              <a:t> </a:t>
            </a:r>
            <a:r>
              <a:rPr lang="it-IT" sz="2800" b="1" dirty="0" err="1"/>
              <a:t>bounded</a:t>
            </a:r>
            <a:r>
              <a:rPr lang="it-IT" sz="2800" dirty="0"/>
              <a:t> quando viene attivato solo nel caso in cui un’altra applicazione abbia bisogno di connettersi a loro. Si tratta di un tipo di Service che permette l’interazione tra processi differenti e risponde ad una logica simile a quella delle API nei servizi web.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Si noti inoltre che anche questo settore </a:t>
            </a:r>
            <a:r>
              <a:rPr lang="it-IT" sz="3200" dirty="0" err="1"/>
              <a:t>e’</a:t>
            </a:r>
            <a:r>
              <a:rPr lang="it-IT" sz="3200" dirty="0"/>
              <a:t> stato rivoluzionato negli anni, in particolare con la nascita dei </a:t>
            </a:r>
            <a:r>
              <a:rPr lang="it-IT" sz="3200" dirty="0" err="1"/>
              <a:t>JobScheduler</a:t>
            </a:r>
            <a:r>
              <a:rPr lang="it-IT" sz="3200" dirty="0"/>
              <a:t> che permettono lavori in background con un uso parsimonioso della batteria.</a:t>
            </a:r>
          </a:p>
        </p:txBody>
      </p:sp>
    </p:spTree>
    <p:extLst>
      <p:ext uri="{BB962C8B-B14F-4D97-AF65-F5344CB8AC3E}">
        <p14:creationId xmlns:p14="http://schemas.microsoft.com/office/powerpoint/2010/main" val="27290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/>
              <a:t>Content Provider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51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3294757"/>
            <a:ext cx="17602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Un Content Provider nasce con lo scopo della condivisione di dati tra applicazioni.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La sua </a:t>
            </a:r>
            <a:r>
              <a:rPr lang="it-IT" sz="3200" dirty="0" err="1"/>
              <a:t>finalita'</a:t>
            </a:r>
            <a:r>
              <a:rPr lang="it-IT" sz="3200" dirty="0"/>
              <a:t> richiama quel principio di sicurezza dell’applicazione di cui parleremo </a:t>
            </a:r>
            <a:r>
              <a:rPr lang="it-IT" sz="3200" dirty="0" err="1"/>
              <a:t>piu'</a:t>
            </a:r>
            <a:r>
              <a:rPr lang="it-IT" sz="3200" dirty="0"/>
              <a:t> avanti.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Questi componenti permettono di condividere, nell’ambito del sistema, contenuti custoditi in un database, su file o reperibili mediante accessi in Rete.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Tali contenuti potranno essere usati da altre applicazioni senza invadere lo spazio di memoria ma stabilendo quel dialogo "sano" del quale parleremo.</a:t>
            </a:r>
          </a:p>
        </p:txBody>
      </p:sp>
    </p:spTree>
    <p:extLst>
      <p:ext uri="{BB962C8B-B14F-4D97-AF65-F5344CB8AC3E}">
        <p14:creationId xmlns:p14="http://schemas.microsoft.com/office/powerpoint/2010/main" val="27950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/>
              <a:t>Broadcast </a:t>
            </a:r>
            <a:r>
              <a:rPr lang="it-IT" sz="4800" dirty="0" err="1"/>
              <a:t>Receiver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52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3294757"/>
            <a:ext cx="17602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Un Broadcast </a:t>
            </a:r>
            <a:r>
              <a:rPr lang="it-IT" sz="3200" dirty="0" err="1"/>
              <a:t>Receiver</a:t>
            </a:r>
            <a:r>
              <a:rPr lang="it-IT" sz="3200" dirty="0"/>
              <a:t> </a:t>
            </a:r>
            <a:r>
              <a:rPr lang="it-IT" sz="3200" dirty="0" err="1"/>
              <a:t>e'</a:t>
            </a:r>
            <a:r>
              <a:rPr lang="it-IT" sz="3200" dirty="0"/>
              <a:t> un componente che reagisce ad un invio di messaggi a livello di sistema, appunto in broadcast, con cui </a:t>
            </a:r>
            <a:r>
              <a:rPr lang="it-IT" sz="3200" dirty="0" err="1"/>
              <a:t>Android</a:t>
            </a:r>
            <a:r>
              <a:rPr lang="it-IT" sz="3200" dirty="0"/>
              <a:t> notifica l’avvenimento di un determinato evento, ad esempio l’arrivo di un SMS o di una chiamata o sollecita l’esecuzione di azioni.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Questi componenti come si </a:t>
            </a:r>
            <a:r>
              <a:rPr lang="it-IT" sz="3200" dirty="0" err="1"/>
              <a:t>puo’</a:t>
            </a:r>
            <a:r>
              <a:rPr lang="it-IT" sz="3200" dirty="0"/>
              <a:t> immaginare sono particolarmente utili per la gestione istantanea di determinate circostanze speciali.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I Broadcast </a:t>
            </a:r>
            <a:r>
              <a:rPr lang="it-IT" sz="3200" dirty="0" err="1"/>
              <a:t>Receiver</a:t>
            </a:r>
            <a:r>
              <a:rPr lang="it-IT" sz="3200" dirty="0"/>
              <a:t> non utilizzano interfaccia grafica sebbene possano inoltrare notifiche alla barra di stato per avvisare l’utente dell’avvenimento.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Inoltre la loro esecuzione dovrebbe essere istantanea delegando a Service o </a:t>
            </a:r>
            <a:r>
              <a:rPr lang="it-IT" sz="3200" dirty="0" err="1"/>
              <a:t>JobScheduler</a:t>
            </a:r>
            <a:r>
              <a:rPr lang="it-IT" sz="3200" dirty="0"/>
              <a:t> eventuali operazioni da attivare.</a:t>
            </a:r>
          </a:p>
        </p:txBody>
      </p:sp>
    </p:spTree>
    <p:extLst>
      <p:ext uri="{BB962C8B-B14F-4D97-AF65-F5344CB8AC3E}">
        <p14:creationId xmlns:p14="http://schemas.microsoft.com/office/powerpoint/2010/main" val="19755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53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3294757"/>
            <a:ext cx="17602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Una Activity </a:t>
            </a:r>
            <a:r>
              <a:rPr lang="it-IT" sz="3200" dirty="0" err="1"/>
              <a:t>Android</a:t>
            </a:r>
            <a:r>
              <a:rPr lang="it-IT" sz="3200" dirty="0"/>
              <a:t> non </a:t>
            </a:r>
            <a:r>
              <a:rPr lang="it-IT" sz="3200" dirty="0" err="1"/>
              <a:t>puo’</a:t>
            </a:r>
            <a:r>
              <a:rPr lang="it-IT" sz="3200" dirty="0"/>
              <a:t> indiscriminatamente chiamare altre Activity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Questo meccanismo esiste sia per ragioni di sicurezza, sia per favorire il riuso di componenti, che viene mediato dal sistema.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Per </a:t>
            </a:r>
            <a:r>
              <a:rPr lang="it-IT" sz="3200" dirty="0" err="1"/>
              <a:t>Intent</a:t>
            </a:r>
            <a:r>
              <a:rPr lang="it-IT" sz="3200" dirty="0"/>
              <a:t> si definisce un oggetto corrispondente ad un messaggio col quale si richiede l’attivazione di una Activity (o anche un servizio o un </a:t>
            </a:r>
            <a:r>
              <a:rPr lang="it-IT" sz="3200" dirty="0" err="1"/>
              <a:t>receiver</a:t>
            </a:r>
            <a:r>
              <a:rPr lang="it-IT" sz="3200" dirty="0"/>
              <a:t>)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 err="1"/>
              <a:t>Intent</a:t>
            </a:r>
            <a:r>
              <a:rPr lang="it-IT" sz="3200" dirty="0"/>
              <a:t> sottintende un potentissimo strumento di comunicazione di </a:t>
            </a:r>
            <a:r>
              <a:rPr lang="it-IT" sz="3200" dirty="0" err="1"/>
              <a:t>Android</a:t>
            </a:r>
            <a:r>
              <a:rPr lang="it-IT" sz="3200" dirty="0"/>
              <a:t>.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avviare un’Activity;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avviare un Service;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inviare un messaggio in broadcast che può essere ricevuto da ogni applicazione.</a:t>
            </a:r>
          </a:p>
        </p:txBody>
      </p:sp>
    </p:spTree>
    <p:extLst>
      <p:ext uri="{BB962C8B-B14F-4D97-AF65-F5344CB8AC3E}">
        <p14:creationId xmlns:p14="http://schemas.microsoft.com/office/powerpoint/2010/main" val="11015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54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3294757"/>
            <a:ext cx="17602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x) </a:t>
            </a:r>
            <a:r>
              <a:rPr lang="it-IT" sz="3200" dirty="0"/>
              <a:t>(metodo della classe Activity)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avvia una nuova Activity, che </a:t>
            </a:r>
            <a:r>
              <a:rPr lang="it-IT" sz="3200" dirty="0" err="1"/>
              <a:t>verra’</a:t>
            </a:r>
            <a:r>
              <a:rPr lang="it-IT" sz="3200" dirty="0"/>
              <a:t> posizionata nella parte superiore dello </a:t>
            </a:r>
            <a:r>
              <a:rPr lang="it-IT" sz="3200" dirty="0" err="1"/>
              <a:t>stack</a:t>
            </a:r>
            <a:r>
              <a:rPr lang="it-IT" sz="32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accetta un singolo argomento che descrive l’Activity da eseguire.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un intento </a:t>
            </a:r>
            <a:r>
              <a:rPr lang="it-IT" sz="3200" dirty="0" err="1"/>
              <a:t>e’</a:t>
            </a:r>
            <a:r>
              <a:rPr lang="it-IT" sz="3200" dirty="0"/>
              <a:t> una descrizione astratta di un'operazione da eseguire.</a:t>
            </a:r>
          </a:p>
        </p:txBody>
      </p:sp>
    </p:spTree>
    <p:extLst>
      <p:ext uri="{BB962C8B-B14F-4D97-AF65-F5344CB8AC3E}">
        <p14:creationId xmlns:p14="http://schemas.microsoft.com/office/powerpoint/2010/main" val="2546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55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76600"/>
            <a:ext cx="4886325" cy="79057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3276600"/>
            <a:ext cx="4838700" cy="7877175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6528903" y="5486400"/>
            <a:ext cx="5029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a sinistra 7"/>
          <p:cNvSpPr/>
          <p:nvPr/>
        </p:nvSpPr>
        <p:spPr>
          <a:xfrm>
            <a:off x="6519862" y="7772400"/>
            <a:ext cx="5029200" cy="10698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56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3294757"/>
            <a:ext cx="176022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Il modo </a:t>
            </a:r>
            <a:r>
              <a:rPr lang="it-IT" sz="3200" dirty="0" err="1"/>
              <a:t>piu'</a:t>
            </a:r>
            <a:r>
              <a:rPr lang="it-IT" sz="3200" dirty="0"/>
              <a:t> semplice per avviare da programma un’altra Activity </a:t>
            </a:r>
            <a:r>
              <a:rPr lang="it-IT" sz="3200" dirty="0" err="1"/>
              <a:t>e'</a:t>
            </a:r>
            <a:r>
              <a:rPr lang="it-IT" sz="3200" dirty="0"/>
              <a:t> con </a:t>
            </a:r>
            <a:r>
              <a:rPr lang="it-IT" sz="3200" dirty="0" err="1"/>
              <a:t>explicit</a:t>
            </a:r>
            <a:r>
              <a:rPr lang="it-IT" sz="3200" dirty="0"/>
              <a:t> </a:t>
            </a:r>
            <a:r>
              <a:rPr lang="it-IT" sz="3200" dirty="0" err="1"/>
              <a:t>intent</a:t>
            </a:r>
            <a:r>
              <a:rPr lang="it-IT" sz="3200" dirty="0"/>
              <a:t>:</a:t>
            </a:r>
          </a:p>
          <a:p>
            <a:pPr>
              <a:buClr>
                <a:schemeClr val="accent1"/>
              </a:buClr>
            </a:pPr>
            <a:r>
              <a:rPr lang="it-IT" sz="3200" dirty="0"/>
              <a:t>	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MiaActivity.class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Se, invece, vogliamo far partire un’Activity che svolga un particolare compito senza conoscere staticamente la classe che la implementa (</a:t>
            </a:r>
            <a:r>
              <a:rPr lang="it-IT" sz="3200" dirty="0" err="1"/>
              <a:t>implicit</a:t>
            </a:r>
            <a:r>
              <a:rPr lang="it-IT" sz="3200" dirty="0"/>
              <a:t> </a:t>
            </a:r>
            <a:r>
              <a:rPr lang="it-IT" sz="3200" dirty="0" err="1"/>
              <a:t>intent</a:t>
            </a:r>
            <a:r>
              <a:rPr lang="it-IT" sz="3200" dirty="0"/>
              <a:t>):</a:t>
            </a:r>
          </a:p>
          <a:p>
            <a:pPr lvl="2">
              <a:buClr>
                <a:schemeClr val="accent1"/>
              </a:buClr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Intent.ACTION_SEND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>
              <a:buClr>
                <a:schemeClr val="accent1"/>
              </a:buClr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In questo caso si chiede di avviare una Activity che abbia settato il filtro 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ACTION_SEND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Per passare dati da una Activity ad un’altra si può utilizzare il metodo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putExtra</a:t>
            </a:r>
            <a:r>
              <a:rPr lang="it-IT" sz="3200" dirty="0"/>
              <a:t> di </a:t>
            </a:r>
            <a:r>
              <a:rPr lang="it-IT" sz="3200" dirty="0" err="1"/>
              <a:t>Intent</a:t>
            </a:r>
            <a:r>
              <a:rPr lang="it-IT" sz="3200" dirty="0"/>
              <a:t> (passaggio per valore)</a:t>
            </a:r>
          </a:p>
        </p:txBody>
      </p:sp>
    </p:spTree>
    <p:extLst>
      <p:ext uri="{BB962C8B-B14F-4D97-AF65-F5344CB8AC3E}">
        <p14:creationId xmlns:p14="http://schemas.microsoft.com/office/powerpoint/2010/main" val="19531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r>
              <a:rPr lang="it-IT" sz="4800" dirty="0"/>
              <a:t> espliciti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57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3294757"/>
            <a:ext cx="17602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c1, Class c2);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Da ricordare che un contesto </a:t>
            </a:r>
            <a:r>
              <a:rPr lang="it-IT" sz="3200" dirty="0" err="1"/>
              <a:t>e’</a:t>
            </a:r>
            <a:r>
              <a:rPr lang="it-IT" sz="3200" dirty="0"/>
              <a:t> un </a:t>
            </a:r>
            <a:r>
              <a:rPr lang="it-IT" sz="3200" dirty="0" err="1"/>
              <a:t>wrapper</a:t>
            </a:r>
            <a:r>
              <a:rPr lang="it-IT" sz="3200" dirty="0"/>
              <a:t> per le informazioni globali relative all’ambiente applicativo e, come sappiamo Activity </a:t>
            </a:r>
            <a:r>
              <a:rPr lang="it-IT" sz="3200" dirty="0" err="1"/>
              <a:t>e’</a:t>
            </a:r>
            <a:r>
              <a:rPr lang="it-IT" sz="3200" dirty="0"/>
              <a:t> una sottoclasse di </a:t>
            </a:r>
            <a:r>
              <a:rPr lang="it-IT" sz="3200" dirty="0" err="1"/>
              <a:t>Context</a:t>
            </a: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Forma equivalente:</a:t>
            </a:r>
          </a:p>
          <a:p>
            <a:pPr lvl="1">
              <a:buClr>
                <a:schemeClr val="accent1"/>
              </a:buClr>
            </a:pPr>
            <a:r>
              <a:rPr lang="en-US" sz="3200" dirty="0"/>
              <a:t>	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Intent I = new Intent();</a:t>
            </a:r>
          </a:p>
          <a:p>
            <a:pPr lvl="1"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i.setClass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(Context c1, Class c2);</a:t>
            </a: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r>
              <a:rPr lang="it-IT" sz="4800" dirty="0"/>
              <a:t> – cosa accade nel ciclo di vita di una Activity?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58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3294757"/>
            <a:ext cx="176022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Il passaggio da un’Activity ad un’altra coinvolge i cicli di vita di entrambe.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La prima </a:t>
            </a:r>
            <a:r>
              <a:rPr lang="it-IT" sz="3200" dirty="0" err="1"/>
              <a:t>vienemessa</a:t>
            </a:r>
            <a:r>
              <a:rPr lang="it-IT" sz="3200" dirty="0"/>
              <a:t> a riposo, passa almeno per </a:t>
            </a:r>
            <a:r>
              <a:rPr lang="it-IT" sz="3200" dirty="0" err="1"/>
              <a:t>onPause</a:t>
            </a:r>
            <a:r>
              <a:rPr lang="it-IT" sz="3200" dirty="0"/>
              <a:t> (cessazione interazione con l’utente) e </a:t>
            </a:r>
            <a:r>
              <a:rPr lang="it-IT" sz="3200" dirty="0" err="1"/>
              <a:t>onStop</a:t>
            </a:r>
            <a:r>
              <a:rPr lang="it-IT" sz="3200" dirty="0"/>
              <a:t> (</a:t>
            </a:r>
            <a:r>
              <a:rPr lang="it-IT" sz="3200" dirty="0" err="1"/>
              <a:t>activity</a:t>
            </a:r>
            <a:r>
              <a:rPr lang="it-IT" sz="3200" dirty="0"/>
              <a:t> non </a:t>
            </a:r>
            <a:r>
              <a:rPr lang="it-IT" sz="3200" dirty="0" err="1"/>
              <a:t>piu’</a:t>
            </a:r>
            <a:r>
              <a:rPr lang="it-IT" sz="3200" dirty="0"/>
              <a:t> visibile).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La seconda percorre la catena di creazione </a:t>
            </a:r>
            <a:r>
              <a:rPr lang="it-IT" sz="3200" dirty="0" err="1"/>
              <a:t>onCreate</a:t>
            </a:r>
            <a:r>
              <a:rPr lang="it-IT" sz="3200" dirty="0"/>
              <a:t>–</a:t>
            </a:r>
            <a:r>
              <a:rPr lang="it-IT" sz="3200" dirty="0" err="1"/>
              <a:t>onStart</a:t>
            </a:r>
            <a:r>
              <a:rPr lang="it-IT" sz="3200" dirty="0"/>
              <a:t>–</a:t>
            </a:r>
            <a:r>
              <a:rPr lang="it-IT" sz="3200" dirty="0" err="1"/>
              <a:t>onResume</a:t>
            </a:r>
            <a:r>
              <a:rPr lang="it-IT" sz="32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Ma in che ordine avviene tutto </a:t>
            </a:r>
            <a:r>
              <a:rPr lang="it-IT" sz="3200" dirty="0" err="1"/>
              <a:t>cio’</a:t>
            </a:r>
            <a:r>
              <a:rPr lang="it-IT" sz="3200" dirty="0"/>
              <a:t>? La </a:t>
            </a:r>
            <a:r>
              <a:rPr lang="it-IT" sz="3200" dirty="0" err="1"/>
              <a:t>priorita’</a:t>
            </a:r>
            <a:r>
              <a:rPr lang="it-IT" sz="3200" dirty="0"/>
              <a:t> del sistema </a:t>
            </a:r>
            <a:r>
              <a:rPr lang="it-IT" sz="3200" dirty="0" err="1"/>
              <a:t>e’</a:t>
            </a:r>
            <a:r>
              <a:rPr lang="it-IT" sz="3200" dirty="0"/>
              <a:t> il mantenimento della </a:t>
            </a:r>
            <a:r>
              <a:rPr lang="it-IT" sz="3200" dirty="0" err="1"/>
              <a:t>fluidita’</a:t>
            </a:r>
            <a:r>
              <a:rPr lang="it-IT" sz="3200" dirty="0"/>
              <a:t> della </a:t>
            </a:r>
            <a:r>
              <a:rPr lang="it-IT" sz="3200" dirty="0" err="1"/>
              <a:t>user-experience</a:t>
            </a:r>
            <a:r>
              <a:rPr lang="it-IT" sz="3200" dirty="0"/>
              <a:t>. Per questo la consecutio delle operazioni </a:t>
            </a:r>
            <a:r>
              <a:rPr lang="it-IT" sz="3200" dirty="0" err="1"/>
              <a:t>sara’</a:t>
            </a:r>
            <a:r>
              <a:rPr lang="it-IT" sz="3200" dirty="0"/>
              <a:t>: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	1) la prima Activity passa per </a:t>
            </a:r>
            <a:r>
              <a:rPr lang="it-IT" sz="3200" dirty="0" err="1"/>
              <a:t>onPause</a:t>
            </a:r>
            <a:r>
              <a:rPr lang="it-IT" sz="3200" dirty="0"/>
              <a:t> e viene fermata in stato </a:t>
            </a:r>
            <a:r>
              <a:rPr lang="it-IT" sz="3200" dirty="0" err="1"/>
              <a:t>Paused</a:t>
            </a:r>
            <a:r>
              <a:rPr lang="it-IT" sz="3200" dirty="0"/>
              <a:t>;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	2) la seconda Activity va in </a:t>
            </a:r>
            <a:r>
              <a:rPr lang="it-IT" sz="3200" dirty="0" err="1"/>
              <a:t>Running</a:t>
            </a:r>
            <a:r>
              <a:rPr lang="it-IT" sz="3200" dirty="0"/>
              <a:t> venendo attivata completamente. In tale maniera 	l’utente </a:t>
            </a:r>
            <a:r>
              <a:rPr lang="it-IT" sz="3200" dirty="0" err="1"/>
              <a:t>potra’</a:t>
            </a:r>
            <a:r>
              <a:rPr lang="it-IT" sz="3200" dirty="0"/>
              <a:t> usarla al </a:t>
            </a:r>
            <a:r>
              <a:rPr lang="it-IT" sz="3200" dirty="0" err="1"/>
              <a:t>piu’</a:t>
            </a:r>
            <a:r>
              <a:rPr lang="it-IT" sz="3200" dirty="0"/>
              <a:t> presto non subendo tempi di ritardo;</a:t>
            </a:r>
          </a:p>
          <a:p>
            <a:pPr>
              <a:buClr>
                <a:schemeClr val="accent1"/>
              </a:buClr>
            </a:pPr>
            <a:endParaRPr lang="it-IT" sz="3200" dirty="0"/>
          </a:p>
          <a:p>
            <a:pPr>
              <a:buClr>
                <a:schemeClr val="accent1"/>
              </a:buClr>
            </a:pPr>
            <a:r>
              <a:rPr lang="it-IT" sz="3200" dirty="0"/>
              <a:t>	3) mentre l’utente sta </a:t>
            </a:r>
            <a:r>
              <a:rPr lang="it-IT" sz="3200" dirty="0" err="1"/>
              <a:t>gia’</a:t>
            </a:r>
            <a:r>
              <a:rPr lang="it-IT" sz="3200" dirty="0"/>
              <a:t> usando la seconda Activity, il sistema </a:t>
            </a:r>
            <a:r>
              <a:rPr lang="it-IT" sz="3200" dirty="0" err="1"/>
              <a:t>puo’</a:t>
            </a:r>
            <a:r>
              <a:rPr lang="it-IT" sz="3200" dirty="0"/>
              <a:t> invocare </a:t>
            </a:r>
            <a:r>
              <a:rPr lang="it-IT" sz="3200" dirty="0" err="1"/>
              <a:t>onStop</a:t>
            </a:r>
            <a:r>
              <a:rPr lang="it-IT" sz="3200" dirty="0"/>
              <a:t> 	sulla prima.</a:t>
            </a: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r>
              <a:rPr lang="it-IT" sz="4800" dirty="0"/>
              <a:t> – gestione </a:t>
            </a:r>
            <a:r>
              <a:rPr lang="it-IT" sz="4800" dirty="0" err="1"/>
              <a:t>stack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59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819400"/>
            <a:ext cx="1760220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E’ possibile gestire lo </a:t>
            </a:r>
            <a:r>
              <a:rPr lang="it-IT" sz="3200" dirty="0" err="1"/>
              <a:t>stack</a:t>
            </a:r>
            <a:r>
              <a:rPr lang="it-IT" sz="3200" dirty="0"/>
              <a:t> del task direttamente durante la chiamata degli intenti: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intent.setFlags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Intent.FLAG_ACTIVITY_CLEAR_TOP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sz="3200" dirty="0">
                <a:cs typeface="Courier New" panose="02070309020205020404" pitchFamily="49" charset="0"/>
              </a:rPr>
              <a:t>nessun lunch mode equivalente. Se l’Activity </a:t>
            </a:r>
            <a:r>
              <a:rPr lang="it-IT" sz="3200" dirty="0" err="1">
                <a:cs typeface="Courier New" panose="02070309020205020404" pitchFamily="49" charset="0"/>
              </a:rPr>
              <a:t>gia’</a:t>
            </a:r>
            <a:r>
              <a:rPr lang="it-IT" sz="3200" dirty="0">
                <a:cs typeface="Courier New" panose="02070309020205020404" pitchFamily="49" charset="0"/>
              </a:rPr>
              <a:t> esiste nello </a:t>
            </a:r>
            <a:r>
              <a:rPr lang="it-IT" sz="3200" dirty="0" err="1">
                <a:cs typeface="Courier New" panose="02070309020205020404" pitchFamily="49" charset="0"/>
              </a:rPr>
              <a:t>stack</a:t>
            </a:r>
            <a:r>
              <a:rPr lang="it-IT" sz="3200" dirty="0">
                <a:cs typeface="Courier New" panose="02070309020205020404" pitchFamily="49" charset="0"/>
              </a:rPr>
              <a:t> dell’Activity 	chiamante, tutte quelle davanti ad essa vengono distrutte. A differenza della </a:t>
            </a:r>
            <a:r>
              <a:rPr lang="it-IT" sz="3200" dirty="0" err="1">
                <a:cs typeface="Courier New" panose="02070309020205020404" pitchFamily="49" charset="0"/>
              </a:rPr>
              <a:t>modalita’</a:t>
            </a:r>
            <a:r>
              <a:rPr lang="it-IT" sz="3200" dirty="0">
                <a:cs typeface="Courier New" panose="02070309020205020404" pitchFamily="49" charset="0"/>
              </a:rPr>
              <a:t> 	«</a:t>
            </a:r>
            <a:r>
              <a:rPr lang="it-IT" sz="3200" dirty="0" err="1">
                <a:cs typeface="Courier New" panose="02070309020205020404" pitchFamily="49" charset="0"/>
              </a:rPr>
              <a:t>singleTask</a:t>
            </a:r>
            <a:r>
              <a:rPr lang="it-IT" sz="3200" dirty="0">
                <a:cs typeface="Courier New" panose="02070309020205020404" pitchFamily="49" charset="0"/>
              </a:rPr>
              <a:t>», viene controllato </a:t>
            </a:r>
            <a:r>
              <a:rPr lang="it-IT" sz="3200" b="1" dirty="0">
                <a:cs typeface="Courier New" panose="02070309020205020404" pitchFamily="49" charset="0"/>
              </a:rPr>
              <a:t>solo il task corrente e non tutti i task attivi</a:t>
            </a:r>
            <a:r>
              <a:rPr lang="it-IT" sz="3200" dirty="0">
                <a:cs typeface="Courier New" panose="02070309020205020404" pitchFamily="49" charset="0"/>
              </a:rPr>
              <a:t>.</a:t>
            </a: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intent.setFlags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Intent.FLAG_ACTIVITY_SINGLE_TOP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cs typeface="Courier New" panose="02070309020205020404" pitchFamily="49" charset="0"/>
              </a:rPr>
              <a:t>	come «</a:t>
            </a:r>
            <a:r>
              <a:rPr lang="it-IT" sz="3200" dirty="0" err="1">
                <a:cs typeface="Courier New" panose="02070309020205020404" pitchFamily="49" charset="0"/>
              </a:rPr>
              <a:t>singleTop</a:t>
            </a:r>
            <a:r>
              <a:rPr lang="it-IT" sz="3200" dirty="0">
                <a:cs typeface="Courier New" panose="02070309020205020404" pitchFamily="49" charset="0"/>
              </a:rPr>
              <a:t>» lunch mode.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intent.setFlags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Intent.FLAG_ACTIVITY_CLEAR_TASK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cs typeface="Courier New" panose="02070309020205020404" pitchFamily="49" charset="0"/>
              </a:rPr>
              <a:t>	nessun lunch mode equivalente. Svuota lo </a:t>
            </a:r>
            <a:r>
              <a:rPr lang="it-IT" sz="3200" dirty="0" err="1">
                <a:cs typeface="Courier New" panose="02070309020205020404" pitchFamily="49" charset="0"/>
              </a:rPr>
              <a:t>stack</a:t>
            </a:r>
            <a:r>
              <a:rPr lang="it-IT" sz="3200" dirty="0">
                <a:cs typeface="Courier New" panose="02070309020205020404" pitchFamily="49" charset="0"/>
              </a:rPr>
              <a:t> del task ed istanzia la nuova Activity.</a:t>
            </a: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intent.setFlags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Intent.FLAG_ACTIVITY_NEW_TASK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cs typeface="Courier New" panose="02070309020205020404" pitchFamily="49" charset="0"/>
              </a:rPr>
              <a:t>	come «</a:t>
            </a:r>
            <a:r>
              <a:rPr lang="it-IT" sz="3200" dirty="0" err="1">
                <a:cs typeface="Courier New" panose="02070309020205020404" pitchFamily="49" charset="0"/>
              </a:rPr>
              <a:t>singleTask</a:t>
            </a:r>
            <a:r>
              <a:rPr lang="it-IT" sz="3200" dirty="0">
                <a:cs typeface="Courier New" panose="02070309020205020404" pitchFamily="49" charset="0"/>
              </a:rPr>
              <a:t>» lunch mode.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Android Virtual Device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6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14600"/>
            <a:ext cx="17602200" cy="88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r>
              <a:rPr lang="it-IT" sz="4800" dirty="0"/>
              <a:t> – passaggio dati: gli Extra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60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8119170"/>
            <a:ext cx="1760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b="1" dirty="0" err="1"/>
              <a:t>MainActivity</a:t>
            </a:r>
            <a:r>
              <a:rPr lang="it-IT" sz="3200" dirty="0"/>
              <a:t> contiene un semplice </a:t>
            </a:r>
            <a:r>
              <a:rPr lang="it-IT" sz="3200" dirty="0" err="1"/>
              <a:t>form</a:t>
            </a:r>
            <a:r>
              <a:rPr lang="it-IT" sz="3200" dirty="0"/>
              <a:t> di login. Dopo aver inserito username e password viene controllata la </a:t>
            </a:r>
            <a:r>
              <a:rPr lang="it-IT" sz="3200" dirty="0" err="1"/>
              <a:t>validita’</a:t>
            </a:r>
            <a:r>
              <a:rPr lang="it-IT" sz="3200" dirty="0"/>
              <a:t> dei dati ed in caso positivo viene invocata l’apertura di un’altra Activity;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b="1" dirty="0" err="1"/>
              <a:t>SecretActivity</a:t>
            </a:r>
            <a:r>
              <a:rPr lang="it-IT" sz="3200" dirty="0"/>
              <a:t> </a:t>
            </a:r>
            <a:r>
              <a:rPr lang="it-IT" sz="3200" dirty="0" err="1"/>
              <a:t>e’</a:t>
            </a:r>
            <a:r>
              <a:rPr lang="it-IT" sz="3200" dirty="0"/>
              <a:t> l’area accessibile solo mediante login e contiene, si suppone, dati riservati.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0"/>
            <a:ext cx="9296400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r>
              <a:rPr lang="it-IT" sz="4800" dirty="0"/>
              <a:t> – passaggio dati: gli Extra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61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7391400"/>
            <a:ext cx="17602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b="1" dirty="0" err="1"/>
              <a:t>MainActivity</a:t>
            </a:r>
            <a:br>
              <a:rPr lang="it-IT" sz="3200" b="1" dirty="0"/>
            </a:br>
            <a:r>
              <a:rPr lang="it-IT" sz="3200" b="1" dirty="0"/>
              <a:t>	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Intent I = new Intent(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this,SecretActivity.class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i.putExtra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("username",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account_username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startActivity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b="1" dirty="0" err="1"/>
              <a:t>SecretActivity</a:t>
            </a:r>
            <a:endParaRPr lang="it-IT" sz="3200" b="1" dirty="0"/>
          </a:p>
          <a:p>
            <a:pPr>
              <a:buClr>
                <a:schemeClr val="accent1"/>
              </a:buClr>
            </a:pPr>
            <a:r>
              <a:rPr lang="sv-SE" sz="3200" dirty="0"/>
              <a:t>	</a:t>
            </a:r>
            <a:r>
              <a:rPr lang="sv-S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Intent i = getIntent();</a:t>
            </a:r>
          </a:p>
          <a:p>
            <a:pPr>
              <a:buClr>
                <a:schemeClr val="accent1"/>
              </a:buClr>
            </a:pPr>
            <a:r>
              <a:rPr lang="sv-S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String username=i.getStringExtra("username");</a:t>
            </a:r>
          </a:p>
          <a:p>
            <a:pPr>
              <a:buClr>
                <a:schemeClr val="accent1"/>
              </a:buClr>
            </a:pPr>
            <a:endParaRPr lang="sv-SE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v-SE" sz="3200" dirty="0">
                <a:cs typeface="Courier New" panose="02070309020205020404" pitchFamily="49" charset="0"/>
              </a:rPr>
              <a:t>verificare la presenza del dato tramite il metodo </a:t>
            </a:r>
            <a:r>
              <a:rPr lang="sv-S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hasExtra(”username”);</a:t>
            </a: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0"/>
            <a:ext cx="9296400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r>
              <a:rPr lang="it-IT" sz="4800" dirty="0" err="1"/>
              <a:t>Intent</a:t>
            </a:r>
            <a:r>
              <a:rPr lang="it-IT" sz="4800" dirty="0"/>
              <a:t> – azioni personalizzate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62</a:t>
            </a:fld>
            <a:endParaRPr/>
          </a:p>
        </p:txBody>
      </p:sp>
      <p:sp>
        <p:nvSpPr>
          <p:cNvPr id="6" name="TextBox 2"/>
          <p:cNvSpPr txBox="1"/>
          <p:nvPr/>
        </p:nvSpPr>
        <p:spPr>
          <a:xfrm>
            <a:off x="685800" y="2819400"/>
            <a:ext cx="1760220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/>
              <a:t>E’ possibile che vogliate definire delle azioni personalizzate all’interno della vostra applicazione.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200" dirty="0">
                <a:cs typeface="Courier New" panose="02070309020205020404" pitchFamily="49" charset="0"/>
              </a:rPr>
              <a:t>Nella classe Activity:</a:t>
            </a:r>
          </a:p>
          <a:p>
            <a:pPr>
              <a:buClr>
                <a:schemeClr val="accent1"/>
              </a:buClr>
            </a:pPr>
            <a:r>
              <a:rPr lang="it-IT" sz="3200" dirty="0">
                <a:cs typeface="Courier New" panose="02070309020205020404" pitchFamily="49" charset="0"/>
              </a:rPr>
              <a:t>	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String CUSTOM_ACTION = "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com.example.foo.bar.YOUR_ACTION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Intent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Intent();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i.setAction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(CUSTOM_ACTION);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startActivity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cs typeface="Courier New" panose="02070309020205020404" pitchFamily="49" charset="0"/>
              </a:rPr>
              <a:t>Nel</a:t>
            </a:r>
            <a:r>
              <a:rPr lang="en-US" sz="3200" dirty="0">
                <a:cs typeface="Courier New" panose="02070309020205020404" pitchFamily="49" charset="0"/>
              </a:rPr>
              <a:t> manifesto:</a:t>
            </a:r>
          </a:p>
          <a:p>
            <a:pPr lvl="1"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android:name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=".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FeedbackActivity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 &gt;  </a:t>
            </a:r>
          </a:p>
          <a:p>
            <a:pPr lvl="1"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intent-filter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android:name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com.example.foo.bar.YOUR_ACTION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lvl="1"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android:name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android.intent.category.DEFAULT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lvl="1"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intent-filter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>
              <a:buClr>
                <a:schemeClr val="accent1"/>
              </a:buClr>
            </a:pP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lang="it-IT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Android Virtual Device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7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13258800" cy="90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Android Virtual Device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8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78" y="2508794"/>
            <a:ext cx="13531044" cy="91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Android Virtual Device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9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362200"/>
            <a:ext cx="13944600" cy="95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NARAL LAYOUTS">
  <a:themeElements>
    <a:clrScheme name="Custom 2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66B2"/>
      </a:accent1>
      <a:accent2>
        <a:srgbClr val="C0C0C8"/>
      </a:accent2>
      <a:accent3>
        <a:srgbClr val="0066B2"/>
      </a:accent3>
      <a:accent4>
        <a:srgbClr val="0066B2"/>
      </a:accent4>
      <a:accent5>
        <a:srgbClr val="0066B2"/>
      </a:accent5>
      <a:accent6>
        <a:srgbClr val="0066B2"/>
      </a:accent6>
      <a:hlink>
        <a:srgbClr val="5E5E5E"/>
      </a:hlink>
      <a:folHlink>
        <a:srgbClr val="5E5E5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9742</TotalTime>
  <Words>4218</Words>
  <Application>Microsoft Office PowerPoint</Application>
  <PresentationFormat>Custom</PresentationFormat>
  <Paragraphs>655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Calibri</vt:lpstr>
      <vt:lpstr>Wingdings</vt:lpstr>
      <vt:lpstr>Roboto Condensed</vt:lpstr>
      <vt:lpstr>Roboto</vt:lpstr>
      <vt:lpstr>Arial</vt:lpstr>
      <vt:lpstr>Courier New</vt:lpstr>
      <vt:lpstr>GENARAL LAYOUTS</vt:lpstr>
      <vt:lpstr>PowerPoint Presentation</vt:lpstr>
      <vt:lpstr>Android studio</vt:lpstr>
      <vt:lpstr>Android studio</vt:lpstr>
      <vt:lpstr>Android Virtual Device</vt:lpstr>
      <vt:lpstr>Android Virtual Device</vt:lpstr>
      <vt:lpstr>Android Virtual Device</vt:lpstr>
      <vt:lpstr>Android Virtual Device</vt:lpstr>
      <vt:lpstr>Android Virtual Device</vt:lpstr>
      <vt:lpstr>Android Virtual Device</vt:lpstr>
      <vt:lpstr>hello world Android!</vt:lpstr>
      <vt:lpstr>hello world Android!</vt:lpstr>
      <vt:lpstr>instant app?</vt:lpstr>
      <vt:lpstr>instant app?</vt:lpstr>
      <vt:lpstr>hello world Android!</vt:lpstr>
      <vt:lpstr>hello world Android!</vt:lpstr>
      <vt:lpstr>la classe Activity</vt:lpstr>
      <vt:lpstr>Activity</vt:lpstr>
      <vt:lpstr>hello world Android!</vt:lpstr>
      <vt:lpstr>Activity</vt:lpstr>
      <vt:lpstr>hello world Android!</vt:lpstr>
      <vt:lpstr>risorse</vt:lpstr>
      <vt:lpstr>risorse</vt:lpstr>
      <vt:lpstr>classe R.java</vt:lpstr>
      <vt:lpstr>classe R.java</vt:lpstr>
      <vt:lpstr>accesso risorse</vt:lpstr>
      <vt:lpstr>hello world Android!</vt:lpstr>
      <vt:lpstr>layout</vt:lpstr>
      <vt:lpstr>TextView… solo una nota</vt:lpstr>
      <vt:lpstr>manifesto dell’applicazione</vt:lpstr>
      <vt:lpstr>Activity: ciclo di vita</vt:lpstr>
      <vt:lpstr>Activity: ciclo di vita</vt:lpstr>
      <vt:lpstr>Activity: ciclo di vita</vt:lpstr>
      <vt:lpstr>la classe Activity</vt:lpstr>
      <vt:lpstr>la classe Activity</vt:lpstr>
      <vt:lpstr>Activity stack</vt:lpstr>
      <vt:lpstr>Activity stack</vt:lpstr>
      <vt:lpstr>Task</vt:lpstr>
      <vt:lpstr>Task</vt:lpstr>
      <vt:lpstr>istanze multiple – gestione tramite il manifesto</vt:lpstr>
      <vt:lpstr>istanze multiple – gestione tramite il manifesto</vt:lpstr>
      <vt:lpstr>istanze multiple – gestione tramite il manifesto</vt:lpstr>
      <vt:lpstr>istanze multiple – gestione tramite il manifesto</vt:lpstr>
      <vt:lpstr>istanze multiple – gestione tramite il manifesto</vt:lpstr>
      <vt:lpstr>istanze multiple – gestione tramite il manifesto</vt:lpstr>
      <vt:lpstr>istanze multiple – gestione tramite il manifesto</vt:lpstr>
      <vt:lpstr>istanze multiple – gestione tramite il manifesto</vt:lpstr>
      <vt:lpstr>maggiori informazioni</vt:lpstr>
      <vt:lpstr>cenno ai Fragment</vt:lpstr>
      <vt:lpstr>cenno ai Fragment… ciclo di vita</vt:lpstr>
      <vt:lpstr>Service</vt:lpstr>
      <vt:lpstr>Content Provider</vt:lpstr>
      <vt:lpstr>Broadcast Receiver</vt:lpstr>
      <vt:lpstr>Intent</vt:lpstr>
      <vt:lpstr>Intent</vt:lpstr>
      <vt:lpstr>Intent</vt:lpstr>
      <vt:lpstr>Intent</vt:lpstr>
      <vt:lpstr>Intent espliciti</vt:lpstr>
      <vt:lpstr>Intent – cosa accade nel ciclo di vita di una Activity?</vt:lpstr>
      <vt:lpstr>Intent – gestione stack</vt:lpstr>
      <vt:lpstr>Intent – passaggio dati: gli Extra</vt:lpstr>
      <vt:lpstr>Intent – passaggio dati: gli Extra</vt:lpstr>
      <vt:lpstr>Intent – azioni personalizzate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FBK</dc:creator>
  <cp:lastModifiedBy>Mauro Dragoni</cp:lastModifiedBy>
  <cp:revision>1061</cp:revision>
  <dcterms:created xsi:type="dcterms:W3CDTF">2015-01-20T11:47:48Z</dcterms:created>
  <dcterms:modified xsi:type="dcterms:W3CDTF">2023-03-26T21:42:41Z</dcterms:modified>
</cp:coreProperties>
</file>