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4" r:id="rId1"/>
  </p:sldMasterIdLst>
  <p:notesMasterIdLst>
    <p:notesMasterId r:id="rId17"/>
  </p:notesMasterIdLst>
  <p:sldIdLst>
    <p:sldId id="269" r:id="rId2"/>
    <p:sldId id="614" r:id="rId3"/>
    <p:sldId id="624" r:id="rId4"/>
    <p:sldId id="621" r:id="rId5"/>
    <p:sldId id="622" r:id="rId6"/>
    <p:sldId id="615" r:id="rId7"/>
    <p:sldId id="616" r:id="rId8"/>
    <p:sldId id="617" r:id="rId9"/>
    <p:sldId id="618" r:id="rId10"/>
    <p:sldId id="619" r:id="rId11"/>
    <p:sldId id="620" r:id="rId12"/>
    <p:sldId id="623" r:id="rId13"/>
    <p:sldId id="625" r:id="rId14"/>
    <p:sldId id="626" r:id="rId15"/>
    <p:sldId id="628" r:id="rId16"/>
  </p:sldIdLst>
  <p:sldSz cx="18288000" cy="13716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Condensed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ma, Valentina" initials="TV" lastIdx="1" clrIdx="0">
    <p:extLst>
      <p:ext uri="{19B8F6BF-5375-455C-9EA6-DF929625EA0E}">
        <p15:presenceInfo xmlns:p15="http://schemas.microsoft.com/office/powerpoint/2012/main" userId="S::valli@liverpool.ac.uk::a1b49cb2-c251-4fc3-a9e3-23e85e872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8B4"/>
    <a:srgbClr val="64D4EA"/>
    <a:srgbClr val="4CCCE6"/>
    <a:srgbClr val="6CD5EA"/>
    <a:srgbClr val="2BC3E1"/>
    <a:srgbClr val="57CFE7"/>
    <a:srgbClr val="AAC42C"/>
    <a:srgbClr val="F26B6C"/>
    <a:srgbClr val="A156F4"/>
    <a:srgbClr val="C0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5974" autoAdjust="0"/>
  </p:normalViewPr>
  <p:slideViewPr>
    <p:cSldViewPr>
      <p:cViewPr varScale="1">
        <p:scale>
          <a:sx n="51" d="100"/>
          <a:sy n="51" d="100"/>
        </p:scale>
        <p:origin x="1896" y="10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28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5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3200400"/>
            <a:ext cx="18288000" cy="73152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85800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6" r:id="rId2"/>
    <p:sldLayoutId id="2147483663" r:id="rId3"/>
    <p:sldLayoutId id="2147483693" r:id="rId4"/>
    <p:sldLayoutId id="2147483680" r:id="rId5"/>
    <p:sldLayoutId id="2147483697" r:id="rId6"/>
    <p:sldLayoutId id="2147483698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ndroid/views-widgets-samples/tree/master/ConstraintLayoutExampl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/>
          <p:nvPr/>
        </p:nvSpPr>
        <p:spPr>
          <a:xfrm>
            <a:off x="1" y="3488353"/>
            <a:ext cx="1828800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>
                <a:latin typeface="+mj-lt"/>
              </a:rPr>
              <a:t>Corso di </a:t>
            </a:r>
            <a:r>
              <a:rPr lang="en-US" sz="7200" dirty="0" err="1">
                <a:latin typeface="+mj-lt"/>
              </a:rPr>
              <a:t>Laboratorio</a:t>
            </a:r>
            <a:r>
              <a:rPr lang="en-US" sz="7200" dirty="0">
                <a:latin typeface="+mj-lt"/>
              </a:rPr>
              <a:t> di </a:t>
            </a:r>
            <a:r>
              <a:rPr lang="en-US" sz="7200" dirty="0" err="1">
                <a:latin typeface="+mj-lt"/>
              </a:rPr>
              <a:t>Programmazione</a:t>
            </a:r>
            <a:r>
              <a:rPr lang="en-US" sz="7200" dirty="0">
                <a:latin typeface="+mj-lt"/>
              </a:rPr>
              <a:t> per </a:t>
            </a:r>
            <a:r>
              <a:rPr lang="en-US" sz="7200" dirty="0" err="1">
                <a:latin typeface="+mj-lt"/>
              </a:rPr>
              <a:t>Sistemi</a:t>
            </a:r>
            <a:r>
              <a:rPr lang="en-US" sz="7200" dirty="0">
                <a:latin typeface="+mj-lt"/>
              </a:rPr>
              <a:t> Mobile e Tablet</a:t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  <a:cs typeface="Lato Semibold" panose="020F0502020204030203" pitchFamily="34" charset="0"/>
              </a:rPr>
            </a:br>
            <a:endParaRPr lang="en-US" sz="4800" b="1" dirty="0">
              <a:solidFill>
                <a:schemeClr val="accent2">
                  <a:lumMod val="50000"/>
                </a:schemeClr>
              </a:solidFill>
              <a:latin typeface="+mj-lt"/>
              <a:ea typeface="Roboto Condensed" panose="02000000000000000000" pitchFamily="2" charset="0"/>
              <a:cs typeface="Lato Semibold" panose="020F0502020204030203" pitchFamily="34" charset="0"/>
            </a:endParaRPr>
          </a:p>
          <a:p>
            <a:pPr algn="ctr"/>
            <a:endParaRPr lang="it-IT" sz="4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it-IT" sz="4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it-IT" sz="4800" dirty="0">
                <a:solidFill>
                  <a:schemeClr val="bg2">
                    <a:lumMod val="25000"/>
                  </a:schemeClr>
                </a:solidFill>
              </a:rPr>
              <a:t>Docente:   Dr. Mauro Dragoni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067402"/>
            <a:ext cx="18288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Dipartimento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di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Ingegneria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Scienze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dell’Informazione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Anno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Accademico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2022/2023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Layout: </a:t>
            </a:r>
            <a:r>
              <a:rPr lang="en-US" dirty="0" err="1"/>
              <a:t>sintassi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10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layout</a:t>
            </a:r>
          </a:p>
          <a:p>
            <a:pPr>
              <a:buClr>
                <a:schemeClr val="accent1"/>
              </a:buClr>
            </a:pPr>
            <a:endParaRPr lang="en-US" sz="3600" dirty="0"/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xmlns:android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/res/android"</a:t>
            </a: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android:layout_alignParentTop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="true"</a:t>
            </a: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android:layout_alignParentLeft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="true"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   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android:text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Esempio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di Relative Layout"/&gt;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&lt;Button</a:t>
            </a: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="90dp"</a:t>
            </a: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android:layout_alignParentBottom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="true"</a:t>
            </a: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android:layout_centerHorizontal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="true"</a:t>
            </a: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android:text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Clicca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qui!"/&gt;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203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Layout: </a:t>
            </a:r>
            <a:r>
              <a:rPr lang="en-US" dirty="0" err="1"/>
              <a:t>sintassi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11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667000"/>
            <a:ext cx="17602200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1" dirty="0"/>
              <a:t>Relative</a:t>
            </a:r>
            <a:r>
              <a:rPr lang="en-US" sz="3600" dirty="0"/>
              <a:t> layout</a:t>
            </a:r>
          </a:p>
          <a:p>
            <a:pPr>
              <a:buClr>
                <a:schemeClr val="accent1"/>
              </a:buClr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u="sng" dirty="0">
                <a:latin typeface="Arial" panose="020B0604020202020204" pitchFamily="34" charset="0"/>
                <a:cs typeface="Arial" panose="020B0604020202020204" pitchFamily="34" charset="0"/>
              </a:rPr>
              <a:t>Allineamento con il contenitore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: attributi che definiscono se l’elemento deve allinearsi ad uno dei bordi del proprio contenitore. Il valore di questo attributo è di tipo booleano.</a:t>
            </a:r>
            <a:br>
              <a:rPr lang="it-IT" sz="2800" dirty="0">
                <a:cs typeface="Courier New" panose="02070309020205020404" pitchFamily="49" charset="0"/>
              </a:rPr>
            </a:b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layout_alignParentTop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layout_alignParentBottom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layout_alignParentLeft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layout_alignParentRight</a:t>
            </a:r>
            <a:endParaRPr lang="it-IT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br>
              <a:rPr lang="it-IT" sz="2800" dirty="0">
                <a:cs typeface="Courier New" panose="02070309020205020404" pitchFamily="49" charset="0"/>
              </a:rPr>
            </a:br>
            <a:endParaRPr lang="it-IT" sz="28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u="sng" dirty="0">
                <a:latin typeface="Arial" panose="020B0604020202020204" pitchFamily="34" charset="0"/>
                <a:cs typeface="Arial" panose="020B0604020202020204" pitchFamily="34" charset="0"/>
              </a:rPr>
              <a:t>Allineamento con altro elemento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: attributi che definiscono se l’elemento deve allinearsi ad uno dei bordi di un altro elemento del layout. Il valore di questo attributo sarà l’id dell’elemento con cui allinearsi.</a:t>
            </a:r>
            <a:br>
              <a:rPr lang="it-IT" sz="2800" dirty="0">
                <a:cs typeface="Courier New" panose="02070309020205020404" pitchFamily="49" charset="0"/>
              </a:rPr>
            </a:b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layout_alignTop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layout_alignBottom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layout_alignLeft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layout_alignRight</a:t>
            </a:r>
            <a:endParaRPr lang="it-IT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br>
              <a:rPr lang="it-IT" sz="2800" dirty="0">
                <a:cs typeface="Courier New" panose="02070309020205020404" pitchFamily="49" charset="0"/>
              </a:rPr>
            </a:br>
            <a:endParaRPr lang="it-IT" sz="28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u="sng" dirty="0">
                <a:latin typeface="Arial" panose="020B0604020202020204" pitchFamily="34" charset="0"/>
                <a:cs typeface="Arial" panose="020B0604020202020204" pitchFamily="34" charset="0"/>
              </a:rPr>
              <a:t>Posizionamento relativo ad un altro elemento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: indicano se l’elemento si trova, rispettivamente, sopra, sotto, a sinistra o a destra del componente il cui id e’ il valore dell’attributo.</a:t>
            </a:r>
            <a:br>
              <a:rPr lang="it-IT" sz="2800" dirty="0">
                <a:cs typeface="Courier New" panose="02070309020205020404" pitchFamily="49" charset="0"/>
              </a:rPr>
            </a:b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layout_above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layout_below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layout_toLeftOf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layout_toRightOf</a:t>
            </a:r>
            <a:endParaRPr lang="it-IT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br>
              <a:rPr lang="it-IT" sz="2800" dirty="0">
                <a:cs typeface="Courier New" panose="02070309020205020404" pitchFamily="49" charset="0"/>
              </a:rPr>
            </a:br>
            <a:endParaRPr lang="it-IT" sz="28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u="sng" dirty="0">
                <a:latin typeface="Arial" panose="020B0604020202020204" pitchFamily="34" charset="0"/>
                <a:cs typeface="Arial" panose="020B0604020202020204" pitchFamily="34" charset="0"/>
              </a:rPr>
              <a:t>Centramento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: rispettivamente rappresentano se l’elemento deve essere centrato orizzontalmente, verticalmente o in entrambe le direzioni. Il valore è booleano.</a:t>
            </a:r>
            <a:br>
              <a:rPr lang="it-IT" sz="2800" dirty="0">
                <a:cs typeface="Courier New" panose="02070309020205020404" pitchFamily="49" charset="0"/>
              </a:rPr>
            </a:b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layout_centerHorizontal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layout_centerVertical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layout_centerInParent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Constraint Layout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12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667000"/>
            <a:ext cx="17602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cs typeface="Courier New" panose="02070309020205020404" pitchFamily="49" charset="0"/>
              </a:rPr>
              <a:t>Permette</a:t>
            </a:r>
            <a:r>
              <a:rPr lang="en-US" sz="3200" dirty="0">
                <a:cs typeface="Courier New" panose="02070309020205020404" pitchFamily="49" charset="0"/>
              </a:rPr>
              <a:t> di </a:t>
            </a:r>
            <a:r>
              <a:rPr lang="en-US" sz="3200" dirty="0" err="1">
                <a:cs typeface="Courier New" panose="02070309020205020404" pitchFamily="49" charset="0"/>
              </a:rPr>
              <a:t>creare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delle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interfacce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complesse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tramite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un’organizzazione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gerarchica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delle</a:t>
            </a:r>
            <a:r>
              <a:rPr lang="en-US" sz="3200" dirty="0">
                <a:cs typeface="Courier New" panose="02070309020205020404" pitchFamily="49" charset="0"/>
              </a:rPr>
              <a:t> View.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cs typeface="Courier New" panose="02070309020205020404" pitchFamily="49" charset="0"/>
              </a:rPr>
              <a:t>Puo</a:t>
            </a:r>
            <a:r>
              <a:rPr lang="en-US" sz="3200" dirty="0">
                <a:cs typeface="Courier New" panose="02070309020205020404" pitchFamily="49" charset="0"/>
              </a:rPr>
              <a:t>’ </a:t>
            </a:r>
            <a:r>
              <a:rPr lang="en-US" sz="3200" dirty="0" err="1">
                <a:cs typeface="Courier New" panose="02070309020205020404" pitchFamily="49" charset="0"/>
              </a:rPr>
              <a:t>essere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considerato</a:t>
            </a:r>
            <a:r>
              <a:rPr lang="en-US" sz="3200" dirty="0">
                <a:cs typeface="Courier New" panose="02070309020205020404" pitchFamily="49" charset="0"/>
              </a:rPr>
              <a:t> un </a:t>
            </a:r>
            <a:r>
              <a:rPr lang="en-US" sz="3200" dirty="0" err="1">
                <a:cs typeface="Courier New" panose="02070309020205020404" pitchFamily="49" charset="0"/>
              </a:rPr>
              <a:t>derivato</a:t>
            </a:r>
            <a:r>
              <a:rPr lang="en-US" sz="3200" dirty="0">
                <a:cs typeface="Courier New" panose="02070309020205020404" pitchFamily="49" charset="0"/>
              </a:rPr>
              <a:t> del </a:t>
            </a:r>
            <a:r>
              <a:rPr lang="en-US" sz="3200" b="1" dirty="0">
                <a:cs typeface="Courier New" panose="02070309020205020404" pitchFamily="49" charset="0"/>
              </a:rPr>
              <a:t>Relative</a:t>
            </a:r>
            <a:r>
              <a:rPr lang="en-US" sz="3200" dirty="0">
                <a:cs typeface="Courier New" panose="02070309020205020404" pitchFamily="49" charset="0"/>
              </a:rPr>
              <a:t> layout, ma molto </a:t>
            </a:r>
            <a:r>
              <a:rPr lang="en-US" sz="3200" dirty="0" err="1">
                <a:cs typeface="Courier New" panose="02070309020205020404" pitchFamily="49" charset="0"/>
              </a:rPr>
              <a:t>piu</a:t>
            </a:r>
            <a:r>
              <a:rPr lang="en-US" sz="3200" dirty="0">
                <a:cs typeface="Courier New" panose="02070309020205020404" pitchFamily="49" charset="0"/>
              </a:rPr>
              <a:t>’ </a:t>
            </a:r>
            <a:r>
              <a:rPr lang="en-US" sz="3200" dirty="0" err="1">
                <a:cs typeface="Courier New" panose="02070309020205020404" pitchFamily="49" charset="0"/>
              </a:rPr>
              <a:t>flessibile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ed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utilizzabile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facilmente</a:t>
            </a:r>
            <a:r>
              <a:rPr lang="en-US" sz="3200" dirty="0">
                <a:cs typeface="Courier New" panose="02070309020205020404" pitchFamily="49" charset="0"/>
              </a:rPr>
              <a:t> grazie </a:t>
            </a:r>
            <a:r>
              <a:rPr lang="en-US" sz="3200" dirty="0" err="1">
                <a:cs typeface="Courier New" panose="02070309020205020404" pitchFamily="49" charset="0"/>
              </a:rPr>
              <a:t>all’editor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presente</a:t>
            </a:r>
            <a:r>
              <a:rPr lang="en-US" sz="3200" dirty="0">
                <a:cs typeface="Courier New" panose="02070309020205020404" pitchFamily="49" charset="0"/>
              </a:rPr>
              <a:t> in Android studio.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cs typeface="Courier New" panose="02070309020205020404" pitchFamily="49" charset="0"/>
              </a:rPr>
              <a:t>Si </a:t>
            </a:r>
            <a:r>
              <a:rPr lang="en-US" sz="3200" dirty="0" err="1">
                <a:cs typeface="Courier New" panose="02070309020205020404" pitchFamily="49" charset="0"/>
              </a:rPr>
              <a:t>basa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sul</a:t>
            </a:r>
            <a:r>
              <a:rPr lang="en-US" sz="3200" dirty="0">
                <a:cs typeface="Courier New" panose="02070309020205020404" pitchFamily="49" charset="0"/>
              </a:rPr>
              <a:t> principio </a:t>
            </a:r>
            <a:r>
              <a:rPr lang="en-US" sz="3200" dirty="0" err="1">
                <a:cs typeface="Courier New" panose="02070309020205020404" pitchFamily="49" charset="0"/>
              </a:rPr>
              <a:t>dei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b="1" dirty="0">
                <a:cs typeface="Courier New" panose="02070309020205020404" pitchFamily="49" charset="0"/>
              </a:rPr>
              <a:t>constraints</a:t>
            </a:r>
            <a:r>
              <a:rPr lang="en-US" sz="3200" dirty="0">
                <a:cs typeface="Courier New" panose="02070309020205020404" pitchFamily="49" charset="0"/>
              </a:rPr>
              <a:t> (</a:t>
            </a:r>
            <a:r>
              <a:rPr lang="en-US" sz="3200" dirty="0" err="1">
                <a:cs typeface="Courier New" panose="02070309020205020404" pitchFamily="49" charset="0"/>
              </a:rPr>
              <a:t>vincoli</a:t>
            </a:r>
            <a:r>
              <a:rPr lang="en-US" sz="3200" dirty="0">
                <a:cs typeface="Courier New" panose="02070309020205020404" pitchFamily="49" charset="0"/>
              </a:rPr>
              <a:t>) </a:t>
            </a:r>
            <a:r>
              <a:rPr lang="en-US" sz="3200" dirty="0" err="1">
                <a:cs typeface="Courier New" panose="02070309020205020404" pitchFamily="49" charset="0"/>
              </a:rPr>
              <a:t>che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fungono</a:t>
            </a:r>
            <a:r>
              <a:rPr lang="en-US" sz="3200" dirty="0">
                <a:cs typeface="Courier New" panose="02070309020205020404" pitchFamily="49" charset="0"/>
              </a:rPr>
              <a:t> da </a:t>
            </a:r>
            <a:r>
              <a:rPr lang="en-US" sz="3200" dirty="0" err="1">
                <a:cs typeface="Courier New" panose="02070309020205020404" pitchFamily="49" charset="0"/>
              </a:rPr>
              <a:t>connettori</a:t>
            </a:r>
            <a:r>
              <a:rPr lang="en-US" sz="3200" dirty="0">
                <a:cs typeface="Courier New" panose="02070309020205020404" pitchFamily="49" charset="0"/>
              </a:rPr>
              <a:t> verso: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cs typeface="Courier New" panose="02070309020205020404" pitchFamily="49" charset="0"/>
              </a:rPr>
              <a:t>altre</a:t>
            </a:r>
            <a:r>
              <a:rPr lang="en-US" sz="2800" dirty="0">
                <a:cs typeface="Courier New" panose="02070309020205020404" pitchFamily="49" charset="0"/>
              </a:rPr>
              <a:t> View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cs typeface="Courier New" panose="02070309020205020404" pitchFamily="49" charset="0"/>
              </a:rPr>
              <a:t>layout padre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cs typeface="Courier New" panose="02070309020205020404" pitchFamily="49" charset="0"/>
              </a:rPr>
              <a:t>guidelines o barriers </a:t>
            </a:r>
            <a:r>
              <a:rPr lang="en-US" sz="2800" dirty="0" err="1">
                <a:cs typeface="Courier New" panose="02070309020205020404" pitchFamily="49" charset="0"/>
              </a:rPr>
              <a:t>esistenti</a:t>
            </a:r>
            <a:endParaRPr lang="en-US" sz="2800" dirty="0">
              <a:cs typeface="Courier New" panose="02070309020205020404" pitchFamily="49" charset="0"/>
            </a:endParaRP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cs typeface="Courier New" panose="02070309020205020404" pitchFamily="49" charset="0"/>
              </a:rPr>
              <a:t>E’ </a:t>
            </a:r>
            <a:r>
              <a:rPr lang="en-US" sz="3200" dirty="0" err="1">
                <a:cs typeface="Courier New" panose="02070309020205020404" pitchFamily="49" charset="0"/>
              </a:rPr>
              <a:t>obbligatorio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creare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almeno</a:t>
            </a:r>
            <a:r>
              <a:rPr lang="en-US" sz="3200" dirty="0">
                <a:cs typeface="Courier New" panose="02070309020205020404" pitchFamily="49" charset="0"/>
              </a:rPr>
              <a:t> due </a:t>
            </a:r>
            <a:r>
              <a:rPr lang="en-US" sz="3200" dirty="0" err="1">
                <a:cs typeface="Courier New" panose="02070309020205020404" pitchFamily="49" charset="0"/>
              </a:rPr>
              <a:t>contraints</a:t>
            </a:r>
            <a:r>
              <a:rPr lang="en-US" sz="3200" dirty="0">
                <a:cs typeface="Courier New" panose="02070309020205020404" pitchFamily="49" charset="0"/>
              </a:rPr>
              <a:t>: </a:t>
            </a:r>
            <a:r>
              <a:rPr lang="en-US" sz="3200" dirty="0" err="1">
                <a:cs typeface="Courier New" panose="02070309020205020404" pitchFamily="49" charset="0"/>
              </a:rPr>
              <a:t>uno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orizzontale</a:t>
            </a:r>
            <a:r>
              <a:rPr lang="en-US" sz="3200" dirty="0">
                <a:cs typeface="Courier New" panose="02070309020205020404" pitchFamily="49" charset="0"/>
              </a:rPr>
              <a:t>, </a:t>
            </a:r>
            <a:r>
              <a:rPr lang="en-US" sz="3200" dirty="0" err="1">
                <a:cs typeface="Courier New" panose="02070309020205020404" pitchFamily="49" charset="0"/>
              </a:rPr>
              <a:t>ed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uno</a:t>
            </a: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err="1">
                <a:cs typeface="Courier New" panose="02070309020205020404" pitchFamily="49" charset="0"/>
              </a:rPr>
              <a:t>verticale</a:t>
            </a:r>
            <a:endParaRPr lang="en-US" sz="3200" dirty="0">
              <a:cs typeface="Courier New" panose="02070309020205020404" pitchFamily="49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8920655"/>
            <a:ext cx="6934200" cy="334754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91" y="8931464"/>
            <a:ext cx="6911810" cy="33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Constraint Layout - </a:t>
            </a:r>
            <a:r>
              <a:rPr lang="en-US" dirty="0" err="1"/>
              <a:t>Esempi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13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05" y="2529172"/>
            <a:ext cx="5892063" cy="28444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48" y="6020908"/>
            <a:ext cx="5841270" cy="27936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48" y="9461851"/>
            <a:ext cx="2793651" cy="280634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349" y="9461851"/>
            <a:ext cx="2793651" cy="2793651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685800" y="2667000"/>
            <a:ext cx="79248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del layout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Dipendenza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View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Allineamento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View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senza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 con offset</a:t>
            </a:r>
          </a:p>
          <a:p>
            <a:pPr>
              <a:buClr>
                <a:schemeClr val="accent1"/>
              </a:buClr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95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Constraint Layout - </a:t>
            </a:r>
            <a:r>
              <a:rPr lang="en-US" dirty="0" err="1"/>
              <a:t>Esempi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14</a:t>
            </a:fld>
            <a:endParaRPr/>
          </a:p>
        </p:txBody>
      </p:sp>
      <p:sp>
        <p:nvSpPr>
          <p:cNvPr id="9" name="TextBox 2"/>
          <p:cNvSpPr txBox="1"/>
          <p:nvPr/>
        </p:nvSpPr>
        <p:spPr>
          <a:xfrm>
            <a:off x="685800" y="2667000"/>
            <a:ext cx="79248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Allineamento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posizione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testo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Utilizzo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Guidelines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Utilizzo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Barriers</a:t>
            </a:r>
          </a:p>
          <a:p>
            <a:pPr>
              <a:buClr>
                <a:schemeClr val="accent1"/>
              </a:buClr>
            </a:pPr>
            <a:endParaRPr lang="en-US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326188"/>
            <a:ext cx="5841270" cy="279365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640467"/>
            <a:ext cx="5892063" cy="307301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3"/>
          <a:stretch/>
        </p:blipFill>
        <p:spPr>
          <a:xfrm>
            <a:off x="9553575" y="9312886"/>
            <a:ext cx="5962650" cy="28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Links </a:t>
            </a:r>
            <a:r>
              <a:rPr lang="en-US" dirty="0" err="1"/>
              <a:t>utili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15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https://developer.android.com/guide/topics/ui/declaring-layout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Dettagli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Constraint Layout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https://developer.android.com/training/constraint-layout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https://github.com/android/views-widgets-samples/tree/master/ConstraintLayoutExamples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I Layout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Il layout è la struttura grafica di un’Activity.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Può essere creato in due modi: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procedurale, cioè via codice Java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dichiarativo, cioè tramite descrittori XML</a:t>
            </a:r>
          </a:p>
          <a:p>
            <a:pPr marL="1257300" lvl="1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Android permette anche un approccio ibrido: creo l’interfaccia in modo dichiarativo e poi la controllo e manipolo in modo procedurale.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Google suggerisce di utilizzare il metodo dichiarativo: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il codice XML è più semplice e corto rispetto all’equivalente Java;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ci sono meno probabilità che il codice XML cambi nel tempo;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l’IDE genera in automatico il codice XML dalle operazioni di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drag&amp;drop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9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View e </a:t>
            </a:r>
            <a:r>
              <a:rPr lang="en-US" dirty="0" err="1"/>
              <a:t>ViewGroup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è 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padre di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gerarchia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componenti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visuali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 di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controllo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come ad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caselle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testo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checkbox, 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pulsanti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La classe </a:t>
            </a:r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ViewGroup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base di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gerarchia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layout,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utilizzata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per: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gestire collezioni di View,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definire l’architettura del layout.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I Layout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76" y="2133600"/>
            <a:ext cx="12600648" cy="103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6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I Layout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76" y="8424064"/>
            <a:ext cx="14060649" cy="43775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80" y="1477462"/>
            <a:ext cx="1002804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Tipi di Layout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6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layout 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vengono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distributi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maniera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sequenziale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dall’alto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verso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basso o 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destra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verso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sinistra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layout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vengono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distribuiti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forma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tabellare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quindi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adatto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realizzazione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interfacce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suddivisioni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regolari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righe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colonne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layout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gli elementi vengono disposti in modo meno strutturato. Il termine «relative» deriva infatti dalla possibilità di posizionare gli elementi in relazione l’uno all’altro o rispetto al loro contenitore, permettendo un layout fluido che si adatta bene a display diversi. Rispetto ai due layout precedenti dispone di un numero maggiore di attributi XML utili ad allineare e posizionare gli elementi tra loro.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Layout: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comuni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7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Namespace base: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xmlns:android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/res/android".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attributi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obbligatori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layout_width</a:t>
            </a:r>
            <a:r>
              <a:rPr lang="en-US" sz="3200" dirty="0"/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dirty="0"/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layout_height</a:t>
            </a:r>
            <a:r>
              <a:rPr lang="en-US" sz="3200" dirty="0"/>
              <a:t>: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definiscono la capacità di un elemento di estendersi, rispettivamente, in larghezza (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) o altezza (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) all’interno del proprio contenitore.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Il valore di questi due attributi può essere una dimensione, espressa in </a:t>
            </a:r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, o una costante da scegliere tra: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it-IT" sz="3200" dirty="0"/>
              <a:t>: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l’elemento sarà alto o largo a sufficienza per includere il suo contenuto;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: l’elemento si estenderà in altezza o in larghezza fino a toccare il suo contenitore.</a:t>
            </a:r>
          </a:p>
          <a:p>
            <a:pPr marL="1257300" lvl="1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2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Density-Indipendent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Pixel), una specie di pixel «virtuale» indipendente dalla densità del display che permette di mantenere intatte le proporzioni tra gli elementi del layout al variare delle densità.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Layout: </a:t>
            </a:r>
            <a:r>
              <a:rPr lang="en-US" dirty="0" err="1"/>
              <a:t>sintassi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8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en-US" sz="3600" dirty="0"/>
              <a:t> layout</a:t>
            </a:r>
          </a:p>
          <a:p>
            <a:pPr>
              <a:buClr>
                <a:schemeClr val="accent1"/>
              </a:buClr>
            </a:pPr>
            <a:endParaRPr lang="en-US" sz="3600" dirty="0"/>
          </a:p>
          <a:p>
            <a:pPr>
              <a:buClr>
                <a:schemeClr val="accent1"/>
              </a:buClr>
            </a:pPr>
            <a:endParaRPr lang="en-US" sz="3600" dirty="0"/>
          </a:p>
          <a:p>
            <a:pPr>
              <a:buClr>
                <a:schemeClr val="accent1"/>
              </a:buClr>
            </a:pPr>
            <a:endParaRPr lang="en-US" sz="3600" dirty="0"/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xmlns:android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/res/android"</a:t>
            </a:r>
          </a:p>
          <a:p>
            <a:pPr>
              <a:buClr>
                <a:schemeClr val="accent1"/>
              </a:buClr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buClr>
                <a:schemeClr val="accent1"/>
              </a:buClr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buClr>
                <a:schemeClr val="accent1"/>
              </a:buClr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android:orientation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="vertical"&gt;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883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Layout: </a:t>
            </a:r>
            <a:r>
              <a:rPr lang="en-US" dirty="0" err="1"/>
              <a:t>sintassi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9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layout</a:t>
            </a:r>
          </a:p>
          <a:p>
            <a:pPr>
              <a:buClr>
                <a:schemeClr val="accent1"/>
              </a:buClr>
            </a:pPr>
            <a:endParaRPr lang="en-US" sz="3600" dirty="0"/>
          </a:p>
          <a:p>
            <a:pPr>
              <a:buClr>
                <a:schemeClr val="accent1"/>
              </a:buClr>
            </a:pPr>
            <a:endParaRPr lang="en-US" sz="3600" dirty="0"/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xmlns:android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/res/android"</a:t>
            </a:r>
          </a:p>
          <a:p>
            <a:pPr>
              <a:buClr>
                <a:schemeClr val="accent1"/>
              </a:buClr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buClr>
                <a:schemeClr val="accent1"/>
              </a:buClr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>
              <a:buClr>
                <a:schemeClr val="accent1"/>
              </a:buClr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buClr>
                <a:schemeClr val="accent1"/>
              </a:buClr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957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ENARAL LAYOUTS">
  <a:themeElements>
    <a:clrScheme name="Custom 2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66B2"/>
      </a:accent1>
      <a:accent2>
        <a:srgbClr val="C0C0C8"/>
      </a:accent2>
      <a:accent3>
        <a:srgbClr val="0066B2"/>
      </a:accent3>
      <a:accent4>
        <a:srgbClr val="0066B2"/>
      </a:accent4>
      <a:accent5>
        <a:srgbClr val="0066B2"/>
      </a:accent5>
      <a:accent6>
        <a:srgbClr val="0066B2"/>
      </a:accent6>
      <a:hlink>
        <a:srgbClr val="5E5E5E"/>
      </a:hlink>
      <a:folHlink>
        <a:srgbClr val="5E5E5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9917</TotalTime>
  <Words>1133</Words>
  <Application>Microsoft Office PowerPoint</Application>
  <PresentationFormat>Custom</PresentationFormat>
  <Paragraphs>205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Wingdings</vt:lpstr>
      <vt:lpstr>Roboto</vt:lpstr>
      <vt:lpstr>Roboto Condensed</vt:lpstr>
      <vt:lpstr>Courier New</vt:lpstr>
      <vt:lpstr>Arial</vt:lpstr>
      <vt:lpstr>GENARAL LAYOUTS</vt:lpstr>
      <vt:lpstr>PowerPoint Presentation</vt:lpstr>
      <vt:lpstr>I Layout</vt:lpstr>
      <vt:lpstr>View e ViewGroup</vt:lpstr>
      <vt:lpstr>I Layout</vt:lpstr>
      <vt:lpstr>I Layout</vt:lpstr>
      <vt:lpstr>Tipi di Layout</vt:lpstr>
      <vt:lpstr>Layout: elementi comuni</vt:lpstr>
      <vt:lpstr>Layout: sintassi</vt:lpstr>
      <vt:lpstr>Layout: sintassi</vt:lpstr>
      <vt:lpstr>Layout: sintassi</vt:lpstr>
      <vt:lpstr>Layout: sintassi</vt:lpstr>
      <vt:lpstr>Constraint Layout</vt:lpstr>
      <vt:lpstr>Constraint Layout - Esempi</vt:lpstr>
      <vt:lpstr>Constraint Layout - Esempi</vt:lpstr>
      <vt:lpstr>Links utili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FBK</dc:creator>
  <cp:lastModifiedBy>Mauro Dragoni</cp:lastModifiedBy>
  <cp:revision>1089</cp:revision>
  <dcterms:created xsi:type="dcterms:W3CDTF">2015-01-20T11:47:48Z</dcterms:created>
  <dcterms:modified xsi:type="dcterms:W3CDTF">2023-03-26T21:44:20Z</dcterms:modified>
</cp:coreProperties>
</file>