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34" r:id="rId1"/>
  </p:sldMasterIdLst>
  <p:notesMasterIdLst>
    <p:notesMasterId r:id="rId31"/>
  </p:notesMasterIdLst>
  <p:sldIdLst>
    <p:sldId id="269" r:id="rId2"/>
    <p:sldId id="629" r:id="rId3"/>
    <p:sldId id="630" r:id="rId4"/>
    <p:sldId id="631" r:id="rId5"/>
    <p:sldId id="633" r:id="rId6"/>
    <p:sldId id="635" r:id="rId7"/>
    <p:sldId id="637" r:id="rId8"/>
    <p:sldId id="639" r:id="rId9"/>
    <p:sldId id="643" r:id="rId10"/>
    <p:sldId id="642" r:id="rId11"/>
    <p:sldId id="644" r:id="rId12"/>
    <p:sldId id="646" r:id="rId13"/>
    <p:sldId id="647" r:id="rId14"/>
    <p:sldId id="648" r:id="rId15"/>
    <p:sldId id="649" r:id="rId16"/>
    <p:sldId id="650" r:id="rId17"/>
    <p:sldId id="651" r:id="rId18"/>
    <p:sldId id="652" r:id="rId19"/>
    <p:sldId id="653" r:id="rId20"/>
    <p:sldId id="654" r:id="rId21"/>
    <p:sldId id="655" r:id="rId22"/>
    <p:sldId id="656" r:id="rId23"/>
    <p:sldId id="657" r:id="rId24"/>
    <p:sldId id="658" r:id="rId25"/>
    <p:sldId id="659" r:id="rId26"/>
    <p:sldId id="660" r:id="rId27"/>
    <p:sldId id="661" r:id="rId28"/>
    <p:sldId id="662" r:id="rId29"/>
    <p:sldId id="645" r:id="rId30"/>
  </p:sldIdLst>
  <p:sldSz cx="18288000" cy="13716000"/>
  <p:notesSz cx="6858000" cy="9144000"/>
  <p:embeddedFontLst>
    <p:embeddedFont>
      <p:font typeface="Calibri" panose="020F0502020204030204" pitchFamily="34" charset="0"/>
      <p:regular r:id="rId32"/>
      <p:bold r:id="rId33"/>
      <p:italic r:id="rId34"/>
      <p:boldItalic r:id="rId35"/>
    </p:embeddedFont>
    <p:embeddedFont>
      <p:font typeface="Roboto" panose="02000000000000000000" pitchFamily="2" charset="0"/>
      <p:regular r:id="rId36"/>
      <p:bold r:id="rId37"/>
      <p:italic r:id="rId38"/>
      <p:boldItalic r:id="rId39"/>
    </p:embeddedFont>
    <p:embeddedFont>
      <p:font typeface="Roboto Condensed" panose="02000000000000000000" pitchFamily="2" charset="0"/>
      <p:regular r:id="rId40"/>
      <p:bold r:id="rId41"/>
      <p:italic r:id="rId42"/>
      <p:boldItalic r:id="rId43"/>
    </p:embeddedFont>
  </p:embeddedFontLst>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57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mma, Valentina" initials="TV" lastIdx="1" clrIdx="0">
    <p:extLst>
      <p:ext uri="{19B8F6BF-5375-455C-9EA6-DF929625EA0E}">
        <p15:presenceInfo xmlns:p15="http://schemas.microsoft.com/office/powerpoint/2012/main" userId="S::valli@liverpool.ac.uk::a1b49cb2-c251-4fc3-a9e3-23e85e8727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8B4"/>
    <a:srgbClr val="64D4EA"/>
    <a:srgbClr val="4CCCE6"/>
    <a:srgbClr val="6CD5EA"/>
    <a:srgbClr val="2BC3E1"/>
    <a:srgbClr val="57CFE7"/>
    <a:srgbClr val="AAC42C"/>
    <a:srgbClr val="F26B6C"/>
    <a:srgbClr val="A156F4"/>
    <a:srgbClr val="C0C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8" autoAdjust="0"/>
    <p:restoredTop sz="95974" autoAdjust="0"/>
  </p:normalViewPr>
  <p:slideViewPr>
    <p:cSldViewPr>
      <p:cViewPr varScale="1">
        <p:scale>
          <a:sx n="61" d="100"/>
          <a:sy n="61" d="100"/>
        </p:scale>
        <p:origin x="1296" y="96"/>
      </p:cViewPr>
      <p:guideLst>
        <p:guide orient="horz" pos="4320"/>
        <p:guide pos="576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865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27185-10FB-4A57-B3F0-45136A811A24}" type="datetimeFigureOut">
              <a:rPr lang="uk-UA" smtClean="0"/>
              <a:t>13.04.2023</a:t>
            </a:fld>
            <a:endParaRPr lang="uk-U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C3A12-1E0F-412B-B376-8089A55D946C}" type="slidenum">
              <a:rPr lang="uk-UA" smtClean="0"/>
              <a:t>‹#›</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7289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761881"/>
            <a:ext cx="165735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dirty="0">
                <a:solidFill>
                  <a:schemeClr val="accent1"/>
                </a:solidFill>
              </a:rPr>
              <a:t>FBK</a:t>
            </a:r>
            <a:br>
              <a:rPr lang="en-US" dirty="0"/>
            </a:br>
            <a:r>
              <a:rPr lang="en-US"/>
              <a:t>Slide title</a:t>
            </a:r>
            <a:endParaRPr lang="uk-UA" dirty="0"/>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Tree>
    <p:extLst>
      <p:ext uri="{BB962C8B-B14F-4D97-AF65-F5344CB8AC3E}">
        <p14:creationId xmlns:p14="http://schemas.microsoft.com/office/powerpoint/2010/main" val="349150892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cxnSp>
        <p:nvCxnSpPr>
          <p:cNvPr id="6" name="Straight Connector 5"/>
          <p:cNvCxnSpPr/>
          <p:nvPr userDrawn="1"/>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itle 7"/>
          <p:cNvSpPr>
            <a:spLocks noGrp="1"/>
          </p:cNvSpPr>
          <p:nvPr>
            <p:ph type="title" hasCustomPrompt="1"/>
          </p:nvPr>
        </p:nvSpPr>
        <p:spPr>
          <a:xfrm>
            <a:off x="876300" y="761881"/>
            <a:ext cx="165735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dirty="0">
                <a:solidFill>
                  <a:schemeClr val="accent1"/>
                </a:solidFill>
              </a:rPr>
              <a:t>FBK</a:t>
            </a:r>
            <a:br>
              <a:rPr lang="en-US" dirty="0"/>
            </a:br>
            <a:r>
              <a:rPr lang="en-US"/>
              <a:t>Slide title</a:t>
            </a:r>
            <a:endParaRPr lang="uk-UA" dirty="0"/>
          </a:p>
        </p:txBody>
      </p:sp>
    </p:spTree>
    <p:extLst>
      <p:ext uri="{BB962C8B-B14F-4D97-AF65-F5344CB8AC3E}">
        <p14:creationId xmlns:p14="http://schemas.microsoft.com/office/powerpoint/2010/main" val="25209429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0" y="0"/>
            <a:ext cx="18288000" cy="6858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8" name="Title 7"/>
          <p:cNvSpPr>
            <a:spLocks noGrp="1"/>
          </p:cNvSpPr>
          <p:nvPr>
            <p:ph type="title" hasCustomPrompt="1"/>
          </p:nvPr>
        </p:nvSpPr>
        <p:spPr>
          <a:xfrm>
            <a:off x="876300" y="76188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cxnSp>
        <p:nvCxnSpPr>
          <p:cNvPr id="10" name="Straight Connector 9"/>
          <p:cNvCxnSpPr/>
          <p:nvPr userDrawn="1"/>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52149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Rectangle 9"/>
          <p:cNvSpPr/>
          <p:nvPr userDrawn="1"/>
        </p:nvSpPr>
        <p:spPr>
          <a:xfrm>
            <a:off x="0" y="3200400"/>
            <a:ext cx="18288000" cy="73152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11" name="Straight Connector 10"/>
          <p:cNvCxnSpPr/>
          <p:nvPr userDrawn="1"/>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Title 7"/>
          <p:cNvSpPr>
            <a:spLocks noGrp="1"/>
          </p:cNvSpPr>
          <p:nvPr>
            <p:ph type="title" hasCustomPrompt="1"/>
          </p:nvPr>
        </p:nvSpPr>
        <p:spPr>
          <a:xfrm>
            <a:off x="876300" y="761881"/>
            <a:ext cx="165735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dirty="0">
                <a:solidFill>
                  <a:schemeClr val="accent1"/>
                </a:solidFill>
              </a:rPr>
              <a:t>FBK</a:t>
            </a:r>
            <a:br>
              <a:rPr lang="en-US" dirty="0"/>
            </a:br>
            <a:r>
              <a:rPr lang="en-US"/>
              <a:t>Slide title</a:t>
            </a:r>
            <a:endParaRPr lang="uk-UA" dirty="0"/>
          </a:p>
        </p:txBody>
      </p:sp>
    </p:spTree>
    <p:extLst>
      <p:ext uri="{BB962C8B-B14F-4D97-AF65-F5344CB8AC3E}">
        <p14:creationId xmlns:p14="http://schemas.microsoft.com/office/powerpoint/2010/main" val="5675181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spTree>
      <p:nvGrpSpPr>
        <p:cNvPr id="1" name=""/>
        <p:cNvGrpSpPr/>
        <p:nvPr/>
      </p:nvGrpSpPr>
      <p:grpSpPr>
        <a:xfrm>
          <a:off x="0" y="0"/>
          <a:ext cx="0" cy="0"/>
          <a:chOff x="0" y="0"/>
          <a:chExt cx="0" cy="0"/>
        </a:xfrm>
      </p:grpSpPr>
      <p:sp>
        <p:nvSpPr>
          <p:cNvPr id="3" name="Rectangle 2"/>
          <p:cNvSpPr/>
          <p:nvPr userDrawn="1"/>
        </p:nvSpPr>
        <p:spPr>
          <a:xfrm>
            <a:off x="0" y="6858000"/>
            <a:ext cx="18288000" cy="6858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9" name="Slide Number Placeholder 8"/>
          <p:cNvSpPr>
            <a:spLocks noGrp="1"/>
          </p:cNvSpPr>
          <p:nvPr>
            <p:ph type="sldNum" sz="quarter" idx="10"/>
          </p:nvPr>
        </p:nvSpPr>
        <p:spPr>
          <a:xfrm>
            <a:off x="16916400" y="12096914"/>
            <a:ext cx="1733550" cy="954107"/>
          </a:xfrm>
          <a:prstGeom prst="rect">
            <a:avLst/>
          </a:prstGeom>
          <a:noFill/>
        </p:spPr>
        <p:txBody>
          <a:bodyPr wrap="square" rtlCol="0">
            <a:spAutoFit/>
          </a:bodyPr>
          <a:lstStyle>
            <a:lvl1pPr>
              <a:defRPr lang="uk-UA" sz="2800" b="1" smtClean="0">
                <a:solidFill>
                  <a:schemeClr val="bg1"/>
                </a:solidFill>
              </a:defRPr>
            </a:lvl1pPr>
          </a:lstStyle>
          <a:p>
            <a:r>
              <a:rPr lang="en-US"/>
              <a:t>page</a:t>
            </a:r>
          </a:p>
          <a:p>
            <a:r>
              <a:rPr lang="en-US"/>
              <a:t>0</a:t>
            </a:r>
            <a:fld id="{37D409AB-2201-4E18-8A34-C31753AD9B06}" type="slidenum">
              <a:rPr smtClean="0"/>
              <a:pPr/>
              <a:t>‹#›</a:t>
            </a:fld>
            <a:endParaRPr/>
          </a:p>
        </p:txBody>
      </p:sp>
      <p:cxnSp>
        <p:nvCxnSpPr>
          <p:cNvPr id="10" name="Straight Connector 9"/>
          <p:cNvCxnSpPr/>
          <p:nvPr userDrawn="1"/>
        </p:nvCxnSpPr>
        <p:spPr>
          <a:xfrm>
            <a:off x="70485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674495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 name="Title 7"/>
          <p:cNvSpPr>
            <a:spLocks noGrp="1"/>
          </p:cNvSpPr>
          <p:nvPr>
            <p:ph type="title" hasCustomPrompt="1"/>
          </p:nvPr>
        </p:nvSpPr>
        <p:spPr>
          <a:xfrm>
            <a:off x="876300" y="761881"/>
            <a:ext cx="165735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dirty="0">
                <a:solidFill>
                  <a:schemeClr val="accent1"/>
                </a:solidFill>
              </a:rPr>
              <a:t>FBK</a:t>
            </a:r>
            <a:br>
              <a:rPr lang="en-US" dirty="0"/>
            </a:br>
            <a:r>
              <a:rPr lang="en-US"/>
              <a:t>Slide title</a:t>
            </a:r>
            <a:endParaRPr lang="uk-UA" dirty="0"/>
          </a:p>
        </p:txBody>
      </p:sp>
    </p:spTree>
    <p:extLst>
      <p:ext uri="{BB962C8B-B14F-4D97-AF65-F5344CB8AC3E}">
        <p14:creationId xmlns:p14="http://schemas.microsoft.com/office/powerpoint/2010/main" val="200063889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680894"/>
      </p:ext>
    </p:extLst>
  </p:cSld>
  <p:clrMap bg1="lt1" tx1="dk1" bg2="lt2" tx2="dk2" accent1="accent1" accent2="accent2" accent3="accent3" accent4="accent4" accent5="accent5" accent6="accent6" hlink="hlink" folHlink="folHlink"/>
  <p:sldLayoutIdLst>
    <p:sldLayoutId id="2147483741" r:id="rId1"/>
    <p:sldLayoutId id="2147483746" r:id="rId2"/>
    <p:sldLayoutId id="2147483663" r:id="rId3"/>
    <p:sldLayoutId id="2147483693" r:id="rId4"/>
    <p:sldLayoutId id="2147483680" r:id="rId5"/>
    <p:sldLayoutId id="2147483697" r:id="rId6"/>
    <p:sldLayoutId id="2147483698" r:id="rId7"/>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eveloper.android.com/sdk/api_diff/24/changes/pkg_java.io.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eveloper.android.com/reference/android/os/Environment.html" TargetMode="External"/><Relationship Id="rId2" Type="http://schemas.openxmlformats.org/officeDocument/2006/relationships/hyperlink" Target="https://developer.android.com/reference/android/os/Environment.html#DIRECTORY_ALARM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developer.android.com/reference/android/os/Environment.html#getExternalStoragePublicDirectory(java.lang.Strin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eveloper.android.com/reference/java/io/File.html#getFreeSpace()" TargetMode="External"/><Relationship Id="rId2" Type="http://schemas.openxmlformats.org/officeDocument/2006/relationships/hyperlink" Target="https://developer.android.com/reference/java/io/IOException.html" TargetMode="External"/><Relationship Id="rId1" Type="http://schemas.openxmlformats.org/officeDocument/2006/relationships/slideLayout" Target="../slideLayouts/slideLayout2.xml"/><Relationship Id="rId4" Type="http://schemas.openxmlformats.org/officeDocument/2006/relationships/hyperlink" Target="https://developer.android.com/reference/java/io/File.html#getTotalSpac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developer.android.com/training/backup/backupapi.html" TargetMode="External"/><Relationship Id="rId3" Type="http://schemas.openxmlformats.org/officeDocument/2006/relationships/hyperlink" Target="https://developer.android.com/reference/android/content/Context.html#getExternalFilesDir(java.lang.String)" TargetMode="External"/><Relationship Id="rId7" Type="http://schemas.openxmlformats.org/officeDocument/2006/relationships/hyperlink" Target="https://developer.android.com/training/backup/autosyncapi.html" TargetMode="External"/><Relationship Id="rId2" Type="http://schemas.openxmlformats.org/officeDocument/2006/relationships/hyperlink" Target="https://developer.android.com/training/basics/data-storage/files.html" TargetMode="External"/><Relationship Id="rId1" Type="http://schemas.openxmlformats.org/officeDocument/2006/relationships/slideLayout" Target="../slideLayouts/slideLayout2.xml"/><Relationship Id="rId6" Type="http://schemas.openxmlformats.org/officeDocument/2006/relationships/hyperlink" Target="https://docs.oracle.com/javase/tutorial/essential/io/" TargetMode="External"/><Relationship Id="rId5" Type="http://schemas.openxmlformats.org/officeDocument/2006/relationships/hyperlink" Target="https://developer.android.com/reference/java/io/File.html" TargetMode="External"/><Relationship Id="rId4" Type="http://schemas.openxmlformats.org/officeDocument/2006/relationships/hyperlink" Target="https://developer.android.com/reference/android/os/Environment.html#getExternalStoragePublicDirectory(java.lang.String)" TargetMode="External"/><Relationship Id="rId9" Type="http://schemas.openxmlformats.org/officeDocument/2006/relationships/hyperlink" Target="https://developer.android.com/guide/topics/data/backup.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developer.android.com/guide/topics/data/data-storage.html#filesInternal" TargetMode="External"/><Relationship Id="rId2" Type="http://schemas.openxmlformats.org/officeDocument/2006/relationships/hyperlink" Target="https://developer.android.com/guide/topics/data/data-storage.html#pref" TargetMode="External"/><Relationship Id="rId1" Type="http://schemas.openxmlformats.org/officeDocument/2006/relationships/slideLayout" Target="../slideLayouts/slideLayout2.xml"/><Relationship Id="rId6" Type="http://schemas.openxmlformats.org/officeDocument/2006/relationships/hyperlink" Target="https://developer.android.com/guide/topics/providers/content-providers.html" TargetMode="External"/><Relationship Id="rId5" Type="http://schemas.openxmlformats.org/officeDocument/2006/relationships/hyperlink" Target="https://developer.android.com/guide/topics/data/data-storage.html#db" TargetMode="External"/><Relationship Id="rId4" Type="http://schemas.openxmlformats.org/officeDocument/2006/relationships/hyperlink" Target="https://developer.android.com/guide/topics/data/data-storage.html#filesExterna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developer.android.com/training/backup/index.html" TargetMode="External"/><Relationship Id="rId2" Type="http://schemas.openxmlformats.org/officeDocument/2006/relationships/hyperlink" Target="https://developer.android.com/guide/topics/data/data-storage.html#netw" TargetMode="External"/><Relationship Id="rId1" Type="http://schemas.openxmlformats.org/officeDocument/2006/relationships/slideLayout" Target="../slideLayouts/slideLayout2.xml"/><Relationship Id="rId4" Type="http://schemas.openxmlformats.org/officeDocument/2006/relationships/hyperlink" Target="https://firebase.google.com/docs/databas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eveloper.android.com/reference/android/content/Context.html#getCacheDir()" TargetMode="External"/><Relationship Id="rId2" Type="http://schemas.openxmlformats.org/officeDocument/2006/relationships/hyperlink" Target="https://developer.android.com/reference/android/content/Context.html#getFilesDi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Box 3"/>
          <p:cNvSpPr txBox="1"/>
          <p:nvPr/>
        </p:nvSpPr>
        <p:spPr>
          <a:xfrm>
            <a:off x="1" y="3488353"/>
            <a:ext cx="18288000" cy="5262979"/>
          </a:xfrm>
          <a:prstGeom prst="rect">
            <a:avLst/>
          </a:prstGeom>
          <a:noFill/>
        </p:spPr>
        <p:txBody>
          <a:bodyPr wrap="square" rtlCol="0" anchor="ctr">
            <a:spAutoFit/>
          </a:bodyPr>
          <a:lstStyle/>
          <a:p>
            <a:pPr algn="ctr"/>
            <a:r>
              <a:rPr lang="en-US" sz="7200" dirty="0">
                <a:latin typeface="+mj-lt"/>
              </a:rPr>
              <a:t>Corso di </a:t>
            </a:r>
            <a:r>
              <a:rPr lang="en-US" sz="7200" dirty="0" err="1">
                <a:latin typeface="+mj-lt"/>
              </a:rPr>
              <a:t>Laboratorio</a:t>
            </a:r>
            <a:r>
              <a:rPr lang="en-US" sz="7200" dirty="0">
                <a:latin typeface="+mj-lt"/>
              </a:rPr>
              <a:t> di </a:t>
            </a:r>
            <a:r>
              <a:rPr lang="en-US" sz="7200" dirty="0" err="1">
                <a:latin typeface="+mj-lt"/>
              </a:rPr>
              <a:t>Programmazione</a:t>
            </a:r>
            <a:r>
              <a:rPr lang="en-US" sz="7200" dirty="0">
                <a:latin typeface="+mj-lt"/>
              </a:rPr>
              <a:t> per </a:t>
            </a:r>
            <a:r>
              <a:rPr lang="en-US" sz="7200" dirty="0" err="1">
                <a:latin typeface="+mj-lt"/>
              </a:rPr>
              <a:t>Sistemi</a:t>
            </a:r>
            <a:r>
              <a:rPr lang="en-US" sz="7200" dirty="0">
                <a:latin typeface="+mj-lt"/>
              </a:rPr>
              <a:t> Mobile e Tablet</a:t>
            </a:r>
            <a:br>
              <a:rPr lang="en-US" sz="4800" b="1" dirty="0">
                <a:solidFill>
                  <a:schemeClr val="accent2">
                    <a:lumMod val="50000"/>
                  </a:schemeClr>
                </a:solidFill>
                <a:latin typeface="+mj-lt"/>
                <a:ea typeface="Roboto Condensed" panose="02000000000000000000" pitchFamily="2" charset="0"/>
                <a:cs typeface="Lato Semibold" panose="020F0502020204030203" pitchFamily="34" charset="0"/>
              </a:rPr>
            </a:br>
            <a:endParaRPr lang="en-US" sz="4800" b="1" dirty="0">
              <a:solidFill>
                <a:schemeClr val="accent2">
                  <a:lumMod val="50000"/>
                </a:schemeClr>
              </a:solidFill>
              <a:latin typeface="+mj-lt"/>
              <a:ea typeface="Roboto Condensed" panose="02000000000000000000" pitchFamily="2" charset="0"/>
              <a:cs typeface="Lato Semibold" panose="020F0502020204030203" pitchFamily="34" charset="0"/>
            </a:endParaRPr>
          </a:p>
          <a:p>
            <a:pPr algn="ctr"/>
            <a:endParaRPr lang="it-IT" sz="4800" dirty="0">
              <a:solidFill>
                <a:schemeClr val="bg2">
                  <a:lumMod val="25000"/>
                </a:schemeClr>
              </a:solidFill>
            </a:endParaRPr>
          </a:p>
          <a:p>
            <a:pPr algn="ctr"/>
            <a:endParaRPr lang="it-IT" sz="4800" dirty="0">
              <a:solidFill>
                <a:schemeClr val="bg2">
                  <a:lumMod val="25000"/>
                </a:schemeClr>
              </a:solidFill>
            </a:endParaRPr>
          </a:p>
          <a:p>
            <a:pPr algn="ctr"/>
            <a:r>
              <a:rPr lang="it-IT" sz="4800" dirty="0">
                <a:solidFill>
                  <a:schemeClr val="bg2">
                    <a:lumMod val="25000"/>
                  </a:schemeClr>
                </a:solidFill>
              </a:rPr>
              <a:t>Docente:   Dr. Mauro Dragoni</a:t>
            </a:r>
            <a:endParaRPr lang="ru-RU" sz="4800" b="1" dirty="0">
              <a:solidFill>
                <a:schemeClr val="accent2">
                  <a:lumMod val="50000"/>
                </a:schemeClr>
              </a:solidFill>
              <a:latin typeface="+mj-lt"/>
              <a:ea typeface="Lato Semibold" panose="020F0502020204030203" pitchFamily="34" charset="0"/>
              <a:cs typeface="Lato Semibold" panose="020F0502020204030203" pitchFamily="34" charset="0"/>
            </a:endParaRPr>
          </a:p>
        </p:txBody>
      </p:sp>
      <p:sp>
        <p:nvSpPr>
          <p:cNvPr id="4" name="TextBox 3"/>
          <p:cNvSpPr txBox="1"/>
          <p:nvPr/>
        </p:nvSpPr>
        <p:spPr>
          <a:xfrm>
            <a:off x="0" y="12067402"/>
            <a:ext cx="18288000" cy="1200329"/>
          </a:xfrm>
          <a:prstGeom prst="rect">
            <a:avLst/>
          </a:prstGeom>
          <a:noFill/>
        </p:spPr>
        <p:txBody>
          <a:bodyPr wrap="square" rtlCol="0" anchor="ctr">
            <a:spAutoFit/>
          </a:bodyPr>
          <a:lstStyle/>
          <a:p>
            <a:pPr algn="ctr"/>
            <a:r>
              <a:rPr lang="en-US" sz="3600" dirty="0" err="1">
                <a:solidFill>
                  <a:schemeClr val="bg2">
                    <a:lumMod val="25000"/>
                  </a:schemeClr>
                </a:solidFill>
              </a:rPr>
              <a:t>Dipartimento</a:t>
            </a:r>
            <a:r>
              <a:rPr lang="en-US" sz="3600" dirty="0">
                <a:solidFill>
                  <a:schemeClr val="bg2">
                    <a:lumMod val="25000"/>
                  </a:schemeClr>
                </a:solidFill>
              </a:rPr>
              <a:t> di </a:t>
            </a:r>
            <a:r>
              <a:rPr lang="en-US" sz="3600" dirty="0" err="1">
                <a:solidFill>
                  <a:schemeClr val="bg2">
                    <a:lumMod val="25000"/>
                  </a:schemeClr>
                </a:solidFill>
              </a:rPr>
              <a:t>Ingegneria</a:t>
            </a:r>
            <a:r>
              <a:rPr lang="en-US" sz="3600" dirty="0">
                <a:solidFill>
                  <a:schemeClr val="bg2">
                    <a:lumMod val="25000"/>
                  </a:schemeClr>
                </a:solidFill>
              </a:rPr>
              <a:t> e </a:t>
            </a:r>
            <a:r>
              <a:rPr lang="en-US" sz="3600" dirty="0" err="1">
                <a:solidFill>
                  <a:schemeClr val="bg2">
                    <a:lumMod val="25000"/>
                  </a:schemeClr>
                </a:solidFill>
              </a:rPr>
              <a:t>Scienze</a:t>
            </a:r>
            <a:r>
              <a:rPr lang="en-US" sz="3600" dirty="0">
                <a:solidFill>
                  <a:schemeClr val="bg2">
                    <a:lumMod val="25000"/>
                  </a:schemeClr>
                </a:solidFill>
              </a:rPr>
              <a:t> </a:t>
            </a:r>
            <a:r>
              <a:rPr lang="en-US" sz="3600" dirty="0" err="1">
                <a:solidFill>
                  <a:schemeClr val="bg2">
                    <a:lumMod val="25000"/>
                  </a:schemeClr>
                </a:solidFill>
              </a:rPr>
              <a:t>dell’Informazione</a:t>
            </a:r>
            <a:endParaRPr lang="en-US" sz="3600" dirty="0">
              <a:solidFill>
                <a:schemeClr val="bg2">
                  <a:lumMod val="25000"/>
                </a:schemeClr>
              </a:solidFill>
            </a:endParaRPr>
          </a:p>
          <a:p>
            <a:pPr algn="ctr"/>
            <a:r>
              <a:rPr lang="en-US" sz="3600" dirty="0">
                <a:solidFill>
                  <a:schemeClr val="bg2">
                    <a:lumMod val="25000"/>
                  </a:schemeClr>
                </a:solidFill>
              </a:rPr>
              <a:t>Anno </a:t>
            </a:r>
            <a:r>
              <a:rPr lang="en-US" sz="3600" dirty="0" err="1">
                <a:solidFill>
                  <a:schemeClr val="bg2">
                    <a:lumMod val="25000"/>
                  </a:schemeClr>
                </a:solidFill>
              </a:rPr>
              <a:t>Accademico</a:t>
            </a:r>
            <a:r>
              <a:rPr lang="en-US" sz="3600" dirty="0">
                <a:solidFill>
                  <a:schemeClr val="bg2">
                    <a:lumMod val="25000"/>
                  </a:schemeClr>
                </a:solidFill>
              </a:rPr>
              <a:t> 2022/2023</a:t>
            </a:r>
            <a:endParaRPr lang="en-US" sz="2800" dirty="0">
              <a:solidFill>
                <a:schemeClr val="bg2">
                  <a:lumMod val="25000"/>
                </a:schemeClr>
              </a:solidFill>
            </a:endParaRPr>
          </a:p>
        </p:txBody>
      </p:sp>
    </p:spTree>
    <p:extLst>
      <p:ext uri="{BB962C8B-B14F-4D97-AF65-F5344CB8AC3E}">
        <p14:creationId xmlns:p14="http://schemas.microsoft.com/office/powerpoint/2010/main" val="5188516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57130"/>
          </a:xfrm>
        </p:spPr>
        <p:txBody>
          <a:bodyPr/>
          <a:lstStyle/>
          <a:p>
            <a:pPr lvl="0">
              <a:spcBef>
                <a:spcPts val="0"/>
              </a:spcBef>
            </a:pPr>
            <a:r>
              <a:rPr lang="en" sz="4800" dirty="0"/>
              <a:t>Creare un file</a:t>
            </a:r>
            <a:endParaRPr lang="en-US" sz="4800"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10</a:t>
            </a:fld>
            <a:endParaRPr/>
          </a:p>
        </p:txBody>
      </p:sp>
      <p:sp>
        <p:nvSpPr>
          <p:cNvPr id="14" name="TextBox 2"/>
          <p:cNvSpPr txBox="1"/>
          <p:nvPr/>
        </p:nvSpPr>
        <p:spPr>
          <a:xfrm>
            <a:off x="685800" y="2752189"/>
            <a:ext cx="17602200" cy="2564805"/>
          </a:xfrm>
          <a:prstGeom prst="rect">
            <a:avLst/>
          </a:prstGeom>
          <a:noFill/>
        </p:spPr>
        <p:txBody>
          <a:bodyPr wrap="square" rtlCol="0">
            <a:spAutoFit/>
          </a:bodyPr>
          <a:lstStyle/>
          <a:p>
            <a:pPr lvl="0">
              <a:spcBef>
                <a:spcPts val="1000"/>
              </a:spcBef>
            </a:pPr>
            <a:r>
              <a:rPr lang="en-US" sz="3600" dirty="0">
                <a:latin typeface="Courier New" panose="02070309020205020404" pitchFamily="49" charset="0"/>
                <a:ea typeface="Consolas"/>
                <a:cs typeface="Courier New" panose="02070309020205020404" pitchFamily="49" charset="0"/>
                <a:sym typeface="Consolas"/>
              </a:rPr>
              <a:t>File </a:t>
            </a:r>
            <a:r>
              <a:rPr lang="en-US" sz="3600" dirty="0" err="1">
                <a:latin typeface="Courier New" panose="02070309020205020404" pitchFamily="49" charset="0"/>
                <a:ea typeface="Consolas"/>
                <a:cs typeface="Courier New" panose="02070309020205020404" pitchFamily="49" charset="0"/>
                <a:sym typeface="Consolas"/>
              </a:rPr>
              <a:t>file</a:t>
            </a:r>
            <a:r>
              <a:rPr lang="en-US" sz="3600" dirty="0">
                <a:latin typeface="Courier New" panose="02070309020205020404" pitchFamily="49" charset="0"/>
                <a:ea typeface="Consolas"/>
                <a:cs typeface="Courier New" panose="02070309020205020404" pitchFamily="49" charset="0"/>
                <a:sym typeface="Consolas"/>
              </a:rPr>
              <a:t> = new File(</a:t>
            </a:r>
            <a:r>
              <a:rPr lang="en-US" sz="3600" dirty="0" err="1">
                <a:latin typeface="Courier New" panose="02070309020205020404" pitchFamily="49" charset="0"/>
                <a:ea typeface="Consolas"/>
                <a:cs typeface="Courier New" panose="02070309020205020404" pitchFamily="49" charset="0"/>
                <a:sym typeface="Consolas"/>
              </a:rPr>
              <a:t>context.getFilesDir</a:t>
            </a:r>
            <a:r>
              <a:rPr lang="en-US" sz="3600" dirty="0">
                <a:latin typeface="Courier New" panose="02070309020205020404" pitchFamily="49" charset="0"/>
                <a:ea typeface="Consolas"/>
                <a:cs typeface="Courier New" panose="02070309020205020404" pitchFamily="49" charset="0"/>
                <a:sym typeface="Consolas"/>
              </a:rPr>
              <a:t>(), filename);</a:t>
            </a:r>
          </a:p>
          <a:p>
            <a:pPr marL="457200" lvl="0">
              <a:spcBef>
                <a:spcPts val="1000"/>
              </a:spcBef>
            </a:pPr>
            <a:endParaRPr lang="en-US" sz="3600" dirty="0">
              <a:latin typeface="Arial" panose="020B0604020202020204" pitchFamily="34" charset="0"/>
              <a:ea typeface="Consolas"/>
              <a:cs typeface="Arial" panose="020B0604020202020204" pitchFamily="34" charset="0"/>
              <a:sym typeface="Consolas"/>
            </a:endParaRPr>
          </a:p>
          <a:p>
            <a:pPr lvl="0">
              <a:spcBef>
                <a:spcPts val="1000"/>
              </a:spcBef>
              <a:buClr>
                <a:schemeClr val="dk1"/>
              </a:buClr>
              <a:buSzPts val="1100"/>
            </a:pPr>
            <a:r>
              <a:rPr lang="en-US" sz="3600" dirty="0" err="1">
                <a:latin typeface="Arial" panose="020B0604020202020204" pitchFamily="34" charset="0"/>
                <a:cs typeface="Arial" panose="020B0604020202020204" pitchFamily="34" charset="0"/>
              </a:rPr>
              <a:t>Utilizzo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degli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operatori</a:t>
            </a:r>
            <a:r>
              <a:rPr lang="en-US" sz="3600" dirty="0">
                <a:latin typeface="Arial" panose="020B0604020202020204" pitchFamily="34" charset="0"/>
                <a:cs typeface="Arial" panose="020B0604020202020204" pitchFamily="34" charset="0"/>
              </a:rPr>
              <a:t> standard </a:t>
            </a:r>
            <a:r>
              <a:rPr lang="en-US" sz="3600" dirty="0" err="1">
                <a:latin typeface="Arial" panose="020B0604020202020204" pitchFamily="34" charset="0"/>
                <a:cs typeface="Arial" panose="020B0604020202020204" pitchFamily="34" charset="0"/>
              </a:rPr>
              <a:t>della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libreria</a:t>
            </a:r>
            <a:r>
              <a:rPr lang="en-US" sz="3600" dirty="0">
                <a:latin typeface="Arial" panose="020B0604020202020204" pitchFamily="34" charset="0"/>
                <a:cs typeface="Arial" panose="020B0604020202020204" pitchFamily="34" charset="0"/>
              </a:rPr>
              <a:t> </a:t>
            </a:r>
            <a:r>
              <a:rPr lang="en-US" sz="3600" u="sng" dirty="0">
                <a:solidFill>
                  <a:schemeClr val="accent5"/>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java.io</a:t>
            </a:r>
            <a:r>
              <a:rPr lang="en-US" sz="3600" dirty="0">
                <a:latin typeface="Arial" panose="020B0604020202020204" pitchFamily="34" charset="0"/>
                <a:cs typeface="Arial" panose="020B0604020202020204" pitchFamily="34" charset="0"/>
              </a:rPr>
              <a:t> o streams per </a:t>
            </a:r>
            <a:r>
              <a:rPr lang="en-US" sz="3600" dirty="0" err="1">
                <a:latin typeface="Arial" panose="020B0604020202020204" pitchFamily="34" charset="0"/>
                <a:cs typeface="Arial" panose="020B0604020202020204" pitchFamily="34" charset="0"/>
              </a:rPr>
              <a:t>interagire</a:t>
            </a:r>
            <a:r>
              <a:rPr lang="en-US" sz="3600" dirty="0">
                <a:latin typeface="Arial" panose="020B0604020202020204" pitchFamily="34" charset="0"/>
                <a:cs typeface="Arial" panose="020B0604020202020204" pitchFamily="34" charset="0"/>
              </a:rPr>
              <a:t> con </a:t>
            </a:r>
            <a:r>
              <a:rPr lang="en-US" sz="3600" dirty="0" err="1">
                <a:latin typeface="Arial" panose="020B0604020202020204" pitchFamily="34" charset="0"/>
                <a:cs typeface="Arial" panose="020B0604020202020204" pitchFamily="34" charset="0"/>
              </a:rPr>
              <a:t>i</a:t>
            </a:r>
            <a:r>
              <a:rPr lang="en-US" sz="3600" dirty="0">
                <a:latin typeface="Arial" panose="020B0604020202020204" pitchFamily="34" charset="0"/>
                <a:cs typeface="Arial" panose="020B0604020202020204" pitchFamily="34" charset="0"/>
              </a:rPr>
              <a:t> files.</a:t>
            </a:r>
          </a:p>
        </p:txBody>
      </p:sp>
    </p:spTree>
    <p:extLst>
      <p:ext uri="{BB962C8B-B14F-4D97-AF65-F5344CB8AC3E}">
        <p14:creationId xmlns:p14="http://schemas.microsoft.com/office/powerpoint/2010/main" val="850352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57130"/>
          </a:xfrm>
        </p:spPr>
        <p:txBody>
          <a:bodyPr/>
          <a:lstStyle/>
          <a:p>
            <a:pPr lvl="0">
              <a:spcBef>
                <a:spcPts val="0"/>
              </a:spcBef>
            </a:pPr>
            <a:r>
              <a:rPr lang="en" sz="4800" dirty="0"/>
              <a:t>External Storage</a:t>
            </a:r>
            <a:endParaRPr lang="en-US" sz="4800"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11</a:t>
            </a:fld>
            <a:endParaRPr/>
          </a:p>
        </p:txBody>
      </p:sp>
      <p:sp>
        <p:nvSpPr>
          <p:cNvPr id="14" name="TextBox 2"/>
          <p:cNvSpPr txBox="1"/>
          <p:nvPr/>
        </p:nvSpPr>
        <p:spPr>
          <a:xfrm>
            <a:off x="685800" y="2752189"/>
            <a:ext cx="17602200" cy="7109639"/>
          </a:xfrm>
          <a:prstGeom prst="rect">
            <a:avLst/>
          </a:prstGeom>
          <a:noFill/>
        </p:spPr>
        <p:txBody>
          <a:bodyPr wrap="square" rtlCol="0">
            <a:spAutoFit/>
          </a:bodyPr>
          <a:lstStyle/>
          <a:p>
            <a:pPr marL="647700" lvl="0" indent="-571500">
              <a:spcBef>
                <a:spcPts val="1000"/>
              </a:spcBef>
              <a:buClr>
                <a:srgbClr val="0168B4"/>
              </a:buClr>
              <a:buSzPct val="100000"/>
              <a:buFont typeface="Wingdings" panose="05000000000000000000" pitchFamily="2" charset="2"/>
              <a:buChar char="§"/>
            </a:pPr>
            <a:r>
              <a:rPr lang="en-US" sz="3600" dirty="0" err="1">
                <a:latin typeface="Arial" panose="020B0604020202020204" pitchFamily="34" charset="0"/>
                <a:cs typeface="Arial" panose="020B0604020202020204" pitchFamily="34" charset="0"/>
              </a:rPr>
              <a:t>Salvataggio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a:t>
            </a:r>
            <a:r>
              <a:rPr lang="en-US" sz="3600" dirty="0">
                <a:latin typeface="Arial" panose="020B0604020202020204" pitchFamily="34" charset="0"/>
                <a:cs typeface="Arial" panose="020B0604020202020204" pitchFamily="34" charset="0"/>
              </a:rPr>
              <a:t> device o SD card</a:t>
            </a:r>
          </a:p>
          <a:p>
            <a:pPr marL="647700" lvl="0" indent="-571500">
              <a:spcBef>
                <a:spcPts val="1000"/>
              </a:spcBef>
              <a:buClr>
                <a:srgbClr val="0168B4"/>
              </a:buClr>
              <a:buSzPct val="100000"/>
              <a:buFont typeface="Wingdings" panose="05000000000000000000" pitchFamily="2" charset="2"/>
              <a:buChar char="§"/>
            </a:pPr>
            <a:endParaRPr lang="en-US" sz="3600" dirty="0">
              <a:latin typeface="Arial" panose="020B0604020202020204" pitchFamily="34" charset="0"/>
              <a:cs typeface="Arial" panose="020B0604020202020204" pitchFamily="34" charset="0"/>
            </a:endParaRPr>
          </a:p>
          <a:p>
            <a:pPr marL="647700" lvl="0" indent="-571500">
              <a:spcBef>
                <a:spcPts val="1000"/>
              </a:spcBef>
              <a:buClr>
                <a:srgbClr val="0168B4"/>
              </a:buClr>
              <a:buSzPct val="100000"/>
              <a:buFont typeface="Wingdings" panose="05000000000000000000" pitchFamily="2" charset="2"/>
              <a:buChar char="§"/>
            </a:pPr>
            <a:r>
              <a:rPr lang="en-US" sz="3600" dirty="0" err="1">
                <a:latin typeface="Arial" panose="020B0604020202020204" pitchFamily="34" charset="0"/>
                <a:cs typeface="Arial" panose="020B0604020202020204" pitchFamily="34" charset="0"/>
              </a:rPr>
              <a:t>Impostare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permessi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all’interno</a:t>
            </a:r>
            <a:r>
              <a:rPr lang="en-US" sz="3600" dirty="0">
                <a:latin typeface="Arial" panose="020B0604020202020204" pitchFamily="34" charset="0"/>
                <a:cs typeface="Arial" panose="020B0604020202020204" pitchFamily="34" charset="0"/>
              </a:rPr>
              <a:t> del manifesto</a:t>
            </a:r>
          </a:p>
          <a:p>
            <a:pPr marL="1333500" lvl="1" indent="-571500">
              <a:spcBef>
                <a:spcPts val="1000"/>
              </a:spcBef>
              <a:buClr>
                <a:srgbClr val="0168B4"/>
              </a:buClr>
              <a:buSzPct val="100000"/>
              <a:buFont typeface="Arial" panose="020B0604020202020204" pitchFamily="34" charset="0"/>
              <a:buChar char="•"/>
            </a:pPr>
            <a:r>
              <a:rPr lang="en-US" sz="3600" dirty="0" err="1">
                <a:latin typeface="Arial" panose="020B0604020202020204" pitchFamily="34" charset="0"/>
                <a:cs typeface="Arial" panose="020B0604020202020204" pitchFamily="34" charset="0"/>
              </a:rPr>
              <a:t>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permessi</a:t>
            </a:r>
            <a:r>
              <a:rPr lang="en-US" sz="3600" dirty="0">
                <a:latin typeface="Arial" panose="020B0604020202020204" pitchFamily="34" charset="0"/>
                <a:cs typeface="Arial" panose="020B0604020202020204" pitchFamily="34" charset="0"/>
              </a:rPr>
              <a:t> di </a:t>
            </a:r>
            <a:r>
              <a:rPr lang="en-US" sz="3600" dirty="0" err="1">
                <a:latin typeface="Arial" panose="020B0604020202020204" pitchFamily="34" charset="0"/>
                <a:cs typeface="Arial" panose="020B0604020202020204" pitchFamily="34" charset="0"/>
              </a:rPr>
              <a:t>scrittura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includono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quelli</a:t>
            </a:r>
            <a:r>
              <a:rPr lang="en-US" sz="3600" dirty="0">
                <a:latin typeface="Arial" panose="020B0604020202020204" pitchFamily="34" charset="0"/>
                <a:cs typeface="Arial" panose="020B0604020202020204" pitchFamily="34" charset="0"/>
              </a:rPr>
              <a:t> di </a:t>
            </a:r>
            <a:r>
              <a:rPr lang="en-US" sz="3600" dirty="0" err="1">
                <a:latin typeface="Arial" panose="020B0604020202020204" pitchFamily="34" charset="0"/>
                <a:cs typeface="Arial" panose="020B0604020202020204" pitchFamily="34" charset="0"/>
              </a:rPr>
              <a:t>lettura</a:t>
            </a:r>
            <a:r>
              <a:rPr lang="en-US" sz="3600" dirty="0">
                <a:latin typeface="Arial" panose="020B0604020202020204" pitchFamily="34" charset="0"/>
                <a:cs typeface="Arial" panose="020B0604020202020204" pitchFamily="34" charset="0"/>
              </a:rPr>
              <a:t>.</a:t>
            </a:r>
          </a:p>
          <a:p>
            <a:pPr marL="457200" lvl="0">
              <a:spcBef>
                <a:spcPts val="600"/>
              </a:spcBef>
            </a:pPr>
            <a:endParaRPr lang="en-US" sz="3600" dirty="0">
              <a:solidFill>
                <a:schemeClr val="dk1"/>
              </a:solidFill>
              <a:latin typeface="Arial" panose="020B0604020202020204" pitchFamily="34" charset="0"/>
              <a:ea typeface="Consolas"/>
              <a:cs typeface="Arial" panose="020B0604020202020204" pitchFamily="34" charset="0"/>
              <a:sym typeface="Consolas"/>
            </a:endParaRPr>
          </a:p>
          <a:p>
            <a:pPr marL="457200" lvl="0">
              <a:spcBef>
                <a:spcPts val="600"/>
              </a:spcBef>
            </a:pPr>
            <a:endParaRPr lang="en-US" sz="3600" dirty="0">
              <a:solidFill>
                <a:schemeClr val="dk1"/>
              </a:solidFill>
              <a:latin typeface="Arial" panose="020B0604020202020204" pitchFamily="34" charset="0"/>
              <a:ea typeface="Consolas"/>
              <a:cs typeface="Arial" panose="020B0604020202020204" pitchFamily="34" charset="0"/>
              <a:sym typeface="Consolas"/>
            </a:endParaRPr>
          </a:p>
          <a:p>
            <a:pPr lvl="0">
              <a:spcBef>
                <a:spcPts val="600"/>
              </a:spcBef>
            </a:pPr>
            <a:r>
              <a:rPr lang="en-US" sz="3600" dirty="0">
                <a:solidFill>
                  <a:schemeClr val="dk1"/>
                </a:solidFill>
                <a:latin typeface="Courier New" panose="02070309020205020404" pitchFamily="49" charset="0"/>
                <a:ea typeface="Consolas"/>
                <a:cs typeface="Courier New" panose="02070309020205020404" pitchFamily="49" charset="0"/>
                <a:sym typeface="Consolas"/>
              </a:rPr>
              <a:t>&lt;uses-permission </a:t>
            </a:r>
          </a:p>
          <a:p>
            <a:pPr lvl="0">
              <a:spcBef>
                <a:spcPts val="600"/>
              </a:spcBef>
            </a:pPr>
            <a:r>
              <a:rPr lang="en-US" sz="3600" dirty="0">
                <a:solidFill>
                  <a:schemeClr val="dk1"/>
                </a:solidFill>
                <a:latin typeface="Courier New" panose="02070309020205020404" pitchFamily="49" charset="0"/>
                <a:ea typeface="Consolas"/>
                <a:cs typeface="Courier New" panose="02070309020205020404" pitchFamily="49" charset="0"/>
                <a:sym typeface="Consolas"/>
              </a:rPr>
              <a:t>   </a:t>
            </a:r>
            <a:r>
              <a:rPr lang="en-US" sz="3600" dirty="0" err="1">
                <a:solidFill>
                  <a:schemeClr val="dk1"/>
                </a:solidFill>
                <a:latin typeface="Courier New" panose="02070309020205020404" pitchFamily="49" charset="0"/>
                <a:ea typeface="Consolas"/>
                <a:cs typeface="Courier New" panose="02070309020205020404" pitchFamily="49" charset="0"/>
                <a:sym typeface="Consolas"/>
              </a:rPr>
              <a:t>android:name</a:t>
            </a:r>
            <a:r>
              <a:rPr lang="en-US" sz="3600" dirty="0">
                <a:solidFill>
                  <a:schemeClr val="dk1"/>
                </a:solidFill>
                <a:latin typeface="Courier New" panose="02070309020205020404" pitchFamily="49" charset="0"/>
                <a:ea typeface="Consolas"/>
                <a:cs typeface="Courier New" panose="02070309020205020404" pitchFamily="49" charset="0"/>
                <a:sym typeface="Consolas"/>
              </a:rPr>
              <a:t>="</a:t>
            </a:r>
            <a:r>
              <a:rPr lang="en-US" sz="3600" dirty="0" err="1">
                <a:solidFill>
                  <a:schemeClr val="dk1"/>
                </a:solidFill>
                <a:latin typeface="Courier New" panose="02070309020205020404" pitchFamily="49" charset="0"/>
                <a:ea typeface="Consolas"/>
                <a:cs typeface="Courier New" panose="02070309020205020404" pitchFamily="49" charset="0"/>
                <a:sym typeface="Consolas"/>
              </a:rPr>
              <a:t>android.permission.</a:t>
            </a:r>
            <a:r>
              <a:rPr lang="en-US" sz="3600" b="1" dirty="0" err="1">
                <a:solidFill>
                  <a:schemeClr val="dk1"/>
                </a:solidFill>
                <a:latin typeface="Courier New" panose="02070309020205020404" pitchFamily="49" charset="0"/>
                <a:ea typeface="Consolas"/>
                <a:cs typeface="Courier New" panose="02070309020205020404" pitchFamily="49" charset="0"/>
                <a:sym typeface="Consolas"/>
              </a:rPr>
              <a:t>WRITE_EXTERNAL_STORAGE</a:t>
            </a:r>
            <a:r>
              <a:rPr lang="en-US" sz="3600" dirty="0">
                <a:solidFill>
                  <a:schemeClr val="dk1"/>
                </a:solidFill>
                <a:latin typeface="Courier New" panose="02070309020205020404" pitchFamily="49" charset="0"/>
                <a:ea typeface="Consolas"/>
                <a:cs typeface="Courier New" panose="02070309020205020404" pitchFamily="49" charset="0"/>
                <a:sym typeface="Consolas"/>
              </a:rPr>
              <a:t>" /&gt;</a:t>
            </a:r>
          </a:p>
          <a:p>
            <a:pPr lvl="0">
              <a:spcBef>
                <a:spcPts val="600"/>
              </a:spcBef>
              <a:buClr>
                <a:schemeClr val="dk1"/>
              </a:buClr>
              <a:buSzPts val="1100"/>
            </a:pPr>
            <a:endParaRPr lang="en-US" sz="3600" dirty="0">
              <a:solidFill>
                <a:schemeClr val="dk1"/>
              </a:solidFill>
              <a:latin typeface="Courier New" panose="02070309020205020404" pitchFamily="49" charset="0"/>
              <a:ea typeface="Consolas"/>
              <a:cs typeface="Courier New" panose="02070309020205020404" pitchFamily="49" charset="0"/>
              <a:sym typeface="Consolas"/>
            </a:endParaRPr>
          </a:p>
          <a:p>
            <a:pPr lvl="0">
              <a:spcBef>
                <a:spcPts val="600"/>
              </a:spcBef>
              <a:buClr>
                <a:schemeClr val="dk1"/>
              </a:buClr>
              <a:buSzPts val="1100"/>
            </a:pPr>
            <a:r>
              <a:rPr lang="en-US" sz="3600" dirty="0">
                <a:solidFill>
                  <a:schemeClr val="dk1"/>
                </a:solidFill>
                <a:latin typeface="Courier New" panose="02070309020205020404" pitchFamily="49" charset="0"/>
                <a:ea typeface="Consolas"/>
                <a:cs typeface="Courier New" panose="02070309020205020404" pitchFamily="49" charset="0"/>
                <a:sym typeface="Consolas"/>
              </a:rPr>
              <a:t>&lt;uses-permission </a:t>
            </a:r>
          </a:p>
          <a:p>
            <a:pPr lvl="0">
              <a:spcBef>
                <a:spcPts val="600"/>
              </a:spcBef>
              <a:buClr>
                <a:schemeClr val="dk1"/>
              </a:buClr>
              <a:buSzPts val="1100"/>
            </a:pPr>
            <a:r>
              <a:rPr lang="en-US" sz="3600" dirty="0">
                <a:solidFill>
                  <a:schemeClr val="dk1"/>
                </a:solidFill>
                <a:latin typeface="Courier New" panose="02070309020205020404" pitchFamily="49" charset="0"/>
                <a:ea typeface="Consolas"/>
                <a:cs typeface="Courier New" panose="02070309020205020404" pitchFamily="49" charset="0"/>
                <a:sym typeface="Consolas"/>
              </a:rPr>
              <a:t>    </a:t>
            </a:r>
            <a:r>
              <a:rPr lang="en-US" sz="3600" dirty="0" err="1">
                <a:solidFill>
                  <a:schemeClr val="dk1"/>
                </a:solidFill>
                <a:latin typeface="Courier New" panose="02070309020205020404" pitchFamily="49" charset="0"/>
                <a:ea typeface="Consolas"/>
                <a:cs typeface="Courier New" panose="02070309020205020404" pitchFamily="49" charset="0"/>
                <a:sym typeface="Consolas"/>
              </a:rPr>
              <a:t>android:name</a:t>
            </a:r>
            <a:r>
              <a:rPr lang="en-US" sz="3600" dirty="0">
                <a:solidFill>
                  <a:schemeClr val="dk1"/>
                </a:solidFill>
                <a:latin typeface="Courier New" panose="02070309020205020404" pitchFamily="49" charset="0"/>
                <a:ea typeface="Consolas"/>
                <a:cs typeface="Courier New" panose="02070309020205020404" pitchFamily="49" charset="0"/>
                <a:sym typeface="Consolas"/>
              </a:rPr>
              <a:t>="</a:t>
            </a:r>
            <a:r>
              <a:rPr lang="en-US" sz="3600" dirty="0" err="1">
                <a:solidFill>
                  <a:schemeClr val="dk1"/>
                </a:solidFill>
                <a:latin typeface="Courier New" panose="02070309020205020404" pitchFamily="49" charset="0"/>
                <a:ea typeface="Consolas"/>
                <a:cs typeface="Courier New" panose="02070309020205020404" pitchFamily="49" charset="0"/>
                <a:sym typeface="Consolas"/>
              </a:rPr>
              <a:t>android.permission.</a:t>
            </a:r>
            <a:r>
              <a:rPr lang="en-US" sz="3600" b="1" dirty="0" err="1">
                <a:solidFill>
                  <a:schemeClr val="dk1"/>
                </a:solidFill>
                <a:latin typeface="Courier New" panose="02070309020205020404" pitchFamily="49" charset="0"/>
                <a:ea typeface="Consolas"/>
                <a:cs typeface="Courier New" panose="02070309020205020404" pitchFamily="49" charset="0"/>
                <a:sym typeface="Consolas"/>
              </a:rPr>
              <a:t>READ_EXTERNAL_STORAGE</a:t>
            </a:r>
            <a:r>
              <a:rPr lang="en-US" sz="3600" dirty="0">
                <a:solidFill>
                  <a:schemeClr val="dk1"/>
                </a:solidFill>
                <a:latin typeface="Courier New" panose="02070309020205020404" pitchFamily="49" charset="0"/>
                <a:ea typeface="Consolas"/>
                <a:cs typeface="Courier New" panose="02070309020205020404" pitchFamily="49" charset="0"/>
                <a:sym typeface="Consolas"/>
              </a:rPr>
              <a:t>" /&gt;</a:t>
            </a:r>
          </a:p>
        </p:txBody>
      </p:sp>
    </p:spTree>
    <p:extLst>
      <p:ext uri="{BB962C8B-B14F-4D97-AF65-F5344CB8AC3E}">
        <p14:creationId xmlns:p14="http://schemas.microsoft.com/office/powerpoint/2010/main" val="11724782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57130"/>
          </a:xfrm>
        </p:spPr>
        <p:txBody>
          <a:bodyPr/>
          <a:lstStyle/>
          <a:p>
            <a:pPr lvl="0">
              <a:spcBef>
                <a:spcPts val="0"/>
              </a:spcBef>
            </a:pPr>
            <a:r>
              <a:rPr lang="en" sz="4800" dirty="0"/>
              <a:t>Controllare sempre la disponibilita’ della memoria esterna</a:t>
            </a:r>
            <a:endParaRPr lang="en-US" sz="4800"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12</a:t>
            </a:fld>
            <a:endParaRPr/>
          </a:p>
        </p:txBody>
      </p:sp>
      <p:sp>
        <p:nvSpPr>
          <p:cNvPr id="14" name="TextBox 2"/>
          <p:cNvSpPr txBox="1"/>
          <p:nvPr/>
        </p:nvSpPr>
        <p:spPr>
          <a:xfrm>
            <a:off x="685800" y="2752189"/>
            <a:ext cx="17602200" cy="4832092"/>
          </a:xfrm>
          <a:prstGeom prst="rect">
            <a:avLst/>
          </a:prstGeom>
          <a:noFill/>
        </p:spPr>
        <p:txBody>
          <a:bodyPr wrap="square" rtlCol="0">
            <a:spAutoFit/>
          </a:bodyPr>
          <a:lstStyle/>
          <a:p>
            <a:pPr marL="457200" lvl="0">
              <a:spcBef>
                <a:spcPts val="1000"/>
              </a:spcBef>
            </a:pPr>
            <a:r>
              <a:rPr lang="en-US" sz="3600" dirty="0">
                <a:latin typeface="Courier New" panose="02070309020205020404" pitchFamily="49" charset="0"/>
                <a:ea typeface="Consolas"/>
                <a:cs typeface="Courier New" panose="02070309020205020404" pitchFamily="49" charset="0"/>
                <a:sym typeface="Consolas"/>
              </a:rPr>
              <a:t>public </a:t>
            </a:r>
            <a:r>
              <a:rPr lang="en-US" sz="3600" dirty="0" err="1">
                <a:latin typeface="Courier New" panose="02070309020205020404" pitchFamily="49" charset="0"/>
                <a:ea typeface="Consolas"/>
                <a:cs typeface="Courier New" panose="02070309020205020404" pitchFamily="49" charset="0"/>
                <a:sym typeface="Consolas"/>
              </a:rPr>
              <a:t>boolean</a:t>
            </a:r>
            <a:r>
              <a:rPr lang="en-US" sz="3600" dirty="0">
                <a:latin typeface="Courier New" panose="02070309020205020404" pitchFamily="49" charset="0"/>
                <a:ea typeface="Consolas"/>
                <a:cs typeface="Courier New" panose="02070309020205020404" pitchFamily="49" charset="0"/>
                <a:sym typeface="Consolas"/>
              </a:rPr>
              <a:t> </a:t>
            </a:r>
            <a:r>
              <a:rPr lang="en-US" sz="3600" dirty="0" err="1">
                <a:latin typeface="Courier New" panose="02070309020205020404" pitchFamily="49" charset="0"/>
                <a:ea typeface="Consolas"/>
                <a:cs typeface="Courier New" panose="02070309020205020404" pitchFamily="49" charset="0"/>
                <a:sym typeface="Consolas"/>
              </a:rPr>
              <a:t>isExternalStorageWritable</a:t>
            </a:r>
            <a:r>
              <a:rPr lang="en-US" sz="3600" dirty="0">
                <a:latin typeface="Courier New" panose="02070309020205020404" pitchFamily="49" charset="0"/>
                <a:ea typeface="Consolas"/>
                <a:cs typeface="Courier New" panose="02070309020205020404" pitchFamily="49" charset="0"/>
                <a:sym typeface="Consolas"/>
              </a:rPr>
              <a:t>() {</a:t>
            </a:r>
          </a:p>
          <a:p>
            <a:pPr marL="457200" lvl="0">
              <a:spcBef>
                <a:spcPts val="400"/>
              </a:spcBef>
            </a:pPr>
            <a:r>
              <a:rPr lang="en-US" sz="3600" dirty="0">
                <a:latin typeface="Courier New" panose="02070309020205020404" pitchFamily="49" charset="0"/>
                <a:ea typeface="Consolas"/>
                <a:cs typeface="Courier New" panose="02070309020205020404" pitchFamily="49" charset="0"/>
                <a:sym typeface="Consolas"/>
              </a:rPr>
              <a:t>    String state = </a:t>
            </a:r>
            <a:r>
              <a:rPr lang="en-US" sz="3600" dirty="0" err="1">
                <a:latin typeface="Courier New" panose="02070309020205020404" pitchFamily="49" charset="0"/>
                <a:ea typeface="Consolas"/>
                <a:cs typeface="Courier New" panose="02070309020205020404" pitchFamily="49" charset="0"/>
                <a:sym typeface="Consolas"/>
              </a:rPr>
              <a:t>Environment.</a:t>
            </a:r>
            <a:r>
              <a:rPr lang="en-US" sz="3600" b="1" dirty="0" err="1">
                <a:latin typeface="Courier New" panose="02070309020205020404" pitchFamily="49" charset="0"/>
                <a:ea typeface="Consolas"/>
                <a:cs typeface="Courier New" panose="02070309020205020404" pitchFamily="49" charset="0"/>
                <a:sym typeface="Consolas"/>
              </a:rPr>
              <a:t>getExternalStorageState</a:t>
            </a:r>
            <a:r>
              <a:rPr lang="en-US" sz="3600" b="1" dirty="0">
                <a:latin typeface="Courier New" panose="02070309020205020404" pitchFamily="49" charset="0"/>
                <a:ea typeface="Consolas"/>
                <a:cs typeface="Courier New" panose="02070309020205020404" pitchFamily="49" charset="0"/>
                <a:sym typeface="Consolas"/>
              </a:rPr>
              <a:t>()</a:t>
            </a:r>
            <a:r>
              <a:rPr lang="en-US" sz="3600" dirty="0">
                <a:latin typeface="Courier New" panose="02070309020205020404" pitchFamily="49" charset="0"/>
                <a:ea typeface="Consolas"/>
                <a:cs typeface="Courier New" panose="02070309020205020404" pitchFamily="49" charset="0"/>
                <a:sym typeface="Consolas"/>
              </a:rPr>
              <a:t>;</a:t>
            </a:r>
          </a:p>
          <a:p>
            <a:pPr marL="457200" lvl="0">
              <a:spcBef>
                <a:spcPts val="400"/>
              </a:spcBef>
            </a:pPr>
            <a:r>
              <a:rPr lang="en-US" sz="3600" dirty="0">
                <a:latin typeface="Courier New" panose="02070309020205020404" pitchFamily="49" charset="0"/>
                <a:ea typeface="Consolas"/>
                <a:cs typeface="Courier New" panose="02070309020205020404" pitchFamily="49" charset="0"/>
                <a:sym typeface="Consolas"/>
              </a:rPr>
              <a:t>    if (</a:t>
            </a:r>
            <a:r>
              <a:rPr lang="en-US" sz="3600" dirty="0" err="1">
                <a:latin typeface="Courier New" panose="02070309020205020404" pitchFamily="49" charset="0"/>
                <a:ea typeface="Consolas"/>
                <a:cs typeface="Courier New" panose="02070309020205020404" pitchFamily="49" charset="0"/>
                <a:sym typeface="Consolas"/>
              </a:rPr>
              <a:t>Environment.MEDIA_MOUNTED.equals</a:t>
            </a:r>
            <a:r>
              <a:rPr lang="en-US" sz="3600" dirty="0">
                <a:latin typeface="Courier New" panose="02070309020205020404" pitchFamily="49" charset="0"/>
                <a:ea typeface="Consolas"/>
                <a:cs typeface="Courier New" panose="02070309020205020404" pitchFamily="49" charset="0"/>
                <a:sym typeface="Consolas"/>
              </a:rPr>
              <a:t>(state)) {</a:t>
            </a:r>
          </a:p>
          <a:p>
            <a:pPr marL="457200" lvl="0">
              <a:spcBef>
                <a:spcPts val="400"/>
              </a:spcBef>
            </a:pPr>
            <a:r>
              <a:rPr lang="en-US" sz="3600" dirty="0">
                <a:latin typeface="Courier New" panose="02070309020205020404" pitchFamily="49" charset="0"/>
                <a:ea typeface="Consolas"/>
                <a:cs typeface="Courier New" panose="02070309020205020404" pitchFamily="49" charset="0"/>
                <a:sym typeface="Consolas"/>
              </a:rPr>
              <a:t>        return true;</a:t>
            </a:r>
          </a:p>
          <a:p>
            <a:pPr marL="457200" lvl="0">
              <a:spcBef>
                <a:spcPts val="400"/>
              </a:spcBef>
            </a:pPr>
            <a:r>
              <a:rPr lang="en-US" sz="3600" dirty="0">
                <a:latin typeface="Courier New" panose="02070309020205020404" pitchFamily="49" charset="0"/>
                <a:ea typeface="Consolas"/>
                <a:cs typeface="Courier New" panose="02070309020205020404" pitchFamily="49" charset="0"/>
                <a:sym typeface="Consolas"/>
              </a:rPr>
              <a:t>    }</a:t>
            </a:r>
          </a:p>
          <a:p>
            <a:pPr marL="457200" lvl="0">
              <a:spcBef>
                <a:spcPts val="400"/>
              </a:spcBef>
            </a:pPr>
            <a:r>
              <a:rPr lang="en-US" sz="3600" dirty="0">
                <a:latin typeface="Courier New" panose="02070309020205020404" pitchFamily="49" charset="0"/>
                <a:ea typeface="Consolas"/>
                <a:cs typeface="Courier New" panose="02070309020205020404" pitchFamily="49" charset="0"/>
                <a:sym typeface="Consolas"/>
              </a:rPr>
              <a:t>    return false;</a:t>
            </a:r>
          </a:p>
          <a:p>
            <a:pPr marL="457200" lvl="0">
              <a:spcBef>
                <a:spcPts val="400"/>
              </a:spcBef>
            </a:pPr>
            <a:r>
              <a:rPr lang="en-US" sz="3600" dirty="0">
                <a:latin typeface="Courier New" panose="02070309020205020404" pitchFamily="49" charset="0"/>
                <a:ea typeface="Consolas"/>
                <a:cs typeface="Courier New" panose="02070309020205020404" pitchFamily="49" charset="0"/>
                <a:sym typeface="Consolas"/>
              </a:rPr>
              <a:t>}</a:t>
            </a:r>
            <a:endParaRPr lang="en-US" sz="3600" dirty="0">
              <a:solidFill>
                <a:schemeClr val="dk1"/>
              </a:solidFill>
              <a:latin typeface="Courier New" panose="02070309020205020404" pitchFamily="49" charset="0"/>
              <a:ea typeface="Consolas"/>
              <a:cs typeface="Courier New" panose="02070309020205020404" pitchFamily="49" charset="0"/>
              <a:sym typeface="Consolas"/>
            </a:endParaRPr>
          </a:p>
          <a:p>
            <a:pPr marL="571500" indent="-571500">
              <a:buClr>
                <a:schemeClr val="accent1"/>
              </a:buClr>
              <a:buFont typeface="Wingdings" panose="05000000000000000000" pitchFamily="2" charset="2"/>
              <a:buChar char="Ø"/>
            </a:pPr>
            <a:endParaRPr lang="en-US" sz="3600" dirty="0"/>
          </a:p>
        </p:txBody>
      </p:sp>
    </p:spTree>
    <p:extLst>
      <p:ext uri="{BB962C8B-B14F-4D97-AF65-F5344CB8AC3E}">
        <p14:creationId xmlns:p14="http://schemas.microsoft.com/office/powerpoint/2010/main" val="4302796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57130"/>
          </a:xfrm>
        </p:spPr>
        <p:txBody>
          <a:bodyPr/>
          <a:lstStyle/>
          <a:p>
            <a:pPr lvl="0">
              <a:spcBef>
                <a:spcPts val="0"/>
              </a:spcBef>
            </a:pPr>
            <a:r>
              <a:rPr lang="en" sz="4800" dirty="0"/>
              <a:t>Alcuni esempi di directories pubbliche esterne</a:t>
            </a:r>
            <a:endParaRPr lang="en-US" sz="4800"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13</a:t>
            </a:fld>
            <a:endParaRPr/>
          </a:p>
        </p:txBody>
      </p:sp>
      <p:sp>
        <p:nvSpPr>
          <p:cNvPr id="14" name="TextBox 2"/>
          <p:cNvSpPr txBox="1"/>
          <p:nvPr/>
        </p:nvSpPr>
        <p:spPr>
          <a:xfrm>
            <a:off x="685800" y="2752189"/>
            <a:ext cx="17602200" cy="6699270"/>
          </a:xfrm>
          <a:prstGeom prst="rect">
            <a:avLst/>
          </a:prstGeom>
          <a:noFill/>
        </p:spPr>
        <p:txBody>
          <a:bodyPr wrap="square" rtlCol="0">
            <a:spAutoFit/>
          </a:bodyPr>
          <a:lstStyle/>
          <a:p>
            <a:pPr marL="647700" lvl="0" indent="-571500">
              <a:buClr>
                <a:srgbClr val="0168B4"/>
              </a:buClr>
              <a:buSzPct val="100000"/>
              <a:buFont typeface="Wingdings" panose="05000000000000000000" pitchFamily="2" charset="2"/>
              <a:buChar char="§"/>
            </a:pPr>
            <a:r>
              <a:rPr lang="en-US" sz="3600" u="sng" dirty="0">
                <a:solidFill>
                  <a:schemeClr val="hlink"/>
                </a:solidFill>
                <a:latin typeface="Courier New" panose="02070309020205020404" pitchFamily="49" charset="0"/>
                <a:cs typeface="Courier New" panose="02070309020205020404" pitchFamily="49" charset="0"/>
                <a:hlinkClick r:id="rId2"/>
              </a:rPr>
              <a:t>DIRECTORY_ALARMS</a:t>
            </a:r>
            <a:r>
              <a:rPr lang="en-US" sz="3600" dirty="0">
                <a:latin typeface="Arial" panose="020B0604020202020204" pitchFamily="34" charset="0"/>
                <a:cs typeface="Arial" panose="020B0604020202020204" pitchFamily="34" charset="0"/>
              </a:rPr>
              <a:t> e </a:t>
            </a:r>
            <a:r>
              <a:rPr lang="en-US" sz="3600" u="sng" dirty="0">
                <a:solidFill>
                  <a:schemeClr val="hlink"/>
                </a:solidFill>
                <a:latin typeface="Courier New" panose="02070309020205020404" pitchFamily="49" charset="0"/>
                <a:cs typeface="Courier New" panose="02070309020205020404" pitchFamily="49" charset="0"/>
              </a:rPr>
              <a:t>DIRECTORY_RINGTONES</a:t>
            </a:r>
            <a:br>
              <a:rPr lang="en-US" sz="3600" u="sng" dirty="0">
                <a:solidFill>
                  <a:schemeClr val="hlink"/>
                </a:solidFill>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Per </a:t>
            </a:r>
            <a:r>
              <a:rPr lang="en-US" sz="3600" dirty="0" err="1">
                <a:latin typeface="Arial" panose="020B0604020202020204" pitchFamily="34" charset="0"/>
                <a:cs typeface="Arial" panose="020B0604020202020204" pitchFamily="34" charset="0"/>
              </a:rPr>
              <a:t>accedere</a:t>
            </a:r>
            <a:r>
              <a:rPr lang="en-US" sz="3600" dirty="0">
                <a:latin typeface="Arial" panose="020B0604020202020204" pitchFamily="34" charset="0"/>
                <a:cs typeface="Arial" panose="020B0604020202020204" pitchFamily="34" charset="0"/>
              </a:rPr>
              <a:t> a file audio da </a:t>
            </a:r>
            <a:r>
              <a:rPr lang="en-US" sz="3600" dirty="0" err="1">
                <a:latin typeface="Arial" panose="020B0604020202020204" pitchFamily="34" charset="0"/>
                <a:cs typeface="Arial" panose="020B0604020202020204" pitchFamily="34" charset="0"/>
              </a:rPr>
              <a:t>usare</a:t>
            </a:r>
            <a:r>
              <a:rPr lang="en-US" sz="3600" dirty="0">
                <a:latin typeface="Arial" panose="020B0604020202020204" pitchFamily="34" charset="0"/>
                <a:cs typeface="Arial" panose="020B0604020202020204" pitchFamily="34" charset="0"/>
              </a:rPr>
              <a:t> per </a:t>
            </a:r>
            <a:r>
              <a:rPr lang="en-US" sz="3600" dirty="0" err="1">
                <a:latin typeface="Arial" panose="020B0604020202020204" pitchFamily="34" charset="0"/>
                <a:cs typeface="Arial" panose="020B0604020202020204" pitchFamily="34" charset="0"/>
              </a:rPr>
              <a:t>allarmi</a:t>
            </a:r>
            <a:r>
              <a:rPr lang="en-US" sz="3600" dirty="0">
                <a:latin typeface="Arial" panose="020B0604020202020204" pitchFamily="34" charset="0"/>
                <a:cs typeface="Arial" panose="020B0604020202020204" pitchFamily="34" charset="0"/>
              </a:rPr>
              <a:t> o </a:t>
            </a:r>
            <a:r>
              <a:rPr lang="en-US" sz="3600" dirty="0" err="1">
                <a:latin typeface="Arial" panose="020B0604020202020204" pitchFamily="34" charset="0"/>
                <a:cs typeface="Arial" panose="020B0604020202020204" pitchFamily="34" charset="0"/>
              </a:rPr>
              <a:t>suonerie</a:t>
            </a:r>
            <a:r>
              <a:rPr lang="en-US" sz="3600" dirty="0">
                <a:latin typeface="Arial" panose="020B0604020202020204" pitchFamily="34" charset="0"/>
                <a:cs typeface="Arial" panose="020B0604020202020204" pitchFamily="34" charset="0"/>
              </a:rPr>
              <a:t>.</a:t>
            </a:r>
          </a:p>
          <a:p>
            <a:pPr marL="647700" lvl="0" indent="-571500">
              <a:spcBef>
                <a:spcPts val="1000"/>
              </a:spcBef>
              <a:buClr>
                <a:srgbClr val="0168B4"/>
              </a:buClr>
              <a:buSzPct val="100000"/>
              <a:buFont typeface="Wingdings" panose="05000000000000000000" pitchFamily="2" charset="2"/>
              <a:buChar char="§"/>
            </a:pPr>
            <a:endParaRPr lang="en-US" sz="3600" u="sng" dirty="0">
              <a:solidFill>
                <a:schemeClr val="hlink"/>
              </a:solidFill>
              <a:latin typeface="Arial" panose="020B0604020202020204" pitchFamily="34" charset="0"/>
              <a:cs typeface="Arial" panose="020B0604020202020204" pitchFamily="34" charset="0"/>
            </a:endParaRPr>
          </a:p>
          <a:p>
            <a:pPr marL="647700" lvl="0" indent="-571500">
              <a:spcBef>
                <a:spcPts val="1000"/>
              </a:spcBef>
              <a:buClr>
                <a:srgbClr val="0168B4"/>
              </a:buClr>
              <a:buSzPct val="100000"/>
              <a:buFont typeface="Wingdings" panose="05000000000000000000" pitchFamily="2" charset="2"/>
              <a:buChar char="§"/>
            </a:pPr>
            <a:r>
              <a:rPr lang="en-US" sz="3600" u="sng" dirty="0">
                <a:solidFill>
                  <a:schemeClr val="hlink"/>
                </a:solidFill>
                <a:latin typeface="Courier New" panose="02070309020205020404" pitchFamily="49" charset="0"/>
                <a:cs typeface="Courier New" panose="02070309020205020404" pitchFamily="49" charset="0"/>
              </a:rPr>
              <a:t>DIRECTORY_DOCUMENTS</a:t>
            </a:r>
            <a:br>
              <a:rPr lang="en-US" sz="3600" u="sng" dirty="0">
                <a:solidFill>
                  <a:schemeClr val="hlink"/>
                </a:solidFill>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Per </a:t>
            </a:r>
            <a:r>
              <a:rPr lang="en-US" sz="3600" dirty="0" err="1">
                <a:latin typeface="Arial" panose="020B0604020202020204" pitchFamily="34" charset="0"/>
                <a:cs typeface="Arial" panose="020B0604020202020204" pitchFamily="34" charset="0"/>
              </a:rPr>
              <a:t>accedere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documenti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creati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dall’utente</a:t>
            </a:r>
            <a:r>
              <a:rPr lang="en-US" sz="3600" dirty="0">
                <a:latin typeface="Arial" panose="020B0604020202020204" pitchFamily="34" charset="0"/>
                <a:cs typeface="Arial" panose="020B0604020202020204" pitchFamily="34" charset="0"/>
              </a:rPr>
              <a:t>.</a:t>
            </a:r>
          </a:p>
          <a:p>
            <a:pPr marL="647700" lvl="0" indent="-571500">
              <a:spcBef>
                <a:spcPts val="1000"/>
              </a:spcBef>
              <a:buClr>
                <a:srgbClr val="0168B4"/>
              </a:buClr>
              <a:buSzPct val="100000"/>
              <a:buFont typeface="Wingdings" panose="05000000000000000000" pitchFamily="2" charset="2"/>
              <a:buChar char="§"/>
            </a:pPr>
            <a:endParaRPr lang="en-US" sz="3600" u="sng" dirty="0">
              <a:solidFill>
                <a:schemeClr val="hlink"/>
              </a:solidFill>
              <a:latin typeface="Arial" panose="020B0604020202020204" pitchFamily="34" charset="0"/>
              <a:cs typeface="Arial" panose="020B0604020202020204" pitchFamily="34" charset="0"/>
            </a:endParaRPr>
          </a:p>
          <a:p>
            <a:pPr marL="647700" lvl="0" indent="-571500">
              <a:spcBef>
                <a:spcPts val="1000"/>
              </a:spcBef>
              <a:buClr>
                <a:srgbClr val="0168B4"/>
              </a:buClr>
              <a:buSzPct val="100000"/>
              <a:buFont typeface="Wingdings" panose="05000000000000000000" pitchFamily="2" charset="2"/>
              <a:buChar char="§"/>
            </a:pPr>
            <a:r>
              <a:rPr lang="en-US" sz="3600" u="sng" dirty="0">
                <a:solidFill>
                  <a:schemeClr val="hlink"/>
                </a:solidFill>
                <a:latin typeface="Courier New" panose="02070309020205020404" pitchFamily="49" charset="0"/>
                <a:cs typeface="Courier New" panose="02070309020205020404" pitchFamily="49" charset="0"/>
              </a:rPr>
              <a:t>DIRECTORY_DOWNLOADS</a:t>
            </a:r>
            <a:br>
              <a:rPr lang="en-US" sz="3600" u="sng" dirty="0">
                <a:solidFill>
                  <a:schemeClr val="hlink"/>
                </a:solidFill>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Per </a:t>
            </a:r>
            <a:r>
              <a:rPr lang="en-US" sz="3600" dirty="0" err="1">
                <a:latin typeface="Arial" panose="020B0604020202020204" pitchFamily="34" charset="0"/>
                <a:cs typeface="Arial" panose="020B0604020202020204" pitchFamily="34" charset="0"/>
              </a:rPr>
              <a:t>accedere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ai</a:t>
            </a:r>
            <a:r>
              <a:rPr lang="en-US" sz="3600" dirty="0">
                <a:latin typeface="Arial" panose="020B0604020202020204" pitchFamily="34" charset="0"/>
                <a:cs typeface="Arial" panose="020B0604020202020204" pitchFamily="34" charset="0"/>
              </a:rPr>
              <a:t> file </a:t>
            </a:r>
            <a:r>
              <a:rPr lang="en-US" sz="3600" dirty="0" err="1">
                <a:latin typeface="Arial" panose="020B0604020202020204" pitchFamily="34" charset="0"/>
                <a:cs typeface="Arial" panose="020B0604020202020204" pitchFamily="34" charset="0"/>
              </a:rPr>
              <a:t>scaricati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dall’utente</a:t>
            </a:r>
            <a:r>
              <a:rPr lang="en-US" sz="3600" dirty="0">
                <a:latin typeface="Arial" panose="020B0604020202020204" pitchFamily="34" charset="0"/>
                <a:cs typeface="Arial" panose="020B0604020202020204" pitchFamily="34" charset="0"/>
              </a:rPr>
              <a:t>.</a:t>
            </a:r>
          </a:p>
          <a:p>
            <a:pPr marL="571500" indent="-571500">
              <a:buClr>
                <a:schemeClr val="accent1"/>
              </a:buClr>
              <a:buFont typeface="Wingdings" panose="05000000000000000000" pitchFamily="2" charset="2"/>
              <a:buChar char="Ø"/>
            </a:pPr>
            <a:endParaRPr lang="en-US" sz="3600" dirty="0">
              <a:latin typeface="Arial" panose="020B0604020202020204" pitchFamily="34" charset="0"/>
              <a:cs typeface="Arial" panose="020B0604020202020204" pitchFamily="34" charset="0"/>
            </a:endParaRPr>
          </a:p>
          <a:p>
            <a:pPr marL="571500" indent="-571500">
              <a:buClr>
                <a:schemeClr val="accent1"/>
              </a:buClr>
              <a:buFont typeface="Wingdings" panose="05000000000000000000" pitchFamily="2" charset="2"/>
              <a:buChar char="Ø"/>
            </a:pPr>
            <a:endParaRPr lang="en-US" sz="3600" dirty="0">
              <a:latin typeface="Arial" panose="020B0604020202020204" pitchFamily="34" charset="0"/>
              <a:cs typeface="Arial" panose="020B0604020202020204" pitchFamily="34" charset="0"/>
            </a:endParaRPr>
          </a:p>
          <a:p>
            <a:pPr>
              <a:buClr>
                <a:schemeClr val="accent1"/>
              </a:buClr>
            </a:pPr>
            <a:r>
              <a:rPr lang="en" sz="3600" b="1" u="sng" dirty="0">
                <a:solidFill>
                  <a:schemeClr val="accent5"/>
                </a:solidFill>
                <a:latin typeface="Arial" panose="020B0604020202020204" pitchFamily="34" charset="0"/>
                <a:ea typeface="Roboto"/>
                <a:cs typeface="Arial" panose="020B0604020202020204" pitchFamily="34" charset="0"/>
                <a:sym typeface="Roboto"/>
                <a:hlinkClick r:id="rId3">
                  <a:extLst>
                    <a:ext uri="{A12FA001-AC4F-418D-AE19-62706E023703}">
                      <ahyp:hlinkClr xmlns:ahyp="http://schemas.microsoft.com/office/drawing/2018/hyperlinkcolor" val="tx"/>
                    </a:ext>
                  </a:extLst>
                </a:hlinkClick>
              </a:rPr>
              <a:t>developer.android.com/reference/android/os/Environment.html</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70669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57130"/>
          </a:xfrm>
        </p:spPr>
        <p:txBody>
          <a:bodyPr/>
          <a:lstStyle/>
          <a:p>
            <a:pPr lvl="0">
              <a:spcBef>
                <a:spcPts val="0"/>
              </a:spcBef>
            </a:pPr>
            <a:r>
              <a:rPr lang="en" sz="4800" dirty="0"/>
              <a:t>Accesso a cartelle esterne pubbliche</a:t>
            </a:r>
            <a:endParaRPr lang="en-US" sz="4800"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14</a:t>
            </a:fld>
            <a:endParaRPr/>
          </a:p>
        </p:txBody>
      </p:sp>
      <p:sp>
        <p:nvSpPr>
          <p:cNvPr id="14" name="TextBox 2"/>
          <p:cNvSpPr txBox="1"/>
          <p:nvPr/>
        </p:nvSpPr>
        <p:spPr>
          <a:xfrm>
            <a:off x="685800" y="2752189"/>
            <a:ext cx="17602200" cy="6594113"/>
          </a:xfrm>
          <a:prstGeom prst="rect">
            <a:avLst/>
          </a:prstGeom>
          <a:noFill/>
        </p:spPr>
        <p:txBody>
          <a:bodyPr wrap="square" rtlCol="0">
            <a:spAutoFit/>
          </a:bodyPr>
          <a:lstStyle/>
          <a:p>
            <a:pPr marL="647700" lvl="0" indent="-571500">
              <a:spcBef>
                <a:spcPts val="1000"/>
              </a:spcBef>
              <a:buClr>
                <a:srgbClr val="0168B4"/>
              </a:buClr>
              <a:buSzPct val="100000"/>
              <a:buFont typeface="Wingdings" panose="05000000000000000000" pitchFamily="2" charset="2"/>
              <a:buChar char="§"/>
            </a:pPr>
            <a:r>
              <a:rPr lang="en-US" sz="3600" dirty="0" err="1"/>
              <a:t>Prelevare</a:t>
            </a:r>
            <a:r>
              <a:rPr lang="en-US" sz="3600" dirty="0"/>
              <a:t> </a:t>
            </a:r>
            <a:r>
              <a:rPr lang="en-US" sz="3600" dirty="0" err="1"/>
              <a:t>il</a:t>
            </a:r>
            <a:r>
              <a:rPr lang="en-US" sz="3600" dirty="0"/>
              <a:t> path </a:t>
            </a:r>
            <a:r>
              <a:rPr lang="en-US" sz="3600" u="sng" dirty="0" err="1">
                <a:solidFill>
                  <a:schemeClr val="accent5"/>
                </a:solidFill>
                <a:latin typeface="Courier New" panose="02070309020205020404" pitchFamily="49" charset="0"/>
                <a:cs typeface="Courier New" panose="02070309020205020404" pitchFamily="49" charset="0"/>
                <a:hlinkClick r:id="rId2">
                  <a:extLst>
                    <a:ext uri="{A12FA001-AC4F-418D-AE19-62706E023703}">
                      <ahyp:hlinkClr xmlns:ahyp="http://schemas.microsoft.com/office/drawing/2018/hyperlinkcolor" val="tx"/>
                    </a:ext>
                  </a:extLst>
                </a:hlinkClick>
              </a:rPr>
              <a:t>getExternalStoragePublicDirectory</a:t>
            </a:r>
            <a:r>
              <a:rPr lang="en-US" sz="3600" u="sng" dirty="0">
                <a:solidFill>
                  <a:schemeClr val="accent5"/>
                </a:solidFill>
                <a:latin typeface="Courier New" panose="02070309020205020404" pitchFamily="49" charset="0"/>
                <a:cs typeface="Courier New" panose="02070309020205020404" pitchFamily="49" charset="0"/>
                <a:hlinkClick r:id="rId2">
                  <a:extLst>
                    <a:ext uri="{A12FA001-AC4F-418D-AE19-62706E023703}">
                      <ahyp:hlinkClr xmlns:ahyp="http://schemas.microsoft.com/office/drawing/2018/hyperlinkcolor" val="tx"/>
                    </a:ext>
                  </a:extLst>
                </a:hlinkClick>
              </a:rPr>
              <a:t>()</a:t>
            </a:r>
            <a:endParaRPr lang="en-US" sz="3600" dirty="0">
              <a:latin typeface="Courier New" panose="02070309020205020404" pitchFamily="49" charset="0"/>
              <a:cs typeface="Courier New" panose="02070309020205020404" pitchFamily="49" charset="0"/>
            </a:endParaRPr>
          </a:p>
          <a:p>
            <a:pPr marL="647700" lvl="0" indent="-571500">
              <a:spcBef>
                <a:spcPts val="1000"/>
              </a:spcBef>
              <a:buClr>
                <a:srgbClr val="0168B4"/>
              </a:buClr>
              <a:buSzPct val="100000"/>
              <a:buFont typeface="Wingdings" panose="05000000000000000000" pitchFamily="2" charset="2"/>
              <a:buChar char="§"/>
            </a:pPr>
            <a:endParaRPr lang="en-US" sz="3600" dirty="0"/>
          </a:p>
          <a:p>
            <a:pPr marL="647700" lvl="0" indent="-571500">
              <a:spcBef>
                <a:spcPts val="1000"/>
              </a:spcBef>
              <a:buClr>
                <a:srgbClr val="0168B4"/>
              </a:buClr>
              <a:buSzPct val="100000"/>
              <a:buFont typeface="Wingdings" panose="05000000000000000000" pitchFamily="2" charset="2"/>
              <a:buChar char="§"/>
            </a:pPr>
            <a:r>
              <a:rPr lang="en-US" sz="3600" dirty="0" err="1"/>
              <a:t>Creare</a:t>
            </a:r>
            <a:r>
              <a:rPr lang="en-US" sz="3600" dirty="0"/>
              <a:t> </a:t>
            </a:r>
            <a:r>
              <a:rPr lang="en-US" sz="3600" dirty="0" err="1"/>
              <a:t>il</a:t>
            </a:r>
            <a:r>
              <a:rPr lang="en-US" sz="3600" dirty="0"/>
              <a:t> file</a:t>
            </a:r>
          </a:p>
          <a:p>
            <a:pPr lvl="0">
              <a:spcBef>
                <a:spcPts val="1000"/>
              </a:spcBef>
              <a:buClr>
                <a:schemeClr val="dk1"/>
              </a:buClr>
              <a:buSzPts val="1100"/>
            </a:pPr>
            <a:endParaRPr lang="en-US" sz="3600" dirty="0"/>
          </a:p>
          <a:p>
            <a:pPr lvl="0">
              <a:spcBef>
                <a:spcPts val="1000"/>
              </a:spcBef>
              <a:buClr>
                <a:schemeClr val="dk1"/>
              </a:buClr>
              <a:buSzPts val="1100"/>
            </a:pPr>
            <a:endParaRPr lang="en-US" sz="3600" dirty="0"/>
          </a:p>
          <a:p>
            <a:pPr lvl="0">
              <a:spcBef>
                <a:spcPts val="1000"/>
              </a:spcBef>
              <a:buClr>
                <a:schemeClr val="dk1"/>
              </a:buClr>
              <a:buSzPts val="1100"/>
            </a:pPr>
            <a:endParaRPr lang="en-US" sz="3600" dirty="0"/>
          </a:p>
          <a:p>
            <a:pPr lvl="0">
              <a:spcBef>
                <a:spcPts val="1000"/>
              </a:spcBef>
              <a:buClr>
                <a:schemeClr val="dk1"/>
              </a:buClr>
              <a:buSzPts val="1100"/>
            </a:pPr>
            <a:r>
              <a:rPr lang="en-US" sz="3600" dirty="0">
                <a:latin typeface="Courier New" panose="02070309020205020404" pitchFamily="49" charset="0"/>
                <a:ea typeface="Consolas"/>
                <a:cs typeface="Courier New" panose="02070309020205020404" pitchFamily="49" charset="0"/>
                <a:sym typeface="Consolas"/>
              </a:rPr>
              <a:t>File path = </a:t>
            </a:r>
            <a:r>
              <a:rPr lang="en-US" sz="3600" dirty="0" err="1">
                <a:latin typeface="Courier New" panose="02070309020205020404" pitchFamily="49" charset="0"/>
                <a:ea typeface="Consolas"/>
                <a:cs typeface="Courier New" panose="02070309020205020404" pitchFamily="49" charset="0"/>
                <a:sym typeface="Consolas"/>
              </a:rPr>
              <a:t>Environment.getExternalStoragePublicDirectory</a:t>
            </a:r>
            <a:r>
              <a:rPr lang="en-US" sz="3600" dirty="0">
                <a:latin typeface="Courier New" panose="02070309020205020404" pitchFamily="49" charset="0"/>
                <a:ea typeface="Consolas"/>
                <a:cs typeface="Courier New" panose="02070309020205020404" pitchFamily="49" charset="0"/>
                <a:sym typeface="Consolas"/>
              </a:rPr>
              <a:t>(</a:t>
            </a:r>
          </a:p>
          <a:p>
            <a:pPr lvl="0">
              <a:spcBef>
                <a:spcPts val="500"/>
              </a:spcBef>
              <a:buClr>
                <a:schemeClr val="dk1"/>
              </a:buClr>
              <a:buSzPts val="1100"/>
            </a:pPr>
            <a:r>
              <a:rPr lang="en-US" sz="3600" dirty="0">
                <a:latin typeface="Courier New" panose="02070309020205020404" pitchFamily="49" charset="0"/>
                <a:ea typeface="Consolas"/>
                <a:cs typeface="Courier New" panose="02070309020205020404" pitchFamily="49" charset="0"/>
                <a:sym typeface="Consolas"/>
              </a:rPr>
              <a:t>            </a:t>
            </a:r>
            <a:r>
              <a:rPr lang="en-US" sz="3600" dirty="0" err="1">
                <a:latin typeface="Courier New" panose="02070309020205020404" pitchFamily="49" charset="0"/>
                <a:ea typeface="Consolas"/>
                <a:cs typeface="Courier New" panose="02070309020205020404" pitchFamily="49" charset="0"/>
                <a:sym typeface="Consolas"/>
              </a:rPr>
              <a:t>Environment.DIRECTORY_PICTURES</a:t>
            </a:r>
            <a:r>
              <a:rPr lang="en-US" sz="3600" dirty="0">
                <a:latin typeface="Courier New" panose="02070309020205020404" pitchFamily="49" charset="0"/>
                <a:ea typeface="Consolas"/>
                <a:cs typeface="Courier New" panose="02070309020205020404" pitchFamily="49" charset="0"/>
                <a:sym typeface="Consolas"/>
              </a:rPr>
              <a:t>);</a:t>
            </a:r>
          </a:p>
          <a:p>
            <a:pPr lvl="0">
              <a:spcBef>
                <a:spcPts val="1000"/>
              </a:spcBef>
              <a:buClr>
                <a:schemeClr val="dk1"/>
              </a:buClr>
              <a:buSzPts val="1100"/>
            </a:pPr>
            <a:r>
              <a:rPr lang="en-US" sz="3600" dirty="0">
                <a:latin typeface="Courier New" panose="02070309020205020404" pitchFamily="49" charset="0"/>
                <a:ea typeface="Consolas"/>
                <a:cs typeface="Courier New" panose="02070309020205020404" pitchFamily="49" charset="0"/>
                <a:sym typeface="Consolas"/>
              </a:rPr>
              <a:t>File </a:t>
            </a:r>
            <a:r>
              <a:rPr lang="en-US" sz="3600" dirty="0" err="1">
                <a:latin typeface="Courier New" panose="02070309020205020404" pitchFamily="49" charset="0"/>
                <a:ea typeface="Consolas"/>
                <a:cs typeface="Courier New" panose="02070309020205020404" pitchFamily="49" charset="0"/>
                <a:sym typeface="Consolas"/>
              </a:rPr>
              <a:t>file</a:t>
            </a:r>
            <a:r>
              <a:rPr lang="en-US" sz="3600" dirty="0">
                <a:latin typeface="Courier New" panose="02070309020205020404" pitchFamily="49" charset="0"/>
                <a:ea typeface="Consolas"/>
                <a:cs typeface="Courier New" panose="02070309020205020404" pitchFamily="49" charset="0"/>
                <a:sym typeface="Consolas"/>
              </a:rPr>
              <a:t> = new File(path, "DemoPicture.jpg");</a:t>
            </a:r>
            <a:endParaRPr lang="en-US" sz="3600" dirty="0">
              <a:solidFill>
                <a:schemeClr val="dk1"/>
              </a:solidFill>
              <a:latin typeface="Courier New" panose="02070309020205020404" pitchFamily="49" charset="0"/>
              <a:ea typeface="Arial"/>
              <a:cs typeface="Courier New" panose="02070309020205020404" pitchFamily="49" charset="0"/>
              <a:sym typeface="Arial"/>
            </a:endParaRPr>
          </a:p>
          <a:p>
            <a:pPr>
              <a:buClr>
                <a:schemeClr val="accent1"/>
              </a:buClr>
            </a:pPr>
            <a:endParaRPr lang="en-US" sz="3600" dirty="0"/>
          </a:p>
        </p:txBody>
      </p:sp>
    </p:spTree>
    <p:extLst>
      <p:ext uri="{BB962C8B-B14F-4D97-AF65-F5344CB8AC3E}">
        <p14:creationId xmlns:p14="http://schemas.microsoft.com/office/powerpoint/2010/main" val="34630555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57130"/>
          </a:xfrm>
        </p:spPr>
        <p:txBody>
          <a:bodyPr/>
          <a:lstStyle/>
          <a:p>
            <a:pPr lvl="0">
              <a:spcBef>
                <a:spcPts val="0"/>
              </a:spcBef>
            </a:pPr>
            <a:r>
              <a:rPr lang="en" sz="4800" dirty="0"/>
              <a:t>Quanto spazio e’ rimasto?</a:t>
            </a:r>
            <a:endParaRPr lang="en-US" sz="4800"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15</a:t>
            </a:fld>
            <a:endParaRPr/>
          </a:p>
        </p:txBody>
      </p:sp>
      <p:sp>
        <p:nvSpPr>
          <p:cNvPr id="14" name="TextBox 2"/>
          <p:cNvSpPr txBox="1"/>
          <p:nvPr/>
        </p:nvSpPr>
        <p:spPr>
          <a:xfrm>
            <a:off x="685800" y="2752189"/>
            <a:ext cx="17602200" cy="6196568"/>
          </a:xfrm>
          <a:prstGeom prst="rect">
            <a:avLst/>
          </a:prstGeom>
          <a:noFill/>
        </p:spPr>
        <p:txBody>
          <a:bodyPr wrap="square" rtlCol="0">
            <a:spAutoFit/>
          </a:bodyPr>
          <a:lstStyle/>
          <a:p>
            <a:pPr marL="647700" lvl="0" indent="-571500">
              <a:spcBef>
                <a:spcPts val="1000"/>
              </a:spcBef>
              <a:buClr>
                <a:srgbClr val="0168B4"/>
              </a:buClr>
              <a:buSzPct val="100000"/>
              <a:buFont typeface="Wingdings" panose="05000000000000000000" pitchFamily="2" charset="2"/>
              <a:buChar char="§"/>
            </a:pPr>
            <a:r>
              <a:rPr lang="en-US" sz="3600" dirty="0">
                <a:latin typeface="Arial" panose="020B0604020202020204" pitchFamily="34" charset="0"/>
                <a:cs typeface="Arial" panose="020B0604020202020204" pitchFamily="34" charset="0"/>
              </a:rPr>
              <a:t>Se non ci fosse </a:t>
            </a:r>
            <a:r>
              <a:rPr lang="en-US" sz="3600" dirty="0" err="1">
                <a:latin typeface="Arial" panose="020B0604020202020204" pitchFamily="34" charset="0"/>
                <a:cs typeface="Arial" panose="020B0604020202020204" pitchFamily="34" charset="0"/>
              </a:rPr>
              <a:t>abbastanza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spazio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viene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lanciata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un’eccezione</a:t>
            </a:r>
            <a:r>
              <a:rPr lang="en-US" sz="3600" dirty="0">
                <a:latin typeface="Arial" panose="020B0604020202020204" pitchFamily="34" charset="0"/>
                <a:cs typeface="Arial" panose="020B0604020202020204" pitchFamily="34" charset="0"/>
              </a:rPr>
              <a:t> di </a:t>
            </a:r>
            <a:r>
              <a:rPr lang="en-US" sz="3600" dirty="0" err="1">
                <a:latin typeface="Arial" panose="020B0604020202020204" pitchFamily="34" charset="0"/>
                <a:cs typeface="Arial" panose="020B0604020202020204" pitchFamily="34" charset="0"/>
              </a:rPr>
              <a:t>tipo</a:t>
            </a:r>
            <a:r>
              <a:rPr lang="en-US" sz="3600" dirty="0">
                <a:latin typeface="Arial" panose="020B0604020202020204" pitchFamily="34" charset="0"/>
                <a:cs typeface="Arial" panose="020B0604020202020204" pitchFamily="34" charset="0"/>
              </a:rPr>
              <a:t> </a:t>
            </a:r>
            <a:r>
              <a:rPr lang="en-US" sz="3600" u="sng" dirty="0" err="1">
                <a:solidFill>
                  <a:schemeClr val="accent5"/>
                </a:solidFill>
                <a:latin typeface="Courier New" panose="02070309020205020404" pitchFamily="49" charset="0"/>
                <a:cs typeface="Courier New" panose="02070309020205020404" pitchFamily="49" charset="0"/>
                <a:hlinkClick r:id="rId2">
                  <a:extLst>
                    <a:ext uri="{A12FA001-AC4F-418D-AE19-62706E023703}">
                      <ahyp:hlinkClr xmlns:ahyp="http://schemas.microsoft.com/office/drawing/2018/hyperlinkcolor" val="tx"/>
                    </a:ext>
                  </a:extLst>
                </a:hlinkClick>
              </a:rPr>
              <a:t>IOException</a:t>
            </a:r>
            <a:endParaRPr lang="en-US" sz="3600" dirty="0">
              <a:latin typeface="Courier New" panose="02070309020205020404" pitchFamily="49" charset="0"/>
              <a:cs typeface="Courier New" panose="02070309020205020404" pitchFamily="49" charset="0"/>
            </a:endParaRPr>
          </a:p>
          <a:p>
            <a:pPr marL="647700" lvl="0" indent="-571500">
              <a:spcBef>
                <a:spcPts val="1000"/>
              </a:spcBef>
              <a:buClr>
                <a:srgbClr val="0168B4"/>
              </a:buClr>
              <a:buSzPct val="100000"/>
              <a:buFont typeface="Wingdings" panose="05000000000000000000" pitchFamily="2" charset="2"/>
              <a:buChar char="§"/>
            </a:pPr>
            <a:endParaRPr lang="en-US" sz="3600" dirty="0">
              <a:latin typeface="Arial" panose="020B0604020202020204" pitchFamily="34" charset="0"/>
              <a:cs typeface="Arial" panose="020B0604020202020204" pitchFamily="34" charset="0"/>
            </a:endParaRPr>
          </a:p>
          <a:p>
            <a:pPr marL="647700" lvl="0" indent="-571500">
              <a:spcBef>
                <a:spcPts val="1000"/>
              </a:spcBef>
              <a:buClr>
                <a:srgbClr val="0168B4"/>
              </a:buClr>
              <a:buSzPct val="100000"/>
              <a:buFont typeface="Wingdings" panose="05000000000000000000" pitchFamily="2" charset="2"/>
              <a:buChar char="§"/>
            </a:pPr>
            <a:r>
              <a:rPr lang="en-US" sz="3600" dirty="0">
                <a:latin typeface="Arial" panose="020B0604020202020204" pitchFamily="34" charset="0"/>
                <a:cs typeface="Arial" panose="020B0604020202020204" pitchFamily="34" charset="0"/>
              </a:rPr>
              <a:t>Se </a:t>
            </a:r>
            <a:r>
              <a:rPr lang="en-US" sz="3600" dirty="0" err="1">
                <a:latin typeface="Arial" panose="020B0604020202020204" pitchFamily="34" charset="0"/>
                <a:cs typeface="Arial" panose="020B0604020202020204" pitchFamily="34" charset="0"/>
              </a:rPr>
              <a:t>si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conosce</a:t>
            </a:r>
            <a:r>
              <a:rPr lang="en-US" sz="3600" dirty="0">
                <a:latin typeface="Arial" panose="020B0604020202020204" pitchFamily="34" charset="0"/>
                <a:cs typeface="Arial" panose="020B0604020202020204" pitchFamily="34" charset="0"/>
              </a:rPr>
              <a:t> la </a:t>
            </a:r>
            <a:r>
              <a:rPr lang="en-US" sz="3600" dirty="0" err="1">
                <a:latin typeface="Arial" panose="020B0604020202020204" pitchFamily="34" charset="0"/>
                <a:cs typeface="Arial" panose="020B0604020202020204" pitchFamily="34" charset="0"/>
              </a:rPr>
              <a:t>dimensione</a:t>
            </a:r>
            <a:r>
              <a:rPr lang="en-US" sz="3600" dirty="0">
                <a:latin typeface="Arial" panose="020B0604020202020204" pitchFamily="34" charset="0"/>
                <a:cs typeface="Arial" panose="020B0604020202020204" pitchFamily="34" charset="0"/>
              </a:rPr>
              <a:t> del file da </a:t>
            </a:r>
            <a:r>
              <a:rPr lang="en-US" sz="3600" dirty="0" err="1">
                <a:latin typeface="Arial" panose="020B0604020202020204" pitchFamily="34" charset="0"/>
                <a:cs typeface="Arial" panose="020B0604020202020204" pitchFamily="34" charset="0"/>
              </a:rPr>
              <a:t>salvare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controllare</a:t>
            </a:r>
            <a:r>
              <a:rPr lang="en-US" sz="3600" dirty="0">
                <a:latin typeface="Arial" panose="020B0604020202020204" pitchFamily="34" charset="0"/>
                <a:cs typeface="Arial" panose="020B0604020202020204" pitchFamily="34" charset="0"/>
              </a:rPr>
              <a:t> lo </a:t>
            </a:r>
            <a:r>
              <a:rPr lang="en-US" sz="3600" dirty="0" err="1">
                <a:latin typeface="Arial" panose="020B0604020202020204" pitchFamily="34" charset="0"/>
                <a:cs typeface="Arial" panose="020B0604020202020204" pitchFamily="34" charset="0"/>
              </a:rPr>
              <a:t>spazio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rimasto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tramite</a:t>
            </a:r>
            <a:r>
              <a:rPr lang="en-US" sz="3600" dirty="0">
                <a:latin typeface="Arial" panose="020B0604020202020204" pitchFamily="34" charset="0"/>
                <a:cs typeface="Arial" panose="020B0604020202020204" pitchFamily="34" charset="0"/>
              </a:rPr>
              <a:t>:</a:t>
            </a:r>
          </a:p>
          <a:p>
            <a:pPr marL="1104900" lvl="1" indent="-571500">
              <a:spcBef>
                <a:spcPts val="200"/>
              </a:spcBef>
              <a:buClr>
                <a:srgbClr val="0168B4"/>
              </a:buClr>
              <a:buSzPts val="2400"/>
              <a:buFont typeface="Arial" panose="020B0604020202020204" pitchFamily="34" charset="0"/>
              <a:buChar char="•"/>
            </a:pPr>
            <a:r>
              <a:rPr lang="en-US" sz="3600" u="sng" dirty="0" err="1">
                <a:solidFill>
                  <a:schemeClr val="accent5"/>
                </a:solidFill>
                <a:latin typeface="Courier New" panose="02070309020205020404" pitchFamily="49" charset="0"/>
                <a:cs typeface="Courier New" panose="02070309020205020404" pitchFamily="49" charset="0"/>
                <a:hlinkClick r:id="rId3">
                  <a:extLst>
                    <a:ext uri="{A12FA001-AC4F-418D-AE19-62706E023703}">
                      <ahyp:hlinkClr xmlns:ahyp="http://schemas.microsoft.com/office/drawing/2018/hyperlinkcolor" val="tx"/>
                    </a:ext>
                  </a:extLst>
                </a:hlinkClick>
              </a:rPr>
              <a:t>getFreeSpace</a:t>
            </a:r>
            <a:r>
              <a:rPr lang="en-US" sz="3600" u="sng" dirty="0">
                <a:solidFill>
                  <a:schemeClr val="accent5"/>
                </a:solidFill>
                <a:latin typeface="Courier New" panose="02070309020205020404" pitchFamily="49" charset="0"/>
                <a:cs typeface="Courier New" panose="02070309020205020404" pitchFamily="49" charset="0"/>
                <a:hlinkClick r:id="rId3">
                  <a:extLst>
                    <a:ext uri="{A12FA001-AC4F-418D-AE19-62706E023703}">
                      <ahyp:hlinkClr xmlns:ahyp="http://schemas.microsoft.com/office/drawing/2018/hyperlinkcolor" val="tx"/>
                    </a:ext>
                  </a:extLst>
                </a:hlinkClick>
              </a:rPr>
              <a:t>()</a:t>
            </a:r>
            <a:endParaRPr lang="en-US" sz="3600" dirty="0">
              <a:latin typeface="Courier New" panose="02070309020205020404" pitchFamily="49" charset="0"/>
              <a:cs typeface="Courier New" panose="02070309020205020404" pitchFamily="49" charset="0"/>
            </a:endParaRPr>
          </a:p>
          <a:p>
            <a:pPr marL="1104900" lvl="1" indent="-571500">
              <a:spcBef>
                <a:spcPts val="200"/>
              </a:spcBef>
              <a:buClr>
                <a:srgbClr val="0168B4"/>
              </a:buClr>
              <a:buSzPts val="2400"/>
              <a:buFont typeface="Arial" panose="020B0604020202020204" pitchFamily="34" charset="0"/>
              <a:buChar char="•"/>
            </a:pPr>
            <a:r>
              <a:rPr lang="en-US" sz="3600" u="sng" dirty="0" err="1">
                <a:solidFill>
                  <a:schemeClr val="accent5"/>
                </a:solidFill>
                <a:latin typeface="Courier New" panose="02070309020205020404" pitchFamily="49" charset="0"/>
                <a:cs typeface="Courier New" panose="02070309020205020404" pitchFamily="49" charset="0"/>
                <a:hlinkClick r:id="rId4">
                  <a:extLst>
                    <a:ext uri="{A12FA001-AC4F-418D-AE19-62706E023703}">
                      <ahyp:hlinkClr xmlns:ahyp="http://schemas.microsoft.com/office/drawing/2018/hyperlinkcolor" val="tx"/>
                    </a:ext>
                  </a:extLst>
                </a:hlinkClick>
              </a:rPr>
              <a:t>getTotalSpace</a:t>
            </a:r>
            <a:r>
              <a:rPr lang="en-US" sz="3600" u="sng" dirty="0">
                <a:solidFill>
                  <a:schemeClr val="accent5"/>
                </a:solidFill>
                <a:latin typeface="Courier New" panose="02070309020205020404" pitchFamily="49" charset="0"/>
                <a:cs typeface="Courier New" panose="02070309020205020404" pitchFamily="49" charset="0"/>
                <a:hlinkClick r:id="rId4">
                  <a:extLst>
                    <a:ext uri="{A12FA001-AC4F-418D-AE19-62706E023703}">
                      <ahyp:hlinkClr xmlns:ahyp="http://schemas.microsoft.com/office/drawing/2018/hyperlinkcolor" val="tx"/>
                    </a:ext>
                  </a:extLst>
                </a:hlinkClick>
              </a:rPr>
              <a:t>()</a:t>
            </a:r>
            <a:endParaRPr lang="en-US" sz="3600" dirty="0">
              <a:latin typeface="Courier New" panose="02070309020205020404" pitchFamily="49" charset="0"/>
              <a:cs typeface="Courier New" panose="02070309020205020404" pitchFamily="49" charset="0"/>
            </a:endParaRPr>
          </a:p>
          <a:p>
            <a:pPr marL="647700" lvl="0" indent="-571500">
              <a:spcBef>
                <a:spcPts val="1000"/>
              </a:spcBef>
              <a:buClr>
                <a:srgbClr val="0168B4"/>
              </a:buClr>
              <a:buSzPct val="100000"/>
              <a:buFont typeface="Wingdings" panose="05000000000000000000" pitchFamily="2" charset="2"/>
              <a:buChar char="§"/>
            </a:pPr>
            <a:endParaRPr lang="en-US" sz="3600" dirty="0">
              <a:latin typeface="Arial" panose="020B0604020202020204" pitchFamily="34" charset="0"/>
              <a:cs typeface="Arial" panose="020B0604020202020204" pitchFamily="34" charset="0"/>
            </a:endParaRPr>
          </a:p>
          <a:p>
            <a:pPr marL="647700" lvl="0" indent="-571500">
              <a:spcBef>
                <a:spcPts val="1000"/>
              </a:spcBef>
              <a:buClr>
                <a:srgbClr val="0168B4"/>
              </a:buClr>
              <a:buSzPct val="100000"/>
              <a:buFont typeface="Wingdings" panose="05000000000000000000" pitchFamily="2" charset="2"/>
              <a:buChar char="§"/>
            </a:pPr>
            <a:r>
              <a:rPr lang="en-US" sz="3600" dirty="0">
                <a:latin typeface="Arial" panose="020B0604020202020204" pitchFamily="34" charset="0"/>
                <a:cs typeface="Arial" panose="020B0604020202020204" pitchFamily="34" charset="0"/>
              </a:rPr>
              <a:t>Se non </a:t>
            </a:r>
            <a:r>
              <a:rPr lang="en-US" sz="3600" dirty="0" err="1">
                <a:latin typeface="Arial" panose="020B0604020202020204" pitchFamily="34" charset="0"/>
                <a:cs typeface="Arial" panose="020B0604020202020204" pitchFamily="34" charset="0"/>
              </a:rPr>
              <a:t>si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conosce</a:t>
            </a:r>
            <a:r>
              <a:rPr lang="en-US" sz="3600" dirty="0">
                <a:latin typeface="Arial" panose="020B0604020202020204" pitchFamily="34" charset="0"/>
                <a:cs typeface="Arial" panose="020B0604020202020204" pitchFamily="34" charset="0"/>
              </a:rPr>
              <a:t> la </a:t>
            </a:r>
            <a:r>
              <a:rPr lang="en-US" sz="3600" dirty="0" err="1">
                <a:latin typeface="Arial" panose="020B0604020202020204" pitchFamily="34" charset="0"/>
                <a:cs typeface="Arial" panose="020B0604020202020204" pitchFamily="34" charset="0"/>
              </a:rPr>
              <a:t>dimensione</a:t>
            </a:r>
            <a:r>
              <a:rPr lang="en-US" sz="3600" dirty="0">
                <a:latin typeface="Arial" panose="020B0604020202020204" pitchFamily="34" charset="0"/>
                <a:cs typeface="Arial" panose="020B0604020202020204" pitchFamily="34" charset="0"/>
              </a:rPr>
              <a:t> del file </a:t>
            </a:r>
            <a:r>
              <a:rPr lang="en-US" sz="3600" dirty="0" err="1">
                <a:latin typeface="Arial" panose="020B0604020202020204" pitchFamily="34" charset="0"/>
                <a:cs typeface="Arial" panose="020B0604020202020204" pitchFamily="34" charset="0"/>
              </a:rPr>
              <a:t>utilizzareil</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blocco</a:t>
            </a:r>
            <a:r>
              <a:rPr lang="en-US" sz="3600" dirty="0">
                <a:latin typeface="Arial" panose="020B0604020202020204" pitchFamily="34" charset="0"/>
                <a:cs typeface="Arial" panose="020B0604020202020204" pitchFamily="34" charset="0"/>
              </a:rPr>
              <a:t> try/catch.</a:t>
            </a:r>
          </a:p>
          <a:p>
            <a:pPr>
              <a:buClr>
                <a:schemeClr val="accent1"/>
              </a:buClr>
            </a:pPr>
            <a:endParaRPr lang="en-US" sz="3600" dirty="0"/>
          </a:p>
        </p:txBody>
      </p:sp>
    </p:spTree>
    <p:extLst>
      <p:ext uri="{BB962C8B-B14F-4D97-AF65-F5344CB8AC3E}">
        <p14:creationId xmlns:p14="http://schemas.microsoft.com/office/powerpoint/2010/main" val="1559827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57130"/>
          </a:xfrm>
        </p:spPr>
        <p:txBody>
          <a:bodyPr/>
          <a:lstStyle/>
          <a:p>
            <a:pPr lvl="0">
              <a:spcBef>
                <a:spcPts val="0"/>
              </a:spcBef>
            </a:pPr>
            <a:r>
              <a:rPr lang="en" sz="4800" dirty="0"/>
              <a:t>Eliminare </a:t>
            </a:r>
            <a:r>
              <a:rPr lang="en-US" sz="4800" dirty="0" err="1"/>
              <a:t>i</a:t>
            </a:r>
            <a:r>
              <a:rPr lang="en-US" sz="4800" dirty="0"/>
              <a:t> files non </a:t>
            </a:r>
            <a:r>
              <a:rPr lang="en-US" sz="4800" dirty="0" err="1"/>
              <a:t>piu</a:t>
            </a:r>
            <a:r>
              <a:rPr lang="en-US" sz="4800" dirty="0"/>
              <a:t>’ </a:t>
            </a:r>
            <a:r>
              <a:rPr lang="en-US" sz="4800" dirty="0" err="1"/>
              <a:t>necessari</a:t>
            </a:r>
            <a:endParaRPr lang="en-US" sz="4800"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16</a:t>
            </a:fld>
            <a:endParaRPr/>
          </a:p>
        </p:txBody>
      </p:sp>
      <p:sp>
        <p:nvSpPr>
          <p:cNvPr id="14" name="TextBox 2"/>
          <p:cNvSpPr txBox="1"/>
          <p:nvPr/>
        </p:nvSpPr>
        <p:spPr>
          <a:xfrm>
            <a:off x="685800" y="2752189"/>
            <a:ext cx="17602200" cy="3311163"/>
          </a:xfrm>
          <a:prstGeom prst="rect">
            <a:avLst/>
          </a:prstGeom>
          <a:noFill/>
        </p:spPr>
        <p:txBody>
          <a:bodyPr wrap="square" rtlCol="0">
            <a:spAutoFit/>
          </a:bodyPr>
          <a:lstStyle/>
          <a:p>
            <a:pPr marL="647700" lvl="0" indent="-571500">
              <a:spcBef>
                <a:spcPts val="1000"/>
              </a:spcBef>
              <a:buClr>
                <a:srgbClr val="0168B4"/>
              </a:buClr>
              <a:buSzPct val="100000"/>
              <a:buFont typeface="Wingdings" panose="05000000000000000000" pitchFamily="2" charset="2"/>
              <a:buChar char="§"/>
            </a:pPr>
            <a:r>
              <a:rPr lang="en-US" sz="3600" dirty="0">
                <a:latin typeface="Arial" panose="020B0604020202020204" pitchFamily="34" charset="0"/>
                <a:cs typeface="Arial" panose="020B0604020202020204" pitchFamily="34" charset="0"/>
              </a:rPr>
              <a:t>External storage: </a:t>
            </a:r>
            <a:r>
              <a:rPr lang="en-US" sz="3600" dirty="0" err="1">
                <a:latin typeface="Courier New" panose="02070309020205020404" pitchFamily="49" charset="0"/>
                <a:ea typeface="Consolas"/>
                <a:cs typeface="Courier New" panose="02070309020205020404" pitchFamily="49" charset="0"/>
                <a:sym typeface="Consolas"/>
              </a:rPr>
              <a:t>myFile.delete</a:t>
            </a:r>
            <a:r>
              <a:rPr lang="en-US" sz="3600" dirty="0">
                <a:latin typeface="Courier New" panose="02070309020205020404" pitchFamily="49" charset="0"/>
                <a:ea typeface="Consolas"/>
                <a:cs typeface="Courier New" panose="02070309020205020404" pitchFamily="49" charset="0"/>
                <a:sym typeface="Consolas"/>
              </a:rPr>
              <a:t>()</a:t>
            </a:r>
          </a:p>
          <a:p>
            <a:pPr marL="457200" lvl="0">
              <a:spcBef>
                <a:spcPts val="1000"/>
              </a:spcBef>
            </a:pPr>
            <a:endParaRPr lang="en-US" sz="3600" dirty="0">
              <a:latin typeface="Arial" panose="020B0604020202020204" pitchFamily="34" charset="0"/>
              <a:ea typeface="Consolas"/>
              <a:cs typeface="Arial" panose="020B0604020202020204" pitchFamily="34" charset="0"/>
              <a:sym typeface="Consolas"/>
            </a:endParaRPr>
          </a:p>
          <a:p>
            <a:pPr marL="457200" lvl="0">
              <a:spcBef>
                <a:spcPts val="1000"/>
              </a:spcBef>
            </a:pPr>
            <a:endParaRPr lang="en-US" sz="3600" dirty="0">
              <a:latin typeface="Arial" panose="020B0604020202020204" pitchFamily="34" charset="0"/>
              <a:ea typeface="Consolas"/>
              <a:cs typeface="Arial" panose="020B0604020202020204" pitchFamily="34" charset="0"/>
              <a:sym typeface="Consolas"/>
            </a:endParaRPr>
          </a:p>
          <a:p>
            <a:pPr marL="647700" lvl="0" indent="-571500">
              <a:spcBef>
                <a:spcPts val="1500"/>
              </a:spcBef>
              <a:buClr>
                <a:srgbClr val="0168B4"/>
              </a:buClr>
              <a:buSzPct val="100000"/>
              <a:buFont typeface="Wingdings" panose="05000000000000000000" pitchFamily="2" charset="2"/>
              <a:buChar char="§"/>
            </a:pPr>
            <a:r>
              <a:rPr lang="en-US" sz="3600" dirty="0">
                <a:latin typeface="Arial" panose="020B0604020202020204" pitchFamily="34" charset="0"/>
                <a:cs typeface="Arial" panose="020B0604020202020204" pitchFamily="34" charset="0"/>
              </a:rPr>
              <a:t>Internal storage: </a:t>
            </a:r>
            <a:r>
              <a:rPr lang="en-US" sz="3600" dirty="0" err="1">
                <a:latin typeface="Courier New" panose="02070309020205020404" pitchFamily="49" charset="0"/>
                <a:ea typeface="Consolas"/>
                <a:cs typeface="Courier New" panose="02070309020205020404" pitchFamily="49" charset="0"/>
                <a:sym typeface="Consolas"/>
              </a:rPr>
              <a:t>myContext.deleteFile</a:t>
            </a:r>
            <a:r>
              <a:rPr lang="en-US" sz="3600" dirty="0">
                <a:latin typeface="Courier New" panose="02070309020205020404" pitchFamily="49" charset="0"/>
                <a:ea typeface="Consolas"/>
                <a:cs typeface="Courier New" panose="02070309020205020404" pitchFamily="49" charset="0"/>
                <a:sym typeface="Consolas"/>
              </a:rPr>
              <a:t>(</a:t>
            </a:r>
            <a:r>
              <a:rPr lang="en-US" sz="3600" dirty="0" err="1">
                <a:latin typeface="Courier New" panose="02070309020205020404" pitchFamily="49" charset="0"/>
                <a:ea typeface="Consolas"/>
                <a:cs typeface="Courier New" panose="02070309020205020404" pitchFamily="49" charset="0"/>
                <a:sym typeface="Consolas"/>
              </a:rPr>
              <a:t>fileName</a:t>
            </a:r>
            <a:r>
              <a:rPr lang="en-US" sz="3600" dirty="0">
                <a:latin typeface="Courier New" panose="02070309020205020404" pitchFamily="49" charset="0"/>
                <a:ea typeface="Consolas"/>
                <a:cs typeface="Courier New" panose="02070309020205020404" pitchFamily="49" charset="0"/>
                <a:sym typeface="Consolas"/>
              </a:rPr>
              <a:t>)</a:t>
            </a:r>
            <a:endParaRPr lang="en-US" sz="3600" dirty="0">
              <a:solidFill>
                <a:schemeClr val="dk1"/>
              </a:solidFill>
              <a:latin typeface="Courier New" panose="02070309020205020404" pitchFamily="49" charset="0"/>
              <a:ea typeface="Consolas"/>
              <a:cs typeface="Courier New" panose="02070309020205020404" pitchFamily="49" charset="0"/>
              <a:sym typeface="Consolas"/>
            </a:endParaRPr>
          </a:p>
          <a:p>
            <a:pPr>
              <a:buClr>
                <a:schemeClr val="accent1"/>
              </a:buClr>
            </a:pPr>
            <a:endParaRPr lang="en-US" sz="3600" dirty="0"/>
          </a:p>
        </p:txBody>
      </p:sp>
    </p:spTree>
    <p:extLst>
      <p:ext uri="{BB962C8B-B14F-4D97-AF65-F5344CB8AC3E}">
        <p14:creationId xmlns:p14="http://schemas.microsoft.com/office/powerpoint/2010/main" val="28985958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57130"/>
          </a:xfrm>
        </p:spPr>
        <p:txBody>
          <a:bodyPr/>
          <a:lstStyle/>
          <a:p>
            <a:pPr lvl="0">
              <a:spcBef>
                <a:spcPts val="0"/>
              </a:spcBef>
            </a:pPr>
            <a:r>
              <a:rPr lang="en" sz="4800" dirty="0"/>
              <a:t>Come evitare di cancellare </a:t>
            </a:r>
            <a:r>
              <a:rPr lang="en-US" sz="4800" dirty="0" err="1"/>
              <a:t>i</a:t>
            </a:r>
            <a:r>
              <a:rPr lang="en-US" sz="4800" dirty="0"/>
              <a:t> files </a:t>
            </a:r>
            <a:r>
              <a:rPr lang="en-US" sz="4800" dirty="0" err="1"/>
              <a:t>utente</a:t>
            </a:r>
            <a:endParaRPr lang="en-US" sz="4800"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17</a:t>
            </a:fld>
            <a:endParaRPr/>
          </a:p>
        </p:txBody>
      </p:sp>
      <p:sp>
        <p:nvSpPr>
          <p:cNvPr id="14" name="TextBox 2"/>
          <p:cNvSpPr txBox="1"/>
          <p:nvPr/>
        </p:nvSpPr>
        <p:spPr>
          <a:xfrm>
            <a:off x="685800" y="2752189"/>
            <a:ext cx="17602200" cy="7212231"/>
          </a:xfrm>
          <a:prstGeom prst="rect">
            <a:avLst/>
          </a:prstGeom>
          <a:noFill/>
        </p:spPr>
        <p:txBody>
          <a:bodyPr wrap="square" rtlCol="0">
            <a:spAutoFit/>
          </a:bodyPr>
          <a:lstStyle/>
          <a:p>
            <a:pPr lvl="0">
              <a:spcBef>
                <a:spcPts val="1000"/>
              </a:spcBef>
            </a:pPr>
            <a:r>
              <a:rPr lang="en-US" sz="3600" dirty="0" err="1">
                <a:latin typeface="Arial" panose="020B0604020202020204" pitchFamily="34" charset="0"/>
                <a:cs typeface="Arial" panose="020B0604020202020204" pitchFamily="34" charset="0"/>
              </a:rPr>
              <a:t>Quando</a:t>
            </a:r>
            <a:r>
              <a:rPr lang="en-US" sz="3600" dirty="0">
                <a:latin typeface="Arial" panose="020B0604020202020204" pitchFamily="34" charset="0"/>
                <a:cs typeface="Arial" panose="020B0604020202020204" pitchFamily="34" charset="0"/>
              </a:rPr>
              <a:t> un </a:t>
            </a:r>
            <a:r>
              <a:rPr lang="en-US" sz="3600" dirty="0" err="1">
                <a:latin typeface="Arial" panose="020B0604020202020204" pitchFamily="34" charset="0"/>
                <a:cs typeface="Arial" panose="020B0604020202020204" pitchFamily="34" charset="0"/>
              </a:rPr>
              <a:t>utente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disinstalla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l’applicazione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tutto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il</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contenuto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dell’area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privata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viene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eliminato</a:t>
            </a:r>
            <a:r>
              <a:rPr lang="en-US" sz="3600" dirty="0">
                <a:latin typeface="Arial" panose="020B0604020202020204" pitchFamily="34" charset="0"/>
                <a:cs typeface="Arial" panose="020B0604020202020204" pitchFamily="34" charset="0"/>
              </a:rPr>
              <a:t>.</a:t>
            </a:r>
          </a:p>
          <a:p>
            <a:pPr lvl="0">
              <a:spcBef>
                <a:spcPts val="1000"/>
              </a:spcBef>
            </a:pPr>
            <a:endParaRPr lang="en-US" sz="3600" dirty="0">
              <a:latin typeface="Arial" panose="020B0604020202020204" pitchFamily="34" charset="0"/>
              <a:cs typeface="Arial" panose="020B0604020202020204" pitchFamily="34" charset="0"/>
            </a:endParaRPr>
          </a:p>
          <a:p>
            <a:pPr lvl="0">
              <a:spcBef>
                <a:spcPts val="1000"/>
              </a:spcBef>
            </a:pPr>
            <a:endParaRPr lang="en-US" sz="3600" dirty="0">
              <a:latin typeface="Arial" panose="020B0604020202020204" pitchFamily="34" charset="0"/>
              <a:cs typeface="Arial" panose="020B0604020202020204" pitchFamily="34" charset="0"/>
            </a:endParaRPr>
          </a:p>
          <a:p>
            <a:pPr lvl="0">
              <a:spcBef>
                <a:spcPts val="1000"/>
              </a:spcBef>
            </a:pPr>
            <a:r>
              <a:rPr lang="en-US" sz="3600" b="1" i="1" dirty="0">
                <a:latin typeface="Arial" panose="020B0604020202020204" pitchFamily="34" charset="0"/>
                <a:cs typeface="Arial" panose="020B0604020202020204" pitchFamily="34" charset="0"/>
              </a:rPr>
              <a:t>Non </a:t>
            </a:r>
            <a:r>
              <a:rPr lang="en-US" sz="3600" b="1" i="1" dirty="0" err="1">
                <a:latin typeface="Arial" panose="020B0604020202020204" pitchFamily="34" charset="0"/>
                <a:cs typeface="Arial" panose="020B0604020202020204" pitchFamily="34" charset="0"/>
              </a:rPr>
              <a:t>utilizzare</a:t>
            </a:r>
            <a:r>
              <a:rPr lang="en-US" sz="3600" b="1" i="1" dirty="0">
                <a:latin typeface="Arial" panose="020B0604020202020204" pitchFamily="34" charset="0"/>
                <a:cs typeface="Arial" panose="020B0604020202020204" pitchFamily="34" charset="0"/>
              </a:rPr>
              <a:t> </a:t>
            </a:r>
            <a:r>
              <a:rPr lang="en-US" sz="3600" b="1" i="1" dirty="0" err="1">
                <a:latin typeface="Arial" panose="020B0604020202020204" pitchFamily="34" charset="0"/>
                <a:cs typeface="Arial" panose="020B0604020202020204" pitchFamily="34" charset="0"/>
              </a:rPr>
              <a:t>l’area</a:t>
            </a:r>
            <a:r>
              <a:rPr lang="en-US" sz="3600" b="1" i="1" dirty="0">
                <a:latin typeface="Arial" panose="020B0604020202020204" pitchFamily="34" charset="0"/>
                <a:cs typeface="Arial" panose="020B0604020202020204" pitchFamily="34" charset="0"/>
              </a:rPr>
              <a:t> </a:t>
            </a:r>
            <a:r>
              <a:rPr lang="en-US" sz="3600" b="1" i="1" dirty="0" err="1">
                <a:latin typeface="Arial" panose="020B0604020202020204" pitchFamily="34" charset="0"/>
                <a:cs typeface="Arial" panose="020B0604020202020204" pitchFamily="34" charset="0"/>
              </a:rPr>
              <a:t>privata</a:t>
            </a:r>
            <a:r>
              <a:rPr lang="en-US" sz="3600" b="1" i="1" dirty="0">
                <a:latin typeface="Arial" panose="020B0604020202020204" pitchFamily="34" charset="0"/>
                <a:cs typeface="Arial" panose="020B0604020202020204" pitchFamily="34" charset="0"/>
              </a:rPr>
              <a:t> per </a:t>
            </a:r>
            <a:r>
              <a:rPr lang="en-US" sz="3600" b="1" i="1" dirty="0" err="1">
                <a:latin typeface="Arial" panose="020B0604020202020204" pitchFamily="34" charset="0"/>
                <a:cs typeface="Arial" panose="020B0604020202020204" pitchFamily="34" charset="0"/>
              </a:rPr>
              <a:t>salvare</a:t>
            </a:r>
            <a:r>
              <a:rPr lang="en-US" sz="3600" b="1" i="1" dirty="0">
                <a:latin typeface="Arial" panose="020B0604020202020204" pitchFamily="34" charset="0"/>
                <a:cs typeface="Arial" panose="020B0604020202020204" pitchFamily="34" charset="0"/>
              </a:rPr>
              <a:t> </a:t>
            </a:r>
            <a:r>
              <a:rPr lang="en-US" sz="3600" b="1" i="1" dirty="0" err="1">
                <a:latin typeface="Arial" panose="020B0604020202020204" pitchFamily="34" charset="0"/>
                <a:cs typeface="Arial" panose="020B0604020202020204" pitchFamily="34" charset="0"/>
              </a:rPr>
              <a:t>i</a:t>
            </a:r>
            <a:r>
              <a:rPr lang="en-US" sz="3600" b="1" i="1" dirty="0">
                <a:latin typeface="Arial" panose="020B0604020202020204" pitchFamily="34" charset="0"/>
                <a:cs typeface="Arial" panose="020B0604020202020204" pitchFamily="34" charset="0"/>
              </a:rPr>
              <a:t> </a:t>
            </a:r>
            <a:r>
              <a:rPr lang="en-US" sz="3600" b="1" i="1" dirty="0" err="1">
                <a:latin typeface="Arial" panose="020B0604020202020204" pitchFamily="34" charset="0"/>
                <a:cs typeface="Arial" panose="020B0604020202020204" pitchFamily="34" charset="0"/>
              </a:rPr>
              <a:t>contenuti</a:t>
            </a:r>
            <a:r>
              <a:rPr lang="en-US" sz="3600" b="1" i="1" dirty="0">
                <a:latin typeface="Arial" panose="020B0604020202020204" pitchFamily="34" charset="0"/>
                <a:cs typeface="Arial" panose="020B0604020202020204" pitchFamily="34" charset="0"/>
              </a:rPr>
              <a:t> </a:t>
            </a:r>
            <a:r>
              <a:rPr lang="en-US" sz="3600" b="1" i="1" dirty="0" err="1">
                <a:latin typeface="Arial" panose="020B0604020202020204" pitchFamily="34" charset="0"/>
                <a:cs typeface="Arial" panose="020B0604020202020204" pitchFamily="34" charset="0"/>
              </a:rPr>
              <a:t>che</a:t>
            </a:r>
            <a:r>
              <a:rPr lang="en-US" sz="3600" b="1" i="1" dirty="0">
                <a:latin typeface="Arial" panose="020B0604020202020204" pitchFamily="34" charset="0"/>
                <a:cs typeface="Arial" panose="020B0604020202020204" pitchFamily="34" charset="0"/>
              </a:rPr>
              <a:t> </a:t>
            </a:r>
            <a:r>
              <a:rPr lang="en-US" sz="3600" b="1" i="1" dirty="0" err="1">
                <a:latin typeface="Arial" panose="020B0604020202020204" pitchFamily="34" charset="0"/>
                <a:cs typeface="Arial" panose="020B0604020202020204" pitchFamily="34" charset="0"/>
              </a:rPr>
              <a:t>appartengono</a:t>
            </a:r>
            <a:r>
              <a:rPr lang="en-US" sz="3600" b="1" i="1" dirty="0">
                <a:latin typeface="Arial" panose="020B0604020202020204" pitchFamily="34" charset="0"/>
                <a:cs typeface="Arial" panose="020B0604020202020204" pitchFamily="34" charset="0"/>
              </a:rPr>
              <a:t> </a:t>
            </a:r>
            <a:r>
              <a:rPr lang="en-US" sz="3600" b="1" i="1" dirty="0" err="1">
                <a:latin typeface="Arial" panose="020B0604020202020204" pitchFamily="34" charset="0"/>
                <a:cs typeface="Arial" panose="020B0604020202020204" pitchFamily="34" charset="0"/>
              </a:rPr>
              <a:t>all’utente</a:t>
            </a:r>
            <a:r>
              <a:rPr lang="en-US" sz="3600" b="1" i="1" dirty="0">
                <a:latin typeface="Arial" panose="020B0604020202020204" pitchFamily="34" charset="0"/>
                <a:cs typeface="Arial" panose="020B0604020202020204" pitchFamily="34" charset="0"/>
              </a:rPr>
              <a:t>!</a:t>
            </a:r>
          </a:p>
          <a:p>
            <a:pPr lvl="0">
              <a:spcBef>
                <a:spcPts val="1000"/>
              </a:spcBef>
            </a:pPr>
            <a:endParaRPr lang="en-US" sz="3600" dirty="0">
              <a:latin typeface="Arial" panose="020B0604020202020204" pitchFamily="34" charset="0"/>
              <a:cs typeface="Arial" panose="020B0604020202020204" pitchFamily="34" charset="0"/>
            </a:endParaRPr>
          </a:p>
          <a:p>
            <a:pPr lvl="0">
              <a:spcBef>
                <a:spcPts val="1000"/>
              </a:spcBef>
            </a:pPr>
            <a:endParaRPr lang="en-US" sz="3600" dirty="0">
              <a:latin typeface="Arial" panose="020B0604020202020204" pitchFamily="34" charset="0"/>
              <a:cs typeface="Arial" panose="020B0604020202020204" pitchFamily="34" charset="0"/>
            </a:endParaRPr>
          </a:p>
          <a:p>
            <a:pPr lvl="0">
              <a:spcBef>
                <a:spcPts val="1000"/>
              </a:spcBef>
            </a:pPr>
            <a:r>
              <a:rPr lang="en-US" sz="3600" dirty="0">
                <a:latin typeface="Arial" panose="020B0604020202020204" pitchFamily="34" charset="0"/>
                <a:cs typeface="Arial" panose="020B0604020202020204" pitchFamily="34" charset="0"/>
              </a:rPr>
              <a:t>Ad </a:t>
            </a:r>
            <a:r>
              <a:rPr lang="en-US" sz="3600" dirty="0" err="1">
                <a:latin typeface="Arial" panose="020B0604020202020204" pitchFamily="34" charset="0"/>
                <a:cs typeface="Arial" panose="020B0604020202020204" pitchFamily="34" charset="0"/>
              </a:rPr>
              <a:t>esempio</a:t>
            </a:r>
            <a:r>
              <a:rPr lang="en-US" sz="3600" dirty="0">
                <a:latin typeface="Arial" panose="020B0604020202020204" pitchFamily="34" charset="0"/>
                <a:cs typeface="Arial" panose="020B0604020202020204" pitchFamily="34" charset="0"/>
              </a:rPr>
              <a:t>:</a:t>
            </a:r>
          </a:p>
          <a:p>
            <a:pPr marL="647700" lvl="0" indent="-571500">
              <a:spcBef>
                <a:spcPts val="1000"/>
              </a:spcBef>
              <a:buClr>
                <a:srgbClr val="0168B4"/>
              </a:buClr>
              <a:buSzPct val="100000"/>
              <a:buFont typeface="Wingdings" panose="05000000000000000000" pitchFamily="2" charset="2"/>
              <a:buChar char="§"/>
            </a:pPr>
            <a:r>
              <a:rPr lang="en-US" sz="3600" dirty="0" err="1">
                <a:latin typeface="Arial" panose="020B0604020202020204" pitchFamily="34" charset="0"/>
                <a:cs typeface="Arial" panose="020B0604020202020204" pitchFamily="34" charset="0"/>
              </a:rPr>
              <a:t>Foto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catturate</a:t>
            </a:r>
            <a:r>
              <a:rPr lang="en-US" sz="3600" dirty="0">
                <a:latin typeface="Arial" panose="020B0604020202020204" pitchFamily="34" charset="0"/>
                <a:cs typeface="Arial" panose="020B0604020202020204" pitchFamily="34" charset="0"/>
              </a:rPr>
              <a:t> o </a:t>
            </a:r>
            <a:r>
              <a:rPr lang="en-US" sz="3600" dirty="0" err="1">
                <a:latin typeface="Arial" panose="020B0604020202020204" pitchFamily="34" charset="0"/>
                <a:cs typeface="Arial" panose="020B0604020202020204" pitchFamily="34" charset="0"/>
              </a:rPr>
              <a:t>modificate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tramite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l’applicazione</a:t>
            </a:r>
            <a:r>
              <a:rPr lang="en-US" sz="3600" dirty="0">
                <a:latin typeface="Arial" panose="020B0604020202020204" pitchFamily="34" charset="0"/>
                <a:cs typeface="Arial" panose="020B0604020202020204" pitchFamily="34" charset="0"/>
              </a:rPr>
              <a:t>.</a:t>
            </a:r>
          </a:p>
          <a:p>
            <a:pPr marL="647700" lvl="0" indent="-571500">
              <a:spcBef>
                <a:spcPts val="1000"/>
              </a:spcBef>
              <a:buClr>
                <a:srgbClr val="0168B4"/>
              </a:buClr>
              <a:buSzPct val="100000"/>
              <a:buFont typeface="Wingdings" panose="05000000000000000000" pitchFamily="2" charset="2"/>
              <a:buChar char="§"/>
            </a:pPr>
            <a:r>
              <a:rPr lang="en-US" sz="3600" dirty="0">
                <a:latin typeface="Arial" panose="020B0604020202020204" pitchFamily="34" charset="0"/>
                <a:cs typeface="Arial" panose="020B0604020202020204" pitchFamily="34" charset="0"/>
              </a:rPr>
              <a:t>File </a:t>
            </a:r>
            <a:r>
              <a:rPr lang="en-US" sz="3600" dirty="0" err="1">
                <a:latin typeface="Arial" panose="020B0604020202020204" pitchFamily="34" charset="0"/>
                <a:cs typeface="Arial" panose="020B0604020202020204" pitchFamily="34" charset="0"/>
              </a:rPr>
              <a:t>musicali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l’utente</a:t>
            </a:r>
            <a:r>
              <a:rPr lang="en-US" sz="3600" dirty="0">
                <a:latin typeface="Arial" panose="020B0604020202020204" pitchFamily="34" charset="0"/>
                <a:cs typeface="Arial" panose="020B0604020202020204" pitchFamily="34" charset="0"/>
              </a:rPr>
              <a:t> ha </a:t>
            </a:r>
            <a:r>
              <a:rPr lang="en-US" sz="3600" dirty="0" err="1">
                <a:latin typeface="Arial" panose="020B0604020202020204" pitchFamily="34" charset="0"/>
                <a:cs typeface="Arial" panose="020B0604020202020204" pitchFamily="34" charset="0"/>
              </a:rPr>
              <a:t>comprato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tramite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l’applicazione</a:t>
            </a:r>
            <a:r>
              <a:rPr lang="en-US" sz="3600" dirty="0">
                <a:latin typeface="Arial" panose="020B0604020202020204" pitchFamily="34" charset="0"/>
                <a:cs typeface="Arial" panose="020B0604020202020204" pitchFamily="34" charset="0"/>
              </a:rPr>
              <a:t>.</a:t>
            </a:r>
          </a:p>
          <a:p>
            <a:pPr>
              <a:buClr>
                <a:schemeClr val="accent1"/>
              </a:buClr>
            </a:pPr>
            <a:endParaRPr lang="en-US" sz="3600" dirty="0"/>
          </a:p>
        </p:txBody>
      </p:sp>
    </p:spTree>
    <p:extLst>
      <p:ext uri="{BB962C8B-B14F-4D97-AF65-F5344CB8AC3E}">
        <p14:creationId xmlns:p14="http://schemas.microsoft.com/office/powerpoint/2010/main" val="1759100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57130"/>
          </a:xfrm>
        </p:spPr>
        <p:txBody>
          <a:bodyPr/>
          <a:lstStyle/>
          <a:p>
            <a:pPr lvl="0">
              <a:spcBef>
                <a:spcPts val="0"/>
              </a:spcBef>
            </a:pPr>
            <a:r>
              <a:rPr lang="en" sz="4800" dirty="0"/>
              <a:t>SQLite Database</a:t>
            </a:r>
            <a:endParaRPr lang="en-US" sz="4800"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18</a:t>
            </a:fld>
            <a:endParaRPr/>
          </a:p>
        </p:txBody>
      </p:sp>
      <p:sp>
        <p:nvSpPr>
          <p:cNvPr id="14" name="TextBox 2"/>
          <p:cNvSpPr txBox="1"/>
          <p:nvPr/>
        </p:nvSpPr>
        <p:spPr>
          <a:xfrm>
            <a:off x="685800" y="2752189"/>
            <a:ext cx="17602200" cy="9084538"/>
          </a:xfrm>
          <a:prstGeom prst="rect">
            <a:avLst/>
          </a:prstGeom>
          <a:noFill/>
        </p:spPr>
        <p:txBody>
          <a:bodyPr wrap="square" rtlCol="0">
            <a:spAutoFit/>
          </a:bodyPr>
          <a:lstStyle/>
          <a:p>
            <a:pPr marL="647700" lvl="0" indent="-571500">
              <a:spcBef>
                <a:spcPts val="1000"/>
              </a:spcBef>
              <a:buClr>
                <a:srgbClr val="0168B4"/>
              </a:buClr>
              <a:buSzPct val="100000"/>
              <a:buFont typeface="Wingdings" panose="05000000000000000000" pitchFamily="2" charset="2"/>
              <a:buChar char="§"/>
            </a:pPr>
            <a:r>
              <a:rPr lang="en-US" sz="3600" dirty="0" err="1">
                <a:latin typeface="Arial" panose="020B0604020202020204" pitchFamily="34" charset="0"/>
                <a:cs typeface="Arial" panose="020B0604020202020204" pitchFamily="34" charset="0"/>
              </a:rPr>
              <a:t>Ideale</a:t>
            </a:r>
            <a:r>
              <a:rPr lang="en-US" sz="3600" dirty="0">
                <a:latin typeface="Arial" panose="020B0604020202020204" pitchFamily="34" charset="0"/>
                <a:cs typeface="Arial" panose="020B0604020202020204" pitchFamily="34" charset="0"/>
              </a:rPr>
              <a:t> per </a:t>
            </a:r>
            <a:r>
              <a:rPr lang="en-US" sz="3600" dirty="0" err="1">
                <a:latin typeface="Arial" panose="020B0604020202020204" pitchFamily="34" charset="0"/>
                <a:cs typeface="Arial" panose="020B0604020202020204" pitchFamily="34" charset="0"/>
              </a:rPr>
              <a:t>salvare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strutture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dati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ripetute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es</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contatti</a:t>
            </a:r>
            <a:r>
              <a:rPr lang="en-US" sz="3600" dirty="0">
                <a:latin typeface="Arial" panose="020B0604020202020204" pitchFamily="34" charset="0"/>
                <a:cs typeface="Arial" panose="020B0604020202020204" pitchFamily="34" charset="0"/>
              </a:rPr>
              <a:t>).</a:t>
            </a:r>
          </a:p>
          <a:p>
            <a:pPr marL="647700" lvl="0" indent="-571500">
              <a:spcBef>
                <a:spcPts val="1000"/>
              </a:spcBef>
              <a:buClr>
                <a:srgbClr val="0168B4"/>
              </a:buClr>
              <a:buSzPct val="100000"/>
              <a:buFont typeface="Wingdings" panose="05000000000000000000" pitchFamily="2" charset="2"/>
              <a:buChar char="§"/>
            </a:pPr>
            <a:endParaRPr lang="en-US" sz="3600" dirty="0">
              <a:latin typeface="Arial" panose="020B0604020202020204" pitchFamily="34" charset="0"/>
              <a:cs typeface="Arial" panose="020B0604020202020204" pitchFamily="34" charset="0"/>
            </a:endParaRPr>
          </a:p>
          <a:p>
            <a:pPr marL="647700" lvl="0" indent="-571500">
              <a:buClr>
                <a:srgbClr val="0168B4"/>
              </a:buClr>
              <a:buSzPct val="100000"/>
              <a:buFont typeface="Wingdings" panose="05000000000000000000" pitchFamily="2" charset="2"/>
              <a:buChar char="§"/>
            </a:pPr>
            <a:endParaRPr lang="en-US" sz="3600" dirty="0">
              <a:latin typeface="Arial" panose="020B0604020202020204" pitchFamily="34" charset="0"/>
              <a:cs typeface="Arial" panose="020B0604020202020204" pitchFamily="34" charset="0"/>
            </a:endParaRPr>
          </a:p>
          <a:p>
            <a:pPr marL="647700" lvl="0" indent="-571500">
              <a:buClr>
                <a:srgbClr val="0168B4"/>
              </a:buClr>
              <a:buSzPct val="100000"/>
              <a:buFont typeface="Wingdings" panose="05000000000000000000" pitchFamily="2" charset="2"/>
              <a:buChar char="§"/>
            </a:pPr>
            <a:r>
              <a:rPr lang="en-US" sz="3600" dirty="0">
                <a:latin typeface="Arial" panose="020B0604020202020204" pitchFamily="34" charset="0"/>
                <a:cs typeface="Arial" panose="020B0604020202020204" pitchFamily="34" charset="0"/>
              </a:rPr>
              <a:t>Android </a:t>
            </a:r>
            <a:r>
              <a:rPr lang="en-US" sz="3600" dirty="0" err="1">
                <a:latin typeface="Arial" panose="020B0604020202020204" pitchFamily="34" charset="0"/>
                <a:cs typeface="Arial" panose="020B0604020202020204" pitchFamily="34" charset="0"/>
              </a:rPr>
              <a:t>fornisce</a:t>
            </a:r>
            <a:r>
              <a:rPr lang="en-US" sz="3600" dirty="0">
                <a:latin typeface="Arial" panose="020B0604020202020204" pitchFamily="34" charset="0"/>
                <a:cs typeface="Arial" panose="020B0604020202020204" pitchFamily="34" charset="0"/>
              </a:rPr>
              <a:t> un </a:t>
            </a:r>
            <a:r>
              <a:rPr lang="en-US" sz="3600" dirty="0" err="1">
                <a:latin typeface="Arial" panose="020B0604020202020204" pitchFamily="34" charset="0"/>
                <a:cs typeface="Arial" panose="020B0604020202020204" pitchFamily="34" charset="0"/>
              </a:rPr>
              <a:t>meccanismo</a:t>
            </a:r>
            <a:r>
              <a:rPr lang="en-US" sz="3600" dirty="0">
                <a:latin typeface="Arial" panose="020B0604020202020204" pitchFamily="34" charset="0"/>
                <a:cs typeface="Arial" panose="020B0604020202020204" pitchFamily="34" charset="0"/>
              </a:rPr>
              <a:t> di </a:t>
            </a:r>
            <a:r>
              <a:rPr lang="en-US" sz="3600" dirty="0" err="1">
                <a:latin typeface="Arial" panose="020B0604020202020204" pitchFamily="34" charset="0"/>
                <a:cs typeface="Arial" panose="020B0604020202020204" pitchFamily="34" charset="0"/>
              </a:rPr>
              <a:t>gestione</a:t>
            </a:r>
            <a:r>
              <a:rPr lang="en-US" sz="3600" dirty="0">
                <a:latin typeface="Arial" panose="020B0604020202020204" pitchFamily="34" charset="0"/>
                <a:cs typeface="Arial" panose="020B0604020202020204" pitchFamily="34" charset="0"/>
              </a:rPr>
              <a:t> di database SQL-like da </a:t>
            </a:r>
            <a:r>
              <a:rPr lang="en-US" sz="3600" dirty="0" err="1">
                <a:latin typeface="Arial" panose="020B0604020202020204" pitchFamily="34" charset="0"/>
                <a:cs typeface="Arial" panose="020B0604020202020204" pitchFamily="34" charset="0"/>
              </a:rPr>
              <a:t>poter</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utilizzare</a:t>
            </a:r>
            <a:r>
              <a:rPr lang="en-US" sz="3600" dirty="0">
                <a:latin typeface="Arial" panose="020B0604020202020204" pitchFamily="34" charset="0"/>
                <a:cs typeface="Arial" panose="020B0604020202020204" pitchFamily="34" charset="0"/>
              </a:rPr>
              <a:t>.</a:t>
            </a:r>
          </a:p>
          <a:p>
            <a:pPr marL="647700" lvl="0" indent="-571500">
              <a:buClr>
                <a:srgbClr val="0168B4"/>
              </a:buClr>
              <a:buSzPct val="100000"/>
              <a:buFont typeface="Wingdings" panose="05000000000000000000" pitchFamily="2" charset="2"/>
              <a:buChar char="§"/>
            </a:pPr>
            <a:endParaRPr lang="en-US" sz="3600" dirty="0">
              <a:latin typeface="Arial" panose="020B0604020202020204" pitchFamily="34" charset="0"/>
              <a:cs typeface="Arial" panose="020B0604020202020204" pitchFamily="34" charset="0"/>
            </a:endParaRPr>
          </a:p>
          <a:p>
            <a:pPr marL="647700" lvl="0" indent="-571500">
              <a:buClr>
                <a:srgbClr val="0168B4"/>
              </a:buClr>
              <a:buSzPct val="100000"/>
              <a:buFont typeface="Wingdings" panose="05000000000000000000" pitchFamily="2" charset="2"/>
              <a:buChar char="§"/>
            </a:pPr>
            <a:endParaRPr lang="en-US" sz="3600" dirty="0">
              <a:latin typeface="Arial" panose="020B0604020202020204" pitchFamily="34" charset="0"/>
              <a:cs typeface="Arial" panose="020B0604020202020204" pitchFamily="34" charset="0"/>
            </a:endParaRPr>
          </a:p>
          <a:p>
            <a:pPr marL="647700" lvl="0" indent="-571500">
              <a:buClr>
                <a:srgbClr val="0168B4"/>
              </a:buClr>
              <a:buSzPct val="100000"/>
              <a:buFont typeface="Wingdings" panose="05000000000000000000" pitchFamily="2" charset="2"/>
              <a:buChar char="§"/>
            </a:pPr>
            <a:r>
              <a:rPr lang="en-US" sz="3600" dirty="0" err="1">
                <a:latin typeface="Arial" panose="020B0604020202020204" pitchFamily="34" charset="0"/>
                <a:cs typeface="Arial" panose="020B0604020202020204" pitchFamily="34" charset="0"/>
              </a:rPr>
              <a:t>Passi</a:t>
            </a:r>
            <a:r>
              <a:rPr lang="en-US" sz="3600" dirty="0">
                <a:latin typeface="Arial" panose="020B0604020202020204" pitchFamily="34" charset="0"/>
                <a:cs typeface="Arial" panose="020B0604020202020204" pitchFamily="34" charset="0"/>
              </a:rPr>
              <a:t>:</a:t>
            </a:r>
          </a:p>
          <a:p>
            <a:pPr marL="647700" lvl="0" indent="-571500">
              <a:buClr>
                <a:srgbClr val="0168B4"/>
              </a:buClr>
              <a:buSzPct val="100000"/>
              <a:buFont typeface="Wingdings" panose="05000000000000000000" pitchFamily="2" charset="2"/>
              <a:buChar char="§"/>
            </a:pPr>
            <a:endParaRPr lang="en-US" sz="3600" dirty="0">
              <a:latin typeface="Arial" panose="020B0604020202020204" pitchFamily="34" charset="0"/>
              <a:cs typeface="Arial" panose="020B0604020202020204" pitchFamily="34" charset="0"/>
            </a:endParaRPr>
          </a:p>
          <a:p>
            <a:pPr marL="1333500" lvl="1" indent="-571500">
              <a:buClr>
                <a:srgbClr val="0168B4"/>
              </a:buClr>
              <a:buSzPct val="100000"/>
              <a:buFont typeface="Arial" panose="020B0604020202020204" pitchFamily="34" charset="0"/>
              <a:buChar char="•"/>
            </a:pPr>
            <a:r>
              <a:rPr lang="it-IT" sz="2800" dirty="0">
                <a:latin typeface="Arial" panose="020B0604020202020204" pitchFamily="34" charset="0"/>
                <a:cs typeface="Arial" panose="020B0604020202020204" pitchFamily="34" charset="0"/>
              </a:rPr>
              <a:t>creare la struttura del database: preparare uno script SQL che crei la struttura interna del database;</a:t>
            </a:r>
          </a:p>
          <a:p>
            <a:pPr marL="1333500" lvl="1" indent="-571500">
              <a:buClr>
                <a:srgbClr val="0168B4"/>
              </a:buClr>
              <a:buSzPct val="100000"/>
              <a:buFont typeface="Arial" panose="020B0604020202020204" pitchFamily="34" charset="0"/>
              <a:buChar char="•"/>
            </a:pPr>
            <a:endParaRPr lang="it-IT" sz="2800" dirty="0">
              <a:latin typeface="Arial" panose="020B0604020202020204" pitchFamily="34" charset="0"/>
              <a:cs typeface="Arial" panose="020B0604020202020204" pitchFamily="34" charset="0"/>
            </a:endParaRPr>
          </a:p>
          <a:p>
            <a:pPr marL="1333500" lvl="1" indent="-571500">
              <a:buClr>
                <a:srgbClr val="0168B4"/>
              </a:buClr>
              <a:buSzPct val="100000"/>
              <a:buFont typeface="Arial" panose="020B0604020202020204" pitchFamily="34" charset="0"/>
              <a:buChar char="•"/>
            </a:pPr>
            <a:r>
              <a:rPr lang="it-IT" sz="2800" dirty="0">
                <a:latin typeface="Arial" panose="020B0604020202020204" pitchFamily="34" charset="0"/>
                <a:cs typeface="Arial" panose="020B0604020202020204" pitchFamily="34" charset="0"/>
              </a:rPr>
              <a:t>creare una classe Java che estenda </a:t>
            </a:r>
            <a:r>
              <a:rPr lang="it-IT" sz="2800" dirty="0" err="1">
                <a:latin typeface="Arial" panose="020B0604020202020204" pitchFamily="34" charset="0"/>
                <a:cs typeface="Arial" panose="020B0604020202020204" pitchFamily="34" charset="0"/>
              </a:rPr>
              <a:t>SQLiteOpenHelper</a:t>
            </a:r>
            <a:r>
              <a:rPr lang="it-IT" sz="2800" dirty="0">
                <a:latin typeface="Arial" panose="020B0604020202020204" pitchFamily="34" charset="0"/>
                <a:cs typeface="Arial" panose="020B0604020202020204" pitchFamily="34" charset="0"/>
              </a:rPr>
              <a:t>: questa classe servirà a gestire la nascita e l’aggiornamento del database su memoria fisica e a recuperare un riferimento all’oggetto </a:t>
            </a:r>
            <a:r>
              <a:rPr lang="it-IT" sz="2800" dirty="0" err="1">
                <a:latin typeface="Arial" panose="020B0604020202020204" pitchFamily="34" charset="0"/>
                <a:cs typeface="Arial" panose="020B0604020202020204" pitchFamily="34" charset="0"/>
              </a:rPr>
              <a:t>SQLiteDatabase</a:t>
            </a:r>
            <a:r>
              <a:rPr lang="it-IT" sz="2800" dirty="0">
                <a:latin typeface="Arial" panose="020B0604020202020204" pitchFamily="34" charset="0"/>
                <a:cs typeface="Arial" panose="020B0604020202020204" pitchFamily="34" charset="0"/>
              </a:rPr>
              <a:t>, usato come accesso ai dati;</a:t>
            </a:r>
          </a:p>
          <a:p>
            <a:pPr marL="1333500" lvl="1" indent="-571500">
              <a:buClr>
                <a:srgbClr val="0168B4"/>
              </a:buClr>
              <a:buSzPct val="100000"/>
              <a:buFont typeface="Arial" panose="020B0604020202020204" pitchFamily="34" charset="0"/>
              <a:buChar char="•"/>
            </a:pPr>
            <a:endParaRPr lang="it-IT" sz="2800" dirty="0">
              <a:latin typeface="Arial" panose="020B0604020202020204" pitchFamily="34" charset="0"/>
              <a:cs typeface="Arial" panose="020B0604020202020204" pitchFamily="34" charset="0"/>
            </a:endParaRPr>
          </a:p>
          <a:p>
            <a:pPr marL="1333500" lvl="1" indent="-571500">
              <a:buClr>
                <a:srgbClr val="0168B4"/>
              </a:buClr>
              <a:buSzPct val="100000"/>
              <a:buFont typeface="Arial" panose="020B0604020202020204" pitchFamily="34" charset="0"/>
              <a:buChar char="•"/>
            </a:pPr>
            <a:r>
              <a:rPr lang="it-IT" sz="2800" dirty="0">
                <a:latin typeface="Arial" panose="020B0604020202020204" pitchFamily="34" charset="0"/>
                <a:cs typeface="Arial" panose="020B0604020202020204" pitchFamily="34" charset="0"/>
              </a:rPr>
              <a:t>creare una classe per l’interazione con il database: solitamente questa ha due caratteristiche: (1) contiene un riferimento all’oggetto </a:t>
            </a:r>
            <a:r>
              <a:rPr lang="it-IT" sz="2800" dirty="0" err="1">
                <a:latin typeface="Arial" panose="020B0604020202020204" pitchFamily="34" charset="0"/>
                <a:cs typeface="Arial" panose="020B0604020202020204" pitchFamily="34" charset="0"/>
              </a:rPr>
              <a:t>helper</a:t>
            </a:r>
            <a:r>
              <a:rPr lang="it-IT" sz="2800" dirty="0">
                <a:latin typeface="Arial" panose="020B0604020202020204" pitchFamily="34" charset="0"/>
                <a:cs typeface="Arial" panose="020B0604020202020204" pitchFamily="34" charset="0"/>
              </a:rPr>
              <a:t> definito al punto precedente, (2) contiene i metodi con cui, dalle altre componenti dell’applicazione, verranno richieste operazioni e selezioni sui dati.</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68096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57130"/>
          </a:xfrm>
        </p:spPr>
        <p:txBody>
          <a:bodyPr/>
          <a:lstStyle/>
          <a:p>
            <a:pPr lvl="0">
              <a:spcBef>
                <a:spcPts val="0"/>
              </a:spcBef>
            </a:pPr>
            <a:r>
              <a:rPr lang="en" sz="4800" dirty="0"/>
              <a:t>SQLite Database - Esempio</a:t>
            </a:r>
            <a:endParaRPr lang="en-US" sz="4800"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19</a:t>
            </a:fld>
            <a:endParaRPr/>
          </a:p>
        </p:txBody>
      </p:sp>
      <p:sp>
        <p:nvSpPr>
          <p:cNvPr id="14" name="TextBox 2"/>
          <p:cNvSpPr txBox="1"/>
          <p:nvPr/>
        </p:nvSpPr>
        <p:spPr>
          <a:xfrm>
            <a:off x="685800" y="2447895"/>
            <a:ext cx="17602200" cy="10910679"/>
          </a:xfrm>
          <a:prstGeom prst="rect">
            <a:avLst/>
          </a:prstGeom>
          <a:noFill/>
        </p:spPr>
        <p:txBody>
          <a:bodyPr wrap="square" rtlCol="0">
            <a:spAutoFit/>
          </a:bodyPr>
          <a:lstStyle/>
          <a:p>
            <a:pPr marL="76200" lvl="0">
              <a:spcBef>
                <a:spcPts val="1000"/>
              </a:spcBef>
              <a:buClr>
                <a:srgbClr val="0168B4"/>
              </a:buClr>
              <a:buSzPct val="100000"/>
            </a:pPr>
            <a:r>
              <a:rPr lang="en-US" sz="2400" dirty="0">
                <a:latin typeface="Courier New" panose="02070309020205020404" pitchFamily="49" charset="0"/>
                <a:cs typeface="Courier New" panose="02070309020205020404" pitchFamily="49" charset="0"/>
              </a:rPr>
              <a:t>public class </a:t>
            </a:r>
            <a:r>
              <a:rPr lang="en-US" sz="2400" dirty="0" err="1">
                <a:latin typeface="Courier New" panose="02070309020205020404" pitchFamily="49" charset="0"/>
                <a:cs typeface="Courier New" panose="02070309020205020404" pitchFamily="49" charset="0"/>
              </a:rPr>
              <a:t>DBhelper</a:t>
            </a:r>
            <a:r>
              <a:rPr lang="en-US" sz="2400" dirty="0">
                <a:latin typeface="Courier New" panose="02070309020205020404" pitchFamily="49" charset="0"/>
                <a:cs typeface="Courier New" panose="02070309020205020404" pitchFamily="49" charset="0"/>
              </a:rPr>
              <a:t> extends </a:t>
            </a:r>
            <a:r>
              <a:rPr lang="en-US" sz="2400" dirty="0" err="1">
                <a:latin typeface="Courier New" panose="02070309020205020404" pitchFamily="49" charset="0"/>
                <a:cs typeface="Courier New" panose="02070309020205020404" pitchFamily="49" charset="0"/>
              </a:rPr>
              <a:t>SQLiteOpenHelper</a:t>
            </a:r>
            <a:endParaRPr lang="en-US" sz="2400" dirty="0">
              <a:latin typeface="Courier New" panose="02070309020205020404" pitchFamily="49" charset="0"/>
              <a:cs typeface="Courier New" panose="02070309020205020404" pitchFamily="49" charset="0"/>
            </a:endParaRPr>
          </a:p>
          <a:p>
            <a:pPr marL="76200" lvl="0">
              <a:spcBef>
                <a:spcPts val="1000"/>
              </a:spcBef>
              <a:buClr>
                <a:srgbClr val="0168B4"/>
              </a:buClr>
              <a:buSzPct val="100000"/>
            </a:pPr>
            <a:r>
              <a:rPr lang="en-US" sz="2400" dirty="0">
                <a:latin typeface="Courier New" panose="02070309020205020404" pitchFamily="49" charset="0"/>
                <a:cs typeface="Courier New" panose="02070309020205020404" pitchFamily="49" charset="0"/>
              </a:rPr>
              <a:t>{</a:t>
            </a:r>
          </a:p>
          <a:p>
            <a:pPr marL="762000" lvl="1">
              <a:spcBef>
                <a:spcPts val="1000"/>
              </a:spcBef>
              <a:buClr>
                <a:srgbClr val="0168B4"/>
              </a:buClr>
              <a:buSzPct val="100000"/>
            </a:pPr>
            <a:r>
              <a:rPr lang="en-US" sz="2400" dirty="0">
                <a:latin typeface="Courier New" panose="02070309020205020404" pitchFamily="49" charset="0"/>
                <a:cs typeface="Courier New" panose="02070309020205020404" pitchFamily="49" charset="0"/>
              </a:rPr>
              <a:t>public static final String DBNAME="BILLBOOK";</a:t>
            </a:r>
          </a:p>
          <a:p>
            <a:pPr marL="762000" lvl="1">
              <a:spcBef>
                <a:spcPts val="1000"/>
              </a:spcBef>
              <a:buClr>
                <a:srgbClr val="0168B4"/>
              </a:buClr>
              <a:buSzPct val="100000"/>
            </a:pPr>
            <a:r>
              <a:rPr lang="en-US" sz="2400" dirty="0">
                <a:latin typeface="Courier New" panose="02070309020205020404" pitchFamily="49" charset="0"/>
                <a:cs typeface="Courier New" panose="02070309020205020404" pitchFamily="49" charset="0"/>
              </a:rPr>
              <a:t>public </a:t>
            </a:r>
            <a:r>
              <a:rPr lang="en-US" sz="2400" dirty="0" err="1">
                <a:latin typeface="Courier New" panose="02070309020205020404" pitchFamily="49" charset="0"/>
                <a:cs typeface="Courier New" panose="02070309020205020404" pitchFamily="49" charset="0"/>
              </a:rPr>
              <a:t>DBhelper</a:t>
            </a:r>
            <a:r>
              <a:rPr lang="en-US" sz="2400" dirty="0">
                <a:latin typeface="Courier New" panose="02070309020205020404" pitchFamily="49" charset="0"/>
                <a:cs typeface="Courier New" panose="02070309020205020404" pitchFamily="49" charset="0"/>
              </a:rPr>
              <a:t>(Context context) {</a:t>
            </a:r>
          </a:p>
          <a:p>
            <a:pPr marL="762000" lvl="1">
              <a:spcBef>
                <a:spcPts val="1000"/>
              </a:spcBef>
              <a:buClr>
                <a:srgbClr val="0168B4"/>
              </a:buClr>
              <a:buSzPct val="100000"/>
            </a:pPr>
            <a:r>
              <a:rPr lang="en-US" sz="2400" dirty="0">
                <a:latin typeface="Courier New" panose="02070309020205020404" pitchFamily="49" charset="0"/>
                <a:cs typeface="Courier New" panose="02070309020205020404" pitchFamily="49" charset="0"/>
              </a:rPr>
              <a:t>super(context, DBNAME, null, 1);</a:t>
            </a:r>
          </a:p>
          <a:p>
            <a:pPr marL="762000" lvl="1">
              <a:spcBef>
                <a:spcPts val="1000"/>
              </a:spcBef>
              <a:buClr>
                <a:srgbClr val="0168B4"/>
              </a:buClr>
              <a:buSzPct val="100000"/>
            </a:pPr>
            <a:r>
              <a:rPr lang="en-US" sz="2400" dirty="0">
                <a:latin typeface="Courier New" panose="02070309020205020404" pitchFamily="49" charset="0"/>
                <a:cs typeface="Courier New" panose="02070309020205020404" pitchFamily="49" charset="0"/>
              </a:rPr>
              <a:t>}</a:t>
            </a:r>
          </a:p>
          <a:p>
            <a:pPr marL="76200" lvl="0">
              <a:spcBef>
                <a:spcPts val="1000"/>
              </a:spcBef>
              <a:buClr>
                <a:srgbClr val="0168B4"/>
              </a:buClr>
              <a:buSzPct val="100000"/>
            </a:pPr>
            <a:endParaRPr lang="en-US" sz="2400" dirty="0">
              <a:latin typeface="Courier New" panose="02070309020205020404" pitchFamily="49" charset="0"/>
              <a:cs typeface="Courier New" panose="02070309020205020404" pitchFamily="49" charset="0"/>
            </a:endParaRPr>
          </a:p>
          <a:p>
            <a:pPr marL="762000" lvl="1">
              <a:spcBef>
                <a:spcPts val="1000"/>
              </a:spcBef>
              <a:buClr>
                <a:srgbClr val="0168B4"/>
              </a:buClr>
              <a:buSzPct val="100000"/>
            </a:pPr>
            <a:r>
              <a:rPr lang="en-US" sz="2400" dirty="0">
                <a:latin typeface="Courier New" panose="02070309020205020404" pitchFamily="49" charset="0"/>
                <a:cs typeface="Courier New" panose="02070309020205020404" pitchFamily="49" charset="0"/>
              </a:rPr>
              <a:t>@Override</a:t>
            </a:r>
          </a:p>
          <a:p>
            <a:pPr marL="762000" lvl="1">
              <a:spcBef>
                <a:spcPts val="1000"/>
              </a:spcBef>
              <a:buClr>
                <a:srgbClr val="0168B4"/>
              </a:buClr>
              <a:buSzPct val="100000"/>
            </a:pPr>
            <a:r>
              <a:rPr lang="en-US" sz="2400" dirty="0">
                <a:latin typeface="Courier New" panose="02070309020205020404" pitchFamily="49" charset="0"/>
                <a:cs typeface="Courier New" panose="02070309020205020404" pitchFamily="49" charset="0"/>
              </a:rPr>
              <a:t>public void </a:t>
            </a:r>
            <a:r>
              <a:rPr lang="en-US" sz="2400" dirty="0" err="1">
                <a:latin typeface="Courier New" panose="02070309020205020404" pitchFamily="49" charset="0"/>
                <a:cs typeface="Courier New" panose="02070309020205020404" pitchFamily="49" charset="0"/>
              </a:rPr>
              <a:t>onCreate</a:t>
            </a: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SQLiteDatabase</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db</a:t>
            </a:r>
            <a:r>
              <a:rPr lang="en-US" sz="2400" dirty="0">
                <a:latin typeface="Courier New" panose="02070309020205020404" pitchFamily="49" charset="0"/>
                <a:cs typeface="Courier New" panose="02070309020205020404" pitchFamily="49" charset="0"/>
              </a:rPr>
              <a:t>)</a:t>
            </a:r>
          </a:p>
          <a:p>
            <a:pPr marL="762000" lvl="1">
              <a:spcBef>
                <a:spcPts val="1000"/>
              </a:spcBef>
              <a:buClr>
                <a:srgbClr val="0168B4"/>
              </a:buClr>
              <a:buSzPct val="100000"/>
            </a:pPr>
            <a:r>
              <a:rPr lang="en-US" sz="2400" dirty="0">
                <a:latin typeface="Courier New" panose="02070309020205020404" pitchFamily="49" charset="0"/>
                <a:cs typeface="Courier New" panose="02070309020205020404" pitchFamily="49" charset="0"/>
              </a:rPr>
              <a:t>{</a:t>
            </a:r>
          </a:p>
          <a:p>
            <a:pPr marL="762000" lvl="1">
              <a:spcBef>
                <a:spcPts val="1000"/>
              </a:spcBef>
              <a:buClr>
                <a:srgbClr val="0168B4"/>
              </a:buClr>
              <a:buSzPct val="100000"/>
            </a:pPr>
            <a:r>
              <a:rPr lang="en-US" sz="2400" dirty="0">
                <a:latin typeface="Courier New" panose="02070309020205020404" pitchFamily="49" charset="0"/>
                <a:cs typeface="Courier New" panose="02070309020205020404" pitchFamily="49" charset="0"/>
              </a:rPr>
              <a:t>String q="CREATE TABLE "+</a:t>
            </a:r>
            <a:r>
              <a:rPr lang="en-US" sz="2400" dirty="0" err="1">
                <a:latin typeface="Courier New" panose="02070309020205020404" pitchFamily="49" charset="0"/>
                <a:cs typeface="Courier New" panose="02070309020205020404" pitchFamily="49" charset="0"/>
              </a:rPr>
              <a:t>DatabaseStrings.TBL_NAME</a:t>
            </a:r>
            <a:r>
              <a:rPr lang="en-US" sz="2400" dirty="0">
                <a:latin typeface="Courier New" panose="02070309020205020404" pitchFamily="49" charset="0"/>
                <a:cs typeface="Courier New" panose="02070309020205020404" pitchFamily="49" charset="0"/>
              </a:rPr>
              <a:t>+</a:t>
            </a:r>
          </a:p>
          <a:p>
            <a:pPr marL="762000" lvl="1">
              <a:spcBef>
                <a:spcPts val="1000"/>
              </a:spcBef>
              <a:buClr>
                <a:srgbClr val="0168B4"/>
              </a:buClr>
              <a:buSzPct val="100000"/>
            </a:pPr>
            <a:r>
              <a:rPr lang="en-US" sz="2400" dirty="0">
                <a:latin typeface="Courier New" panose="02070309020205020404" pitchFamily="49" charset="0"/>
                <a:cs typeface="Courier New" panose="02070309020205020404" pitchFamily="49" charset="0"/>
              </a:rPr>
              <a:t>" ( _id INTEGER PRIMARY KEY AUTOINCREMENT," +</a:t>
            </a:r>
          </a:p>
          <a:p>
            <a:pPr marL="762000" lvl="1">
              <a:spcBef>
                <a:spcPts val="1000"/>
              </a:spcBef>
              <a:buClr>
                <a:srgbClr val="0168B4"/>
              </a:buClr>
              <a:buSzPct val="100000"/>
            </a:pPr>
            <a:r>
              <a:rPr lang="en-US" sz="2400" dirty="0" err="1">
                <a:latin typeface="Courier New" panose="02070309020205020404" pitchFamily="49" charset="0"/>
                <a:cs typeface="Courier New" panose="02070309020205020404" pitchFamily="49" charset="0"/>
              </a:rPr>
              <a:t>DatabaseStrings.FIELD_SUBJECT</a:t>
            </a:r>
            <a:r>
              <a:rPr lang="en-US" sz="2400" dirty="0">
                <a:latin typeface="Courier New" panose="02070309020205020404" pitchFamily="49" charset="0"/>
                <a:cs typeface="Courier New" panose="02070309020205020404" pitchFamily="49" charset="0"/>
              </a:rPr>
              <a:t>+" TEXT," +</a:t>
            </a:r>
          </a:p>
          <a:p>
            <a:pPr marL="762000" lvl="1">
              <a:spcBef>
                <a:spcPts val="1000"/>
              </a:spcBef>
              <a:buClr>
                <a:srgbClr val="0168B4"/>
              </a:buClr>
              <a:buSzPct val="100000"/>
            </a:pPr>
            <a:r>
              <a:rPr lang="en-US" sz="2400" dirty="0" err="1">
                <a:latin typeface="Courier New" panose="02070309020205020404" pitchFamily="49" charset="0"/>
                <a:cs typeface="Courier New" panose="02070309020205020404" pitchFamily="49" charset="0"/>
              </a:rPr>
              <a:t>DatabaseStrings.FIELD_TEXT</a:t>
            </a:r>
            <a:r>
              <a:rPr lang="en-US" sz="2400" dirty="0">
                <a:latin typeface="Courier New" panose="02070309020205020404" pitchFamily="49" charset="0"/>
                <a:cs typeface="Courier New" panose="02070309020205020404" pitchFamily="49" charset="0"/>
              </a:rPr>
              <a:t>+" TEXT," +</a:t>
            </a:r>
          </a:p>
          <a:p>
            <a:pPr marL="762000" lvl="1">
              <a:spcBef>
                <a:spcPts val="1000"/>
              </a:spcBef>
              <a:buClr>
                <a:srgbClr val="0168B4"/>
              </a:buClr>
              <a:buSzPct val="100000"/>
            </a:pPr>
            <a:r>
              <a:rPr lang="en-US" sz="2400" dirty="0" err="1">
                <a:latin typeface="Courier New" panose="02070309020205020404" pitchFamily="49" charset="0"/>
                <a:cs typeface="Courier New" panose="02070309020205020404" pitchFamily="49" charset="0"/>
              </a:rPr>
              <a:t>DatabaseStrings.FIELD_DATE</a:t>
            </a:r>
            <a:r>
              <a:rPr lang="en-US" sz="2400" dirty="0">
                <a:latin typeface="Courier New" panose="02070309020205020404" pitchFamily="49" charset="0"/>
                <a:cs typeface="Courier New" panose="02070309020205020404" pitchFamily="49" charset="0"/>
              </a:rPr>
              <a:t>+" TEXT)";</a:t>
            </a:r>
          </a:p>
          <a:p>
            <a:pPr marL="762000" lvl="1">
              <a:spcBef>
                <a:spcPts val="1000"/>
              </a:spcBef>
              <a:buClr>
                <a:srgbClr val="0168B4"/>
              </a:buClr>
              <a:buSzPct val="100000"/>
            </a:pPr>
            <a:r>
              <a:rPr lang="en-US" sz="2400" dirty="0" err="1">
                <a:latin typeface="Courier New" panose="02070309020205020404" pitchFamily="49" charset="0"/>
                <a:cs typeface="Courier New" panose="02070309020205020404" pitchFamily="49" charset="0"/>
              </a:rPr>
              <a:t>db.execSQL</a:t>
            </a:r>
            <a:r>
              <a:rPr lang="en-US" sz="2400" dirty="0">
                <a:latin typeface="Courier New" panose="02070309020205020404" pitchFamily="49" charset="0"/>
                <a:cs typeface="Courier New" panose="02070309020205020404" pitchFamily="49" charset="0"/>
              </a:rPr>
              <a:t>(q);</a:t>
            </a:r>
          </a:p>
          <a:p>
            <a:pPr marL="762000" lvl="1">
              <a:spcBef>
                <a:spcPts val="1000"/>
              </a:spcBef>
              <a:buClr>
                <a:srgbClr val="0168B4"/>
              </a:buClr>
              <a:buSzPct val="100000"/>
            </a:pPr>
            <a:r>
              <a:rPr lang="en-US" sz="2400" dirty="0">
                <a:latin typeface="Courier New" panose="02070309020205020404" pitchFamily="49" charset="0"/>
                <a:cs typeface="Courier New" panose="02070309020205020404" pitchFamily="49" charset="0"/>
              </a:rPr>
              <a:t>}</a:t>
            </a:r>
          </a:p>
          <a:p>
            <a:pPr marL="762000" lvl="1">
              <a:spcBef>
                <a:spcPts val="1000"/>
              </a:spcBef>
              <a:buClr>
                <a:srgbClr val="0168B4"/>
              </a:buClr>
              <a:buSzPct val="100000"/>
            </a:pPr>
            <a:endParaRPr lang="en-US" sz="2400" dirty="0">
              <a:latin typeface="Courier New" panose="02070309020205020404" pitchFamily="49" charset="0"/>
              <a:cs typeface="Courier New" panose="02070309020205020404" pitchFamily="49" charset="0"/>
            </a:endParaRPr>
          </a:p>
          <a:p>
            <a:pPr marL="762000" lvl="1">
              <a:spcBef>
                <a:spcPts val="1000"/>
              </a:spcBef>
              <a:buClr>
                <a:srgbClr val="0168B4"/>
              </a:buClr>
              <a:buSzPct val="100000"/>
            </a:pPr>
            <a:r>
              <a:rPr lang="en-US" sz="2400" dirty="0">
                <a:latin typeface="Courier New" panose="02070309020205020404" pitchFamily="49" charset="0"/>
                <a:cs typeface="Courier New" panose="02070309020205020404" pitchFamily="49" charset="0"/>
              </a:rPr>
              <a:t>@Override</a:t>
            </a:r>
          </a:p>
          <a:p>
            <a:pPr marL="762000" lvl="1">
              <a:spcBef>
                <a:spcPts val="1000"/>
              </a:spcBef>
              <a:buClr>
                <a:srgbClr val="0168B4"/>
              </a:buClr>
              <a:buSzPct val="100000"/>
            </a:pPr>
            <a:r>
              <a:rPr lang="en-US" sz="2400" dirty="0">
                <a:latin typeface="Courier New" panose="02070309020205020404" pitchFamily="49" charset="0"/>
                <a:cs typeface="Courier New" panose="02070309020205020404" pitchFamily="49" charset="0"/>
              </a:rPr>
              <a:t>public void </a:t>
            </a:r>
            <a:r>
              <a:rPr lang="en-US" sz="2400" dirty="0" err="1">
                <a:latin typeface="Courier New" panose="02070309020205020404" pitchFamily="49" charset="0"/>
                <a:cs typeface="Courier New" panose="02070309020205020404" pitchFamily="49" charset="0"/>
              </a:rPr>
              <a:t>onUpgrade</a:t>
            </a: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SQLiteDatabase</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db</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int</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oldVersion</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int</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newVersion</a:t>
            </a:r>
            <a:r>
              <a:rPr lang="en-US" sz="2400" dirty="0">
                <a:latin typeface="Courier New" panose="02070309020205020404" pitchFamily="49" charset="0"/>
                <a:cs typeface="Courier New" panose="02070309020205020404" pitchFamily="49" charset="0"/>
              </a:rPr>
              <a:t>)</a:t>
            </a:r>
          </a:p>
          <a:p>
            <a:pPr marL="762000" lvl="1">
              <a:spcBef>
                <a:spcPts val="1000"/>
              </a:spcBef>
              <a:buClr>
                <a:srgbClr val="0168B4"/>
              </a:buClr>
              <a:buSzPct val="100000"/>
            </a:pPr>
            <a:r>
              <a:rPr lang="en-US" sz="2400" dirty="0">
                <a:latin typeface="Courier New" panose="02070309020205020404" pitchFamily="49" charset="0"/>
                <a:cs typeface="Courier New" panose="02070309020205020404" pitchFamily="49" charset="0"/>
              </a:rPr>
              <a:t>{ }</a:t>
            </a:r>
          </a:p>
          <a:p>
            <a:pPr marL="76200" lvl="0">
              <a:spcBef>
                <a:spcPts val="1000"/>
              </a:spcBef>
              <a:buClr>
                <a:srgbClr val="0168B4"/>
              </a:buClr>
              <a:buSzPct val="100000"/>
            </a:pPr>
            <a:r>
              <a:rPr lang="en-US" sz="24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6769556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US" dirty="0"/>
              <a:t>in </a:t>
            </a:r>
            <a:r>
              <a:rPr lang="en-US" dirty="0" err="1"/>
              <a:t>questa</a:t>
            </a:r>
            <a:r>
              <a:rPr lang="en-US" dirty="0"/>
              <a:t> </a:t>
            </a:r>
            <a:r>
              <a:rPr lang="en-US" dirty="0" err="1"/>
              <a:t>lezione</a:t>
            </a:r>
            <a:r>
              <a:rPr lang="en-US" dirty="0"/>
              <a:t>…</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2</a:t>
            </a:fld>
            <a:endParaRPr/>
          </a:p>
        </p:txBody>
      </p:sp>
      <p:sp>
        <p:nvSpPr>
          <p:cNvPr id="14" name="TextBox 2"/>
          <p:cNvSpPr txBox="1"/>
          <p:nvPr/>
        </p:nvSpPr>
        <p:spPr>
          <a:xfrm>
            <a:off x="685800" y="2752189"/>
            <a:ext cx="17602200" cy="3970318"/>
          </a:xfrm>
          <a:prstGeom prst="rect">
            <a:avLst/>
          </a:prstGeom>
          <a:noFill/>
        </p:spPr>
        <p:txBody>
          <a:bodyPr wrap="square" rtlCol="0">
            <a:spAutoFit/>
          </a:bodyPr>
          <a:lstStyle/>
          <a:p>
            <a:pPr marL="571500" indent="-571500">
              <a:buClr>
                <a:schemeClr val="accent1"/>
              </a:buClr>
              <a:buFont typeface="Wingdings" panose="05000000000000000000" pitchFamily="2" charset="2"/>
              <a:buChar char="Ø"/>
            </a:pPr>
            <a:endParaRPr lang="en-US" sz="3600" dirty="0"/>
          </a:p>
          <a:p>
            <a:pPr marL="647700" lvl="0" indent="-571500">
              <a:lnSpc>
                <a:spcPct val="150000"/>
              </a:lnSpc>
              <a:buClr>
                <a:srgbClr val="0168B4"/>
              </a:buClr>
              <a:buSzPts val="2400"/>
              <a:buFont typeface="Wingdings" panose="05000000000000000000" pitchFamily="2" charset="2"/>
              <a:buChar char="§"/>
            </a:pPr>
            <a:r>
              <a:rPr lang="en-US" sz="3600" dirty="0"/>
              <a:t>Android File System</a:t>
            </a:r>
          </a:p>
          <a:p>
            <a:pPr marL="647700" lvl="0" indent="-571500">
              <a:lnSpc>
                <a:spcPct val="150000"/>
              </a:lnSpc>
              <a:buClr>
                <a:srgbClr val="0168B4"/>
              </a:buClr>
              <a:buSzPts val="2400"/>
              <a:buFont typeface="Wingdings" panose="05000000000000000000" pitchFamily="2" charset="2"/>
              <a:buChar char="§"/>
            </a:pPr>
            <a:r>
              <a:rPr lang="en-US" sz="3600" dirty="0"/>
              <a:t>Internal Storage</a:t>
            </a:r>
          </a:p>
          <a:p>
            <a:pPr marL="647700" lvl="0" indent="-571500">
              <a:lnSpc>
                <a:spcPct val="150000"/>
              </a:lnSpc>
              <a:buClr>
                <a:srgbClr val="0168B4"/>
              </a:buClr>
              <a:buSzPts val="2400"/>
              <a:buFont typeface="Wingdings" panose="05000000000000000000" pitchFamily="2" charset="2"/>
              <a:buChar char="§"/>
            </a:pPr>
            <a:r>
              <a:rPr lang="en-US" sz="3600" dirty="0"/>
              <a:t>External Storage</a:t>
            </a:r>
          </a:p>
          <a:p>
            <a:pPr marL="647700" lvl="0" indent="-571500">
              <a:lnSpc>
                <a:spcPct val="150000"/>
              </a:lnSpc>
              <a:buClr>
                <a:srgbClr val="0168B4"/>
              </a:buClr>
              <a:buSzPts val="2400"/>
              <a:buFont typeface="Wingdings" panose="05000000000000000000" pitchFamily="2" charset="2"/>
              <a:buChar char="§"/>
            </a:pPr>
            <a:r>
              <a:rPr lang="en-US" sz="3600" dirty="0"/>
              <a:t>SQLite Database</a:t>
            </a:r>
          </a:p>
        </p:txBody>
      </p:sp>
    </p:spTree>
    <p:extLst>
      <p:ext uri="{BB962C8B-B14F-4D97-AF65-F5344CB8AC3E}">
        <p14:creationId xmlns:p14="http://schemas.microsoft.com/office/powerpoint/2010/main" val="39303820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57130"/>
          </a:xfrm>
        </p:spPr>
        <p:txBody>
          <a:bodyPr/>
          <a:lstStyle/>
          <a:p>
            <a:pPr lvl="0">
              <a:spcBef>
                <a:spcPts val="0"/>
              </a:spcBef>
            </a:pPr>
            <a:r>
              <a:rPr lang="en" sz="4800" dirty="0"/>
              <a:t>SQLite Database – gestione del metodo onUpgrade</a:t>
            </a:r>
            <a:endParaRPr lang="en-US" sz="4800"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20</a:t>
            </a:fld>
            <a:endParaRPr/>
          </a:p>
        </p:txBody>
      </p:sp>
      <p:sp>
        <p:nvSpPr>
          <p:cNvPr id="14" name="TextBox 2"/>
          <p:cNvSpPr txBox="1"/>
          <p:nvPr/>
        </p:nvSpPr>
        <p:spPr>
          <a:xfrm>
            <a:off x="685800" y="2752189"/>
            <a:ext cx="17602200" cy="5760551"/>
          </a:xfrm>
          <a:prstGeom prst="rect">
            <a:avLst/>
          </a:prstGeom>
          <a:noFill/>
        </p:spPr>
        <p:txBody>
          <a:bodyPr wrap="square" rtlCol="0">
            <a:spAutoFit/>
          </a:bodyPr>
          <a:lstStyle/>
          <a:p>
            <a:pPr marL="647700" lvl="0" indent="-571500">
              <a:spcBef>
                <a:spcPts val="1000"/>
              </a:spcBef>
              <a:buClr>
                <a:srgbClr val="0168B4"/>
              </a:buClr>
              <a:buSzPct val="100000"/>
              <a:buFont typeface="Wingdings" panose="05000000000000000000" pitchFamily="2" charset="2"/>
              <a:buChar char="§"/>
            </a:pPr>
            <a:r>
              <a:rPr lang="en-US" sz="3600" dirty="0">
                <a:latin typeface="Arial" panose="020B0604020202020204" pitchFamily="34" charset="0"/>
                <a:cs typeface="Arial" panose="020B0604020202020204" pitchFamily="34" charset="0"/>
              </a:rPr>
              <a:t>Le </a:t>
            </a:r>
            <a:r>
              <a:rPr lang="en-US" sz="3600" dirty="0" err="1">
                <a:latin typeface="Arial" panose="020B0604020202020204" pitchFamily="34" charset="0"/>
                <a:cs typeface="Arial" panose="020B0604020202020204" pitchFamily="34" charset="0"/>
              </a:rPr>
              <a:t>problematiche</a:t>
            </a:r>
            <a:r>
              <a:rPr lang="en-US" sz="3600" dirty="0">
                <a:latin typeface="Arial" panose="020B0604020202020204" pitchFamily="34" charset="0"/>
                <a:cs typeface="Arial" panose="020B0604020202020204" pitchFamily="34" charset="0"/>
              </a:rPr>
              <a:t> relative </a:t>
            </a:r>
            <a:r>
              <a:rPr lang="en-US" sz="3600" dirty="0" err="1">
                <a:latin typeface="Arial" panose="020B0604020202020204" pitchFamily="34" charset="0"/>
                <a:cs typeface="Arial" panose="020B0604020202020204" pitchFamily="34" charset="0"/>
              </a:rPr>
              <a:t>alla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gestione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delle</a:t>
            </a:r>
            <a:r>
              <a:rPr lang="en-US" sz="3600" dirty="0">
                <a:latin typeface="Arial" panose="020B0604020202020204" pitchFamily="34" charset="0"/>
                <a:cs typeface="Arial" panose="020B0604020202020204" pitchFamily="34" charset="0"/>
              </a:rPr>
              <a:t> diverse version di un database le </a:t>
            </a:r>
            <a:r>
              <a:rPr lang="en-US" sz="3600" dirty="0" err="1">
                <a:latin typeface="Arial" panose="020B0604020202020204" pitchFamily="34" charset="0"/>
                <a:cs typeface="Arial" panose="020B0604020202020204" pitchFamily="34" charset="0"/>
              </a:rPr>
              <a:t>abbiamo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anche</a:t>
            </a:r>
            <a:r>
              <a:rPr lang="en-US" sz="3600" dirty="0">
                <a:latin typeface="Arial" panose="020B0604020202020204" pitchFamily="34" charset="0"/>
                <a:cs typeface="Arial" panose="020B0604020202020204" pitchFamily="34" charset="0"/>
              </a:rPr>
              <a:t> qui!</a:t>
            </a:r>
          </a:p>
          <a:p>
            <a:pPr marL="647700" lvl="0" indent="-571500">
              <a:spcBef>
                <a:spcPts val="1000"/>
              </a:spcBef>
              <a:buClr>
                <a:srgbClr val="0168B4"/>
              </a:buClr>
              <a:buSzPct val="100000"/>
              <a:buFont typeface="Wingdings" panose="05000000000000000000" pitchFamily="2" charset="2"/>
              <a:buChar char="§"/>
            </a:pPr>
            <a:endParaRPr lang="en-US" sz="3600" dirty="0">
              <a:latin typeface="Arial" panose="020B0604020202020204" pitchFamily="34" charset="0"/>
              <a:cs typeface="Arial" panose="020B0604020202020204" pitchFamily="34" charset="0"/>
            </a:endParaRPr>
          </a:p>
          <a:p>
            <a:pPr marL="647700" lvl="0" indent="-571500">
              <a:buClr>
                <a:srgbClr val="0168B4"/>
              </a:buClr>
              <a:buSzPct val="100000"/>
              <a:buFont typeface="Wingdings" panose="05000000000000000000" pitchFamily="2" charset="2"/>
              <a:buChar char="§"/>
            </a:pPr>
            <a:endParaRPr lang="en-US" sz="3600" dirty="0">
              <a:latin typeface="Arial" panose="020B0604020202020204" pitchFamily="34" charset="0"/>
              <a:cs typeface="Arial" panose="020B0604020202020204" pitchFamily="34" charset="0"/>
            </a:endParaRPr>
          </a:p>
          <a:p>
            <a:pPr marL="647700" lvl="0" indent="-571500">
              <a:buClr>
                <a:srgbClr val="0168B4"/>
              </a:buClr>
              <a:buSzPct val="100000"/>
              <a:buFont typeface="Wingdings" panose="05000000000000000000" pitchFamily="2" charset="2"/>
              <a:buChar char="§"/>
            </a:pPr>
            <a:r>
              <a:rPr lang="en-US" sz="3600" dirty="0">
                <a:latin typeface="Arial" panose="020B0604020202020204" pitchFamily="34" charset="0"/>
                <a:cs typeface="Arial" panose="020B0604020202020204" pitchFamily="34" charset="0"/>
              </a:rPr>
              <a:t>Il </a:t>
            </a:r>
            <a:r>
              <a:rPr lang="en-US" sz="3600" dirty="0" err="1">
                <a:latin typeface="Arial" panose="020B0604020202020204" pitchFamily="34" charset="0"/>
                <a:cs typeface="Arial" panose="020B0604020202020204" pitchFamily="34" charset="0"/>
              </a:rPr>
              <a:t>metodo</a:t>
            </a:r>
            <a:r>
              <a:rPr lang="en-US" sz="3600"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onUpgrade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viene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invocato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automaticamente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quando</a:t>
            </a:r>
            <a:r>
              <a:rPr lang="en-US" sz="3600" dirty="0">
                <a:latin typeface="Arial" panose="020B0604020202020204" pitchFamily="34" charset="0"/>
                <a:cs typeface="Arial" panose="020B0604020202020204" pitchFamily="34" charset="0"/>
              </a:rPr>
              <a:t> la </a:t>
            </a:r>
            <a:r>
              <a:rPr lang="en-US" sz="3600" dirty="0" err="1">
                <a:latin typeface="Arial" panose="020B0604020202020204" pitchFamily="34" charset="0"/>
                <a:cs typeface="Arial" panose="020B0604020202020204" pitchFamily="34" charset="0"/>
              </a:rPr>
              <a:t>versione</a:t>
            </a:r>
            <a:r>
              <a:rPr lang="en-US" sz="3600" dirty="0">
                <a:latin typeface="Arial" panose="020B0604020202020204" pitchFamily="34" charset="0"/>
                <a:cs typeface="Arial" panose="020B0604020202020204" pitchFamily="34" charset="0"/>
              </a:rPr>
              <a:t> del database </a:t>
            </a:r>
            <a:r>
              <a:rPr lang="en-US" sz="3600" dirty="0" err="1">
                <a:latin typeface="Arial" panose="020B0604020202020204" pitchFamily="34" charset="0"/>
                <a:cs typeface="Arial" panose="020B0604020202020204" pitchFamily="34" charset="0"/>
              </a:rPr>
              <a:t>presente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sullo</a:t>
            </a:r>
            <a:r>
              <a:rPr lang="en-US" sz="3600" dirty="0">
                <a:latin typeface="Arial" panose="020B0604020202020204" pitchFamily="34" charset="0"/>
                <a:cs typeface="Arial" panose="020B0604020202020204" pitchFamily="34" charset="0"/>
              </a:rPr>
              <a:t> smartphone e’ </a:t>
            </a:r>
            <a:r>
              <a:rPr lang="en-US" sz="3600" dirty="0" err="1">
                <a:latin typeface="Arial" panose="020B0604020202020204" pitchFamily="34" charset="0"/>
                <a:cs typeface="Arial" panose="020B0604020202020204" pitchFamily="34" charset="0"/>
              </a:rPr>
              <a:t>obsoleta</a:t>
            </a:r>
            <a:r>
              <a:rPr lang="en-US" sz="3600" dirty="0">
                <a:latin typeface="Arial" panose="020B0604020202020204" pitchFamily="34" charset="0"/>
                <a:cs typeface="Arial" panose="020B0604020202020204" pitchFamily="34" charset="0"/>
              </a:rPr>
              <a:t> rispetto a </a:t>
            </a:r>
            <a:r>
              <a:rPr lang="en-US" sz="3600" dirty="0" err="1">
                <a:latin typeface="Arial" panose="020B0604020202020204" pitchFamily="34" charset="0"/>
                <a:cs typeface="Arial" panose="020B0604020202020204" pitchFamily="34" charset="0"/>
              </a:rPr>
              <a:t>quella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definita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nel</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codice</a:t>
            </a:r>
            <a:r>
              <a:rPr lang="en-US" sz="3600" dirty="0">
                <a:latin typeface="Arial" panose="020B0604020202020204" pitchFamily="34" charset="0"/>
                <a:cs typeface="Arial" panose="020B0604020202020204" pitchFamily="34" charset="0"/>
              </a:rPr>
              <a:t>.</a:t>
            </a:r>
          </a:p>
          <a:p>
            <a:pPr marL="647700" lvl="0" indent="-571500">
              <a:buClr>
                <a:srgbClr val="0168B4"/>
              </a:buClr>
              <a:buSzPct val="100000"/>
              <a:buFont typeface="Wingdings" panose="05000000000000000000" pitchFamily="2" charset="2"/>
              <a:buChar char="§"/>
            </a:pPr>
            <a:endParaRPr lang="en-US" sz="3600" dirty="0">
              <a:latin typeface="Arial" panose="020B0604020202020204" pitchFamily="34" charset="0"/>
              <a:cs typeface="Arial" panose="020B0604020202020204" pitchFamily="34" charset="0"/>
            </a:endParaRPr>
          </a:p>
          <a:p>
            <a:pPr marL="647700" lvl="0" indent="-571500">
              <a:buClr>
                <a:srgbClr val="0168B4"/>
              </a:buClr>
              <a:buSzPct val="100000"/>
              <a:buFont typeface="Wingdings" panose="05000000000000000000" pitchFamily="2" charset="2"/>
              <a:buChar char="§"/>
            </a:pPr>
            <a:endParaRPr lang="en-US" sz="3600" dirty="0">
              <a:latin typeface="Arial" panose="020B0604020202020204" pitchFamily="34" charset="0"/>
              <a:cs typeface="Arial" panose="020B0604020202020204" pitchFamily="34" charset="0"/>
            </a:endParaRPr>
          </a:p>
          <a:p>
            <a:pPr marL="647700" lvl="0" indent="-571500">
              <a:buClr>
                <a:srgbClr val="0168B4"/>
              </a:buClr>
              <a:buSzPct val="100000"/>
              <a:buFont typeface="Wingdings" panose="05000000000000000000" pitchFamily="2" charset="2"/>
              <a:buChar char="§"/>
            </a:pPr>
            <a:r>
              <a:rPr lang="en-US" sz="3600" dirty="0">
                <a:latin typeface="Arial" panose="020B0604020202020204" pitchFamily="34" charset="0"/>
                <a:cs typeface="Arial" panose="020B0604020202020204" pitchFamily="34" charset="0"/>
              </a:rPr>
              <a:t>Come </a:t>
            </a:r>
            <a:r>
              <a:rPr lang="en-US" sz="3600" dirty="0" err="1">
                <a:latin typeface="Arial" panose="020B0604020202020204" pitchFamily="34" charset="0"/>
                <a:cs typeface="Arial" panose="020B0604020202020204" pitchFamily="34" charset="0"/>
              </a:rPr>
              <a:t>scrivere</a:t>
            </a:r>
            <a:r>
              <a:rPr lang="en-US" sz="3600" dirty="0">
                <a:latin typeface="Arial" panose="020B0604020202020204" pitchFamily="34" charset="0"/>
                <a:cs typeface="Arial" panose="020B0604020202020204" pitchFamily="34" charset="0"/>
              </a:rPr>
              <a:t> il </a:t>
            </a:r>
            <a:r>
              <a:rPr lang="en-US" sz="3600" dirty="0" err="1">
                <a:latin typeface="Arial" panose="020B0604020202020204" pitchFamily="34" charset="0"/>
                <a:cs typeface="Arial" panose="020B0604020202020204" pitchFamily="34" charset="0"/>
              </a:rPr>
              <a:t>codice</a:t>
            </a:r>
            <a:r>
              <a:rPr lang="en-US" sz="3600" dirty="0">
                <a:latin typeface="Arial" panose="020B0604020202020204" pitchFamily="34" charset="0"/>
                <a:cs typeface="Arial" panose="020B0604020202020204" pitchFamily="34" charset="0"/>
              </a:rPr>
              <a:t> in modo </a:t>
            </a:r>
            <a:r>
              <a:rPr lang="en-US" sz="3600" dirty="0" err="1">
                <a:latin typeface="Arial" panose="020B0604020202020204" pitchFamily="34" charset="0"/>
                <a:cs typeface="Arial" panose="020B0604020202020204" pitchFamily="34" charset="0"/>
              </a:rPr>
              <a:t>efficace</a:t>
            </a:r>
            <a:r>
              <a:rPr lang="en-US" sz="3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59483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57130"/>
          </a:xfrm>
        </p:spPr>
        <p:txBody>
          <a:bodyPr/>
          <a:lstStyle/>
          <a:p>
            <a:pPr lvl="0">
              <a:spcBef>
                <a:spcPts val="0"/>
              </a:spcBef>
            </a:pPr>
            <a:r>
              <a:rPr lang="en" sz="4800" dirty="0"/>
              <a:t>SQLite Database – gestione del metodo onUpgrade</a:t>
            </a:r>
            <a:endParaRPr lang="en-US" sz="4800"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21</a:t>
            </a:fld>
            <a:endParaRPr/>
          </a:p>
        </p:txBody>
      </p:sp>
      <p:pic>
        <p:nvPicPr>
          <p:cNvPr id="3" name="Picture 2">
            <a:extLst>
              <a:ext uri="{FF2B5EF4-FFF2-40B4-BE49-F238E27FC236}">
                <a16:creationId xmlns:a16="http://schemas.microsoft.com/office/drawing/2014/main" id="{BBBBED60-8B60-4C7A-8804-4CAD0AE23B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460" y="2667000"/>
            <a:ext cx="15753080" cy="2667000"/>
          </a:xfrm>
          <a:prstGeom prst="rect">
            <a:avLst/>
          </a:prstGeom>
        </p:spPr>
      </p:pic>
    </p:spTree>
    <p:extLst>
      <p:ext uri="{BB962C8B-B14F-4D97-AF65-F5344CB8AC3E}">
        <p14:creationId xmlns:p14="http://schemas.microsoft.com/office/powerpoint/2010/main" val="38332838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57130"/>
          </a:xfrm>
        </p:spPr>
        <p:txBody>
          <a:bodyPr/>
          <a:lstStyle/>
          <a:p>
            <a:pPr lvl="0">
              <a:spcBef>
                <a:spcPts val="0"/>
              </a:spcBef>
            </a:pPr>
            <a:r>
              <a:rPr lang="en" sz="4800" dirty="0"/>
              <a:t>SQLite Database – gestione del metodo onUpgrade</a:t>
            </a:r>
            <a:endParaRPr lang="en-US" sz="4800"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22</a:t>
            </a:fld>
            <a:endParaRPr/>
          </a:p>
        </p:txBody>
      </p:sp>
      <p:sp>
        <p:nvSpPr>
          <p:cNvPr id="14" name="TextBox 2"/>
          <p:cNvSpPr txBox="1"/>
          <p:nvPr/>
        </p:nvSpPr>
        <p:spPr>
          <a:xfrm>
            <a:off x="685800" y="6629400"/>
            <a:ext cx="16764000" cy="4411464"/>
          </a:xfrm>
          <a:prstGeom prst="rect">
            <a:avLst/>
          </a:prstGeom>
          <a:noFill/>
        </p:spPr>
        <p:txBody>
          <a:bodyPr wrap="square" rtlCol="0">
            <a:spAutoFit/>
          </a:bodyPr>
          <a:lstStyle/>
          <a:p>
            <a:pPr marL="647700" lvl="0" indent="-571500">
              <a:spcBef>
                <a:spcPts val="1000"/>
              </a:spcBef>
              <a:buClr>
                <a:srgbClr val="0168B4"/>
              </a:buClr>
              <a:buSzPct val="100000"/>
              <a:buFont typeface="Wingdings" panose="05000000000000000000" pitchFamily="2" charset="2"/>
              <a:buChar char="§"/>
            </a:pPr>
            <a:r>
              <a:rPr lang="en-US" sz="3600" b="1" dirty="0">
                <a:latin typeface="Arial" panose="020B0604020202020204" pitchFamily="34" charset="0"/>
                <a:cs typeface="Arial" panose="020B0604020202020204" pitchFamily="34" charset="0"/>
              </a:rPr>
              <a:t>NO</a:t>
            </a:r>
          </a:p>
          <a:p>
            <a:pPr marL="647700" lvl="0" indent="-571500">
              <a:spcBef>
                <a:spcPts val="1000"/>
              </a:spcBef>
              <a:buClr>
                <a:srgbClr val="0168B4"/>
              </a:buClr>
              <a:buSzPct val="100000"/>
              <a:buFont typeface="Wingdings" panose="05000000000000000000" pitchFamily="2" charset="2"/>
              <a:buChar char="§"/>
            </a:pPr>
            <a:endParaRPr lang="en-US" sz="3600" b="1" dirty="0">
              <a:latin typeface="Arial" panose="020B0604020202020204" pitchFamily="34" charset="0"/>
              <a:cs typeface="Arial" panose="020B0604020202020204" pitchFamily="34" charset="0"/>
            </a:endParaRPr>
          </a:p>
          <a:p>
            <a:pPr marL="76200" lvl="0">
              <a:spcBef>
                <a:spcPts val="1000"/>
              </a:spcBef>
              <a:buClr>
                <a:srgbClr val="0168B4"/>
              </a:buClr>
              <a:buSzPct val="100000"/>
            </a:pPr>
            <a:r>
              <a:rPr lang="it-IT" sz="3200" dirty="0">
                <a:latin typeface="Arial" panose="020B0604020202020204" pitchFamily="34" charset="0"/>
                <a:cs typeface="Arial" panose="020B0604020202020204" pitchFamily="34" charset="0"/>
              </a:rPr>
              <a:t>Problema: queste istruzioni verranno eseguite ogni volta che si aggiorna l’app. Se si passa dalla versione 1 alla 2, verranno eseguite e verranno aggiunte le colonne. Quindi, se aggiorni da 2 a 3 (e non si modifica questo codice), si avra’ un errore quando si tenta di aggiungere nuovamente queste colonne. Si potrebbe essere tentati di modificare questa sezione ogni volta che si cambia l'app, ma questo è soggetto a errori in quanto non tutti gli utenti potrebbero avere la versione corrente installata.</a:t>
            </a:r>
            <a:endParaRPr lang="en-US" sz="32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BBBED60-8B60-4C7A-8804-4CAD0AE23B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460" y="2667000"/>
            <a:ext cx="15753080" cy="2667000"/>
          </a:xfrm>
          <a:prstGeom prst="rect">
            <a:avLst/>
          </a:prstGeom>
        </p:spPr>
      </p:pic>
    </p:spTree>
    <p:extLst>
      <p:ext uri="{BB962C8B-B14F-4D97-AF65-F5344CB8AC3E}">
        <p14:creationId xmlns:p14="http://schemas.microsoft.com/office/powerpoint/2010/main" val="32322055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57130"/>
          </a:xfrm>
        </p:spPr>
        <p:txBody>
          <a:bodyPr/>
          <a:lstStyle/>
          <a:p>
            <a:pPr lvl="0">
              <a:spcBef>
                <a:spcPts val="0"/>
              </a:spcBef>
            </a:pPr>
            <a:r>
              <a:rPr lang="en" sz="4800" dirty="0"/>
              <a:t>SQLite Database – gestione del metodo onUpgrade</a:t>
            </a:r>
            <a:endParaRPr lang="en-US" sz="4800"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23</a:t>
            </a:fld>
            <a:endParaRPr/>
          </a:p>
        </p:txBody>
      </p:sp>
      <p:pic>
        <p:nvPicPr>
          <p:cNvPr id="3" name="Picture 2">
            <a:extLst>
              <a:ext uri="{FF2B5EF4-FFF2-40B4-BE49-F238E27FC236}">
                <a16:creationId xmlns:a16="http://schemas.microsoft.com/office/drawing/2014/main" id="{BBBBED60-8B60-4C7A-8804-4CAD0AE23B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62808" y="2667000"/>
            <a:ext cx="15562384" cy="3200400"/>
          </a:xfrm>
          <a:prstGeom prst="rect">
            <a:avLst/>
          </a:prstGeom>
        </p:spPr>
      </p:pic>
    </p:spTree>
    <p:extLst>
      <p:ext uri="{BB962C8B-B14F-4D97-AF65-F5344CB8AC3E}">
        <p14:creationId xmlns:p14="http://schemas.microsoft.com/office/powerpoint/2010/main" val="29680277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57130"/>
          </a:xfrm>
        </p:spPr>
        <p:txBody>
          <a:bodyPr/>
          <a:lstStyle/>
          <a:p>
            <a:pPr lvl="0">
              <a:spcBef>
                <a:spcPts val="0"/>
              </a:spcBef>
            </a:pPr>
            <a:r>
              <a:rPr lang="en" sz="4800" dirty="0"/>
              <a:t>SQLite Database – gestione del metodo onUpgrade</a:t>
            </a:r>
            <a:endParaRPr lang="en-US" sz="4800"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24</a:t>
            </a:fld>
            <a:endParaRPr/>
          </a:p>
        </p:txBody>
      </p:sp>
      <p:sp>
        <p:nvSpPr>
          <p:cNvPr id="14" name="TextBox 2"/>
          <p:cNvSpPr txBox="1"/>
          <p:nvPr/>
        </p:nvSpPr>
        <p:spPr>
          <a:xfrm>
            <a:off x="685800" y="6629400"/>
            <a:ext cx="16764000" cy="2934137"/>
          </a:xfrm>
          <a:prstGeom prst="rect">
            <a:avLst/>
          </a:prstGeom>
          <a:noFill/>
        </p:spPr>
        <p:txBody>
          <a:bodyPr wrap="square" rtlCol="0">
            <a:spAutoFit/>
          </a:bodyPr>
          <a:lstStyle/>
          <a:p>
            <a:pPr marL="647700" lvl="0" indent="-571500">
              <a:spcBef>
                <a:spcPts val="1000"/>
              </a:spcBef>
              <a:buClr>
                <a:srgbClr val="0168B4"/>
              </a:buClr>
              <a:buSzPct val="100000"/>
              <a:buFont typeface="Wingdings" panose="05000000000000000000" pitchFamily="2" charset="2"/>
              <a:buChar char="§"/>
            </a:pPr>
            <a:r>
              <a:rPr lang="en-US" sz="3600" b="1" dirty="0">
                <a:latin typeface="Arial" panose="020B0604020202020204" pitchFamily="34" charset="0"/>
                <a:cs typeface="Arial" panose="020B0604020202020204" pitchFamily="34" charset="0"/>
              </a:rPr>
              <a:t>NO</a:t>
            </a:r>
          </a:p>
          <a:p>
            <a:pPr marL="647700" lvl="0" indent="-571500">
              <a:spcBef>
                <a:spcPts val="1000"/>
              </a:spcBef>
              <a:buClr>
                <a:srgbClr val="0168B4"/>
              </a:buClr>
              <a:buSzPct val="100000"/>
              <a:buFont typeface="Wingdings" panose="05000000000000000000" pitchFamily="2" charset="2"/>
              <a:buChar char="§"/>
            </a:pPr>
            <a:endParaRPr lang="en-US" sz="3600" b="1" dirty="0">
              <a:latin typeface="Arial" panose="020B0604020202020204" pitchFamily="34" charset="0"/>
              <a:cs typeface="Arial" panose="020B0604020202020204" pitchFamily="34" charset="0"/>
            </a:endParaRPr>
          </a:p>
          <a:p>
            <a:pPr marL="76200" lvl="0">
              <a:spcBef>
                <a:spcPts val="1000"/>
              </a:spcBef>
              <a:buClr>
                <a:srgbClr val="0168B4"/>
              </a:buClr>
              <a:buSzPct val="100000"/>
            </a:pPr>
            <a:r>
              <a:rPr lang="it-IT" sz="3200" dirty="0">
                <a:latin typeface="Arial" panose="020B0604020202020204" pitchFamily="34" charset="0"/>
                <a:cs typeface="Arial" panose="020B0604020202020204" pitchFamily="34" charset="0"/>
              </a:rPr>
              <a:t>Problema: si potrebbe dare a questa opzione il beneficio del dubbio. Il problema è che ogni volta che si verifica un aggiornamento, l'istruzione IF è vera e ci rimane lo stesso identico problema del frammento di codice precedente.</a:t>
            </a:r>
            <a:endParaRPr lang="en-US" sz="32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2E6DD16-0E38-4853-864F-A43A3A2EDDA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62808" y="2667000"/>
            <a:ext cx="15562384" cy="3200400"/>
          </a:xfrm>
          <a:prstGeom prst="rect">
            <a:avLst/>
          </a:prstGeom>
        </p:spPr>
      </p:pic>
    </p:spTree>
    <p:extLst>
      <p:ext uri="{BB962C8B-B14F-4D97-AF65-F5344CB8AC3E}">
        <p14:creationId xmlns:p14="http://schemas.microsoft.com/office/powerpoint/2010/main" val="7463128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57130"/>
          </a:xfrm>
        </p:spPr>
        <p:txBody>
          <a:bodyPr/>
          <a:lstStyle/>
          <a:p>
            <a:pPr lvl="0">
              <a:spcBef>
                <a:spcPts val="0"/>
              </a:spcBef>
            </a:pPr>
            <a:r>
              <a:rPr lang="en" sz="4800" dirty="0"/>
              <a:t>SQLite Database – gestione del metodo onUpgrade</a:t>
            </a:r>
            <a:endParaRPr lang="en-US" sz="4800"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25</a:t>
            </a:fld>
            <a:endParaRPr/>
          </a:p>
        </p:txBody>
      </p:sp>
      <p:pic>
        <p:nvPicPr>
          <p:cNvPr id="6" name="Picture 5">
            <a:extLst>
              <a:ext uri="{FF2B5EF4-FFF2-40B4-BE49-F238E27FC236}">
                <a16:creationId xmlns:a16="http://schemas.microsoft.com/office/drawing/2014/main" id="{42E6DD16-0E38-4853-864F-A43A3A2EDDA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62808" y="2983523"/>
            <a:ext cx="15562384" cy="2567353"/>
          </a:xfrm>
          <a:prstGeom prst="rect">
            <a:avLst/>
          </a:prstGeom>
        </p:spPr>
      </p:pic>
    </p:spTree>
    <p:extLst>
      <p:ext uri="{BB962C8B-B14F-4D97-AF65-F5344CB8AC3E}">
        <p14:creationId xmlns:p14="http://schemas.microsoft.com/office/powerpoint/2010/main" val="17323988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57130"/>
          </a:xfrm>
        </p:spPr>
        <p:txBody>
          <a:bodyPr/>
          <a:lstStyle/>
          <a:p>
            <a:pPr lvl="0">
              <a:spcBef>
                <a:spcPts val="0"/>
              </a:spcBef>
            </a:pPr>
            <a:r>
              <a:rPr lang="en" sz="4800" dirty="0"/>
              <a:t>SQLite Database – gestione del metodo onUpgrade</a:t>
            </a:r>
            <a:endParaRPr lang="en-US" sz="4800"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26</a:t>
            </a:fld>
            <a:endParaRPr/>
          </a:p>
        </p:txBody>
      </p:sp>
      <p:sp>
        <p:nvSpPr>
          <p:cNvPr id="14" name="TextBox 2"/>
          <p:cNvSpPr txBox="1"/>
          <p:nvPr/>
        </p:nvSpPr>
        <p:spPr>
          <a:xfrm>
            <a:off x="685800" y="6629400"/>
            <a:ext cx="16764000" cy="3426579"/>
          </a:xfrm>
          <a:prstGeom prst="rect">
            <a:avLst/>
          </a:prstGeom>
          <a:noFill/>
        </p:spPr>
        <p:txBody>
          <a:bodyPr wrap="square" rtlCol="0">
            <a:spAutoFit/>
          </a:bodyPr>
          <a:lstStyle/>
          <a:p>
            <a:pPr marL="647700" lvl="0" indent="-571500">
              <a:spcBef>
                <a:spcPts val="1000"/>
              </a:spcBef>
              <a:buClr>
                <a:srgbClr val="0168B4"/>
              </a:buClr>
              <a:buSzPct val="100000"/>
              <a:buFont typeface="Wingdings" panose="05000000000000000000" pitchFamily="2" charset="2"/>
              <a:buChar char="§"/>
            </a:pPr>
            <a:r>
              <a:rPr lang="en-US" sz="3600" b="1" dirty="0">
                <a:latin typeface="Arial" panose="020B0604020202020204" pitchFamily="34" charset="0"/>
                <a:cs typeface="Arial" panose="020B0604020202020204" pitchFamily="34" charset="0"/>
              </a:rPr>
              <a:t>NO</a:t>
            </a:r>
          </a:p>
          <a:p>
            <a:pPr marL="647700" lvl="0" indent="-571500">
              <a:spcBef>
                <a:spcPts val="1000"/>
              </a:spcBef>
              <a:buClr>
                <a:srgbClr val="0168B4"/>
              </a:buClr>
              <a:buSzPct val="100000"/>
              <a:buFont typeface="Wingdings" panose="05000000000000000000" pitchFamily="2" charset="2"/>
              <a:buChar char="§"/>
            </a:pPr>
            <a:endParaRPr lang="en-US" sz="3600" b="1" dirty="0">
              <a:latin typeface="Arial" panose="020B0604020202020204" pitchFamily="34" charset="0"/>
              <a:cs typeface="Arial" panose="020B0604020202020204" pitchFamily="34" charset="0"/>
            </a:endParaRPr>
          </a:p>
          <a:p>
            <a:pPr marL="76200" lvl="0">
              <a:spcBef>
                <a:spcPts val="1000"/>
              </a:spcBef>
              <a:buClr>
                <a:srgbClr val="0168B4"/>
              </a:buClr>
              <a:buSzPct val="100000"/>
            </a:pPr>
            <a:r>
              <a:rPr lang="it-IT" sz="3200" dirty="0">
                <a:latin typeface="Arial" panose="020B0604020202020204" pitchFamily="34" charset="0"/>
                <a:cs typeface="Arial" panose="020B0604020202020204" pitchFamily="34" charset="0"/>
              </a:rPr>
              <a:t>Problema: questo è un po' più difficile da individuare. Si consideri cosa succede se un utente passa dalla versione 1 alla 3. Mancherà completamente la query di aggiornamento. Questi utenti si troveranno in un limbo in cui mancano alcuni degli aggiornamenti intermedi e non avranno lo schema SQL previsto.</a:t>
            </a:r>
            <a:endParaRPr lang="en-US" sz="32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00E59E88-AE57-466D-877F-4ED4F5B2633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62808" y="2983523"/>
            <a:ext cx="15562384" cy="2567353"/>
          </a:xfrm>
          <a:prstGeom prst="rect">
            <a:avLst/>
          </a:prstGeom>
        </p:spPr>
      </p:pic>
    </p:spTree>
    <p:extLst>
      <p:ext uri="{BB962C8B-B14F-4D97-AF65-F5344CB8AC3E}">
        <p14:creationId xmlns:p14="http://schemas.microsoft.com/office/powerpoint/2010/main" val="27426289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57130"/>
          </a:xfrm>
        </p:spPr>
        <p:txBody>
          <a:bodyPr/>
          <a:lstStyle/>
          <a:p>
            <a:pPr lvl="0">
              <a:spcBef>
                <a:spcPts val="0"/>
              </a:spcBef>
            </a:pPr>
            <a:r>
              <a:rPr lang="en" sz="4800" dirty="0"/>
              <a:t>SQLite Database – gestione del metodo onUpgrade</a:t>
            </a:r>
            <a:endParaRPr lang="en-US" sz="4800"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27</a:t>
            </a:fld>
            <a:endParaRPr/>
          </a:p>
        </p:txBody>
      </p:sp>
      <p:pic>
        <p:nvPicPr>
          <p:cNvPr id="7" name="Picture 6">
            <a:extLst>
              <a:ext uri="{FF2B5EF4-FFF2-40B4-BE49-F238E27FC236}">
                <a16:creationId xmlns:a16="http://schemas.microsoft.com/office/drawing/2014/main" id="{00E59E88-AE57-466D-877F-4ED4F5B2633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00300" y="2438400"/>
            <a:ext cx="13487400" cy="3385651"/>
          </a:xfrm>
          <a:prstGeom prst="rect">
            <a:avLst/>
          </a:prstGeom>
        </p:spPr>
      </p:pic>
    </p:spTree>
    <p:extLst>
      <p:ext uri="{BB962C8B-B14F-4D97-AF65-F5344CB8AC3E}">
        <p14:creationId xmlns:p14="http://schemas.microsoft.com/office/powerpoint/2010/main" val="1614265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57130"/>
          </a:xfrm>
        </p:spPr>
        <p:txBody>
          <a:bodyPr/>
          <a:lstStyle/>
          <a:p>
            <a:pPr lvl="0">
              <a:spcBef>
                <a:spcPts val="0"/>
              </a:spcBef>
            </a:pPr>
            <a:r>
              <a:rPr lang="en" sz="4800" dirty="0"/>
              <a:t>SQLite Database – gestione del metodo onUpgrade</a:t>
            </a:r>
            <a:endParaRPr lang="en-US" sz="4800"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28</a:t>
            </a:fld>
            <a:endParaRPr/>
          </a:p>
        </p:txBody>
      </p:sp>
      <p:sp>
        <p:nvSpPr>
          <p:cNvPr id="14" name="TextBox 2"/>
          <p:cNvSpPr txBox="1"/>
          <p:nvPr/>
        </p:nvSpPr>
        <p:spPr>
          <a:xfrm>
            <a:off x="685800" y="6629400"/>
            <a:ext cx="16764000" cy="646331"/>
          </a:xfrm>
          <a:prstGeom prst="rect">
            <a:avLst/>
          </a:prstGeom>
          <a:noFill/>
        </p:spPr>
        <p:txBody>
          <a:bodyPr wrap="square" rtlCol="0">
            <a:spAutoFit/>
          </a:bodyPr>
          <a:lstStyle/>
          <a:p>
            <a:pPr marL="647700" lvl="0" indent="-571500">
              <a:spcBef>
                <a:spcPts val="1000"/>
              </a:spcBef>
              <a:buClr>
                <a:srgbClr val="0168B4"/>
              </a:buClr>
              <a:buSzPct val="100000"/>
              <a:buFont typeface="Wingdings" panose="05000000000000000000" pitchFamily="2" charset="2"/>
              <a:buChar char="§"/>
            </a:pPr>
            <a:r>
              <a:rPr lang="en-US" sz="3600" b="1" dirty="0">
                <a:latin typeface="Arial" panose="020B0604020202020204" pitchFamily="34" charset="0"/>
                <a:cs typeface="Arial" panose="020B0604020202020204" pitchFamily="34" charset="0"/>
              </a:rPr>
              <a:t>SI</a:t>
            </a:r>
          </a:p>
        </p:txBody>
      </p:sp>
      <p:pic>
        <p:nvPicPr>
          <p:cNvPr id="6" name="Picture 5">
            <a:extLst>
              <a:ext uri="{FF2B5EF4-FFF2-40B4-BE49-F238E27FC236}">
                <a16:creationId xmlns:a16="http://schemas.microsoft.com/office/drawing/2014/main" id="{2DE13FCB-4E70-4786-8892-80D192F359F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00300" y="2438400"/>
            <a:ext cx="13487400" cy="3385651"/>
          </a:xfrm>
          <a:prstGeom prst="rect">
            <a:avLst/>
          </a:prstGeom>
        </p:spPr>
      </p:pic>
    </p:spTree>
    <p:extLst>
      <p:ext uri="{BB962C8B-B14F-4D97-AF65-F5344CB8AC3E}">
        <p14:creationId xmlns:p14="http://schemas.microsoft.com/office/powerpoint/2010/main" val="22448907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57130"/>
          </a:xfrm>
        </p:spPr>
        <p:txBody>
          <a:bodyPr/>
          <a:lstStyle/>
          <a:p>
            <a:pPr lvl="0">
              <a:spcBef>
                <a:spcPts val="0"/>
              </a:spcBef>
            </a:pPr>
            <a:r>
              <a:rPr lang="en" sz="4800" dirty="0"/>
              <a:t>Approfondimenti</a:t>
            </a:r>
            <a:endParaRPr lang="en-US" sz="4800"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29</a:t>
            </a:fld>
            <a:endParaRPr/>
          </a:p>
        </p:txBody>
      </p:sp>
      <p:sp>
        <p:nvSpPr>
          <p:cNvPr id="14" name="TextBox 2"/>
          <p:cNvSpPr txBox="1"/>
          <p:nvPr/>
        </p:nvSpPr>
        <p:spPr>
          <a:xfrm>
            <a:off x="685800" y="2752189"/>
            <a:ext cx="17602200" cy="8150949"/>
          </a:xfrm>
          <a:prstGeom prst="rect">
            <a:avLst/>
          </a:prstGeom>
          <a:noFill/>
        </p:spPr>
        <p:txBody>
          <a:bodyPr wrap="square" rtlCol="0">
            <a:spAutoFit/>
          </a:bodyPr>
          <a:lstStyle/>
          <a:p>
            <a:pPr>
              <a:buClr>
                <a:schemeClr val="accent1"/>
              </a:buClr>
            </a:pPr>
            <a:r>
              <a:rPr lang="en-US" sz="3600" dirty="0">
                <a:latin typeface="Arial" panose="020B0604020202020204" pitchFamily="34" charset="0"/>
                <a:cs typeface="Arial" panose="020B0604020202020204" pitchFamily="34" charset="0"/>
              </a:rPr>
              <a:t>Files:</a:t>
            </a:r>
          </a:p>
          <a:p>
            <a:pPr marL="457200" lvl="0" indent="-355600">
              <a:spcBef>
                <a:spcPts val="1000"/>
              </a:spcBef>
              <a:buSzPts val="2000"/>
              <a:buChar char="●"/>
            </a:pPr>
            <a:r>
              <a:rPr lang="en-US" sz="3600" u="sng" dirty="0">
                <a:solidFill>
                  <a:schemeClr val="hlink"/>
                </a:solidFill>
                <a:hlinkClick r:id="rId2"/>
              </a:rPr>
              <a:t>Saving Files</a:t>
            </a:r>
            <a:endParaRPr lang="en-US" sz="3600" dirty="0"/>
          </a:p>
          <a:p>
            <a:pPr marL="457200" lvl="0" indent="-355600">
              <a:spcBef>
                <a:spcPts val="1000"/>
              </a:spcBef>
              <a:buSzPts val="2000"/>
              <a:buChar char="●"/>
            </a:pPr>
            <a:r>
              <a:rPr lang="en-US" sz="3600" u="sng" dirty="0" err="1">
                <a:solidFill>
                  <a:schemeClr val="hlink"/>
                </a:solidFill>
                <a:hlinkClick r:id="rId3"/>
              </a:rPr>
              <a:t>getExternalFilesDir</a:t>
            </a:r>
            <a:r>
              <a:rPr lang="en-US" sz="3600" u="sng" dirty="0">
                <a:solidFill>
                  <a:schemeClr val="hlink"/>
                </a:solidFill>
                <a:hlinkClick r:id="rId3"/>
              </a:rPr>
              <a:t>() documentation and code samples</a:t>
            </a:r>
            <a:endParaRPr lang="en-US" sz="3600" dirty="0"/>
          </a:p>
          <a:p>
            <a:pPr marL="457200" lvl="0" indent="-355600">
              <a:spcBef>
                <a:spcPts val="1000"/>
              </a:spcBef>
              <a:buSzPts val="2000"/>
              <a:buChar char="●"/>
            </a:pPr>
            <a:r>
              <a:rPr lang="en-US" sz="3600" u="sng" dirty="0" err="1">
                <a:solidFill>
                  <a:schemeClr val="hlink"/>
                </a:solidFill>
                <a:hlinkClick r:id="rId4"/>
              </a:rPr>
              <a:t>getExternalStoragePublicDirectory</a:t>
            </a:r>
            <a:r>
              <a:rPr lang="en-US" sz="3600" u="sng" dirty="0">
                <a:solidFill>
                  <a:schemeClr val="hlink"/>
                </a:solidFill>
                <a:hlinkClick r:id="rId4"/>
              </a:rPr>
              <a:t>() documentation and code samples</a:t>
            </a:r>
            <a:endParaRPr lang="en-US" sz="3600" dirty="0"/>
          </a:p>
          <a:p>
            <a:pPr marL="457200" lvl="0" indent="-355600">
              <a:spcBef>
                <a:spcPts val="1000"/>
              </a:spcBef>
              <a:buSzPts val="2000"/>
              <a:buChar char="●"/>
            </a:pPr>
            <a:r>
              <a:rPr lang="en-US" sz="3600" u="sng" dirty="0" err="1">
                <a:solidFill>
                  <a:schemeClr val="hlink"/>
                </a:solidFill>
                <a:hlinkClick r:id="rId5"/>
              </a:rPr>
              <a:t>java.io.File</a:t>
            </a:r>
            <a:r>
              <a:rPr lang="en-US" sz="3600" u="sng" dirty="0">
                <a:solidFill>
                  <a:schemeClr val="hlink"/>
                </a:solidFill>
                <a:hlinkClick r:id="rId5"/>
              </a:rPr>
              <a:t> class</a:t>
            </a:r>
            <a:endParaRPr lang="en-US" sz="3600" dirty="0"/>
          </a:p>
          <a:p>
            <a:pPr marL="457200" lvl="0" indent="-355600">
              <a:spcBef>
                <a:spcPts val="1000"/>
              </a:spcBef>
              <a:buSzPts val="2000"/>
              <a:buChar char="●"/>
            </a:pPr>
            <a:r>
              <a:rPr lang="en-US" sz="3600" u="sng" dirty="0">
                <a:solidFill>
                  <a:schemeClr val="hlink"/>
                </a:solidFill>
                <a:hlinkClick r:id="rId6"/>
              </a:rPr>
              <a:t>Oracle's Java I/O Tutorial</a:t>
            </a:r>
            <a:endParaRPr lang="en-US" sz="3600" u="sng" dirty="0">
              <a:solidFill>
                <a:schemeClr val="hlink"/>
              </a:solidFill>
            </a:endParaRPr>
          </a:p>
          <a:p>
            <a:pPr marL="457200" lvl="0" indent="-355600">
              <a:spcBef>
                <a:spcPts val="1000"/>
              </a:spcBef>
              <a:buSzPts val="2000"/>
              <a:buChar char="●"/>
            </a:pPr>
            <a:endParaRPr lang="en-US" sz="3600" u="sng" dirty="0">
              <a:solidFill>
                <a:schemeClr val="hlink"/>
              </a:solidFill>
            </a:endParaRPr>
          </a:p>
          <a:p>
            <a:pPr marL="101600" lvl="0">
              <a:spcBef>
                <a:spcPts val="1000"/>
              </a:spcBef>
              <a:buSzPts val="2000"/>
            </a:pPr>
            <a:r>
              <a:rPr lang="en-US" sz="3600" u="sng" dirty="0">
                <a:solidFill>
                  <a:schemeClr val="hlink"/>
                </a:solidFill>
              </a:rPr>
              <a:t>Backups:</a:t>
            </a:r>
          </a:p>
          <a:p>
            <a:pPr marL="457200" lvl="0" indent="-381000">
              <a:spcBef>
                <a:spcPts val="1000"/>
              </a:spcBef>
              <a:buSzPts val="2400"/>
              <a:buChar char="●"/>
            </a:pPr>
            <a:r>
              <a:rPr lang="en-US" sz="3600" u="sng" dirty="0">
                <a:solidFill>
                  <a:schemeClr val="hlink"/>
                </a:solidFill>
                <a:hlinkClick r:id="rId7"/>
              </a:rPr>
              <a:t>Configuring Auto Backup for Apps</a:t>
            </a:r>
            <a:endParaRPr lang="en-US" sz="3600" dirty="0"/>
          </a:p>
          <a:p>
            <a:pPr marL="457200" lvl="0" indent="-381000">
              <a:spcBef>
                <a:spcPts val="1000"/>
              </a:spcBef>
              <a:buSzPts val="2400"/>
              <a:buChar char="●"/>
            </a:pPr>
            <a:r>
              <a:rPr lang="en-US" sz="3600" u="sng" dirty="0">
                <a:solidFill>
                  <a:schemeClr val="hlink"/>
                </a:solidFill>
                <a:hlinkClick r:id="rId8"/>
              </a:rPr>
              <a:t>Using the Backup API</a:t>
            </a:r>
            <a:endParaRPr lang="en-US" sz="3600" dirty="0"/>
          </a:p>
          <a:p>
            <a:pPr marL="457200" lvl="0" indent="-381000">
              <a:spcBef>
                <a:spcPts val="1000"/>
              </a:spcBef>
              <a:buSzPts val="2400"/>
              <a:buChar char="●"/>
            </a:pPr>
            <a:r>
              <a:rPr lang="en-US" sz="3600" u="sng" dirty="0">
                <a:solidFill>
                  <a:schemeClr val="hlink"/>
                </a:solidFill>
                <a:hlinkClick r:id="rId9"/>
              </a:rPr>
              <a:t>Data Backup</a:t>
            </a:r>
            <a:endParaRPr lang="en-US" sz="2800" dirty="0"/>
          </a:p>
          <a:p>
            <a:pPr marL="457200" lvl="0" indent="-355600">
              <a:spcBef>
                <a:spcPts val="1000"/>
              </a:spcBef>
              <a:buSzPts val="2000"/>
              <a:buChar char="●"/>
            </a:pPr>
            <a:endParaRPr lang="en-US" sz="3600" dirty="0"/>
          </a:p>
        </p:txBody>
      </p:sp>
    </p:spTree>
    <p:extLst>
      <p:ext uri="{BB962C8B-B14F-4D97-AF65-F5344CB8AC3E}">
        <p14:creationId xmlns:p14="http://schemas.microsoft.com/office/powerpoint/2010/main" val="3558574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15581"/>
          </a:xfrm>
        </p:spPr>
        <p:txBody>
          <a:bodyPr/>
          <a:lstStyle/>
          <a:p>
            <a:r>
              <a:rPr lang="en" dirty="0"/>
              <a:t>Salvare </a:t>
            </a:r>
            <a:r>
              <a:rPr lang="en-US" dirty="0" err="1"/>
              <a:t>i</a:t>
            </a:r>
            <a:r>
              <a:rPr lang="en-US" dirty="0"/>
              <a:t> </a:t>
            </a:r>
            <a:r>
              <a:rPr lang="en-US" dirty="0" err="1"/>
              <a:t>dati</a:t>
            </a:r>
            <a:endParaRPr lang="uk-UA"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3</a:t>
            </a:fld>
            <a:endParaRPr/>
          </a:p>
        </p:txBody>
      </p:sp>
      <p:sp>
        <p:nvSpPr>
          <p:cNvPr id="14" name="TextBox 2"/>
          <p:cNvSpPr txBox="1"/>
          <p:nvPr/>
        </p:nvSpPr>
        <p:spPr>
          <a:xfrm>
            <a:off x="685800" y="2752189"/>
            <a:ext cx="17602200" cy="7212231"/>
          </a:xfrm>
          <a:prstGeom prst="rect">
            <a:avLst/>
          </a:prstGeom>
          <a:noFill/>
        </p:spPr>
        <p:txBody>
          <a:bodyPr wrap="square" rtlCol="0">
            <a:spAutoFit/>
          </a:bodyPr>
          <a:lstStyle/>
          <a:p>
            <a:pPr marL="673100" lvl="0" indent="-571500">
              <a:spcBef>
                <a:spcPts val="1000"/>
              </a:spcBef>
              <a:buClr>
                <a:srgbClr val="0168B4"/>
              </a:buClr>
              <a:buSzPct val="100000"/>
              <a:buFont typeface="Wingdings" panose="05000000000000000000" pitchFamily="2" charset="2"/>
              <a:buChar char="§"/>
            </a:pPr>
            <a:r>
              <a:rPr lang="en-US" sz="3600" u="sng" dirty="0">
                <a:solidFill>
                  <a:schemeClr val="hlink"/>
                </a:solidFill>
                <a:latin typeface="Arial" panose="020B0604020202020204" pitchFamily="34" charset="0"/>
                <a:cs typeface="Arial" panose="020B0604020202020204" pitchFamily="34" charset="0"/>
                <a:hlinkClick r:id="rId2"/>
              </a:rPr>
              <a:t>Shared Preferences</a:t>
            </a:r>
            <a:r>
              <a:rPr lang="en-US" sz="3600" dirty="0">
                <a:latin typeface="Arial" panose="020B0604020202020204" pitchFamily="34" charset="0"/>
                <a:cs typeface="Arial" panose="020B0604020202020204" pitchFamily="34" charset="0"/>
              </a:rPr>
              <a:t> – </a:t>
            </a:r>
            <a:r>
              <a:rPr lang="en-US" sz="3600" dirty="0" err="1">
                <a:latin typeface="Arial" panose="020B0604020202020204" pitchFamily="34" charset="0"/>
                <a:cs typeface="Arial" panose="020B0604020202020204" pitchFamily="34" charset="0"/>
              </a:rPr>
              <a:t>Salvataggio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privato</a:t>
            </a:r>
            <a:r>
              <a:rPr lang="en-US" sz="3600" dirty="0">
                <a:latin typeface="Arial" panose="020B0604020202020204" pitchFamily="34" charset="0"/>
                <a:cs typeface="Arial" panose="020B0604020202020204" pitchFamily="34" charset="0"/>
              </a:rPr>
              <a:t> di </a:t>
            </a:r>
            <a:r>
              <a:rPr lang="en-US" sz="3600" dirty="0" err="1">
                <a:latin typeface="Arial" panose="020B0604020202020204" pitchFamily="34" charset="0"/>
                <a:cs typeface="Arial" panose="020B0604020202020204" pitchFamily="34" charset="0"/>
              </a:rPr>
              <a:t>dati</a:t>
            </a:r>
            <a:r>
              <a:rPr lang="en-US" sz="3600" dirty="0">
                <a:latin typeface="Arial" panose="020B0604020202020204" pitchFamily="34" charset="0"/>
                <a:cs typeface="Arial" panose="020B0604020202020204" pitchFamily="34" charset="0"/>
              </a:rPr>
              <a:t> (tipi </a:t>
            </a:r>
            <a:r>
              <a:rPr lang="en-US" sz="3600" dirty="0" err="1">
                <a:latin typeface="Arial" panose="020B0604020202020204" pitchFamily="34" charset="0"/>
                <a:cs typeface="Arial" panose="020B0604020202020204" pitchFamily="34" charset="0"/>
              </a:rPr>
              <a:t>primitivi</a:t>
            </a:r>
            <a:r>
              <a:rPr lang="en-US" sz="3600" dirty="0">
                <a:latin typeface="Arial" panose="020B0604020202020204" pitchFamily="34" charset="0"/>
                <a:cs typeface="Arial" panose="020B0604020202020204" pitchFamily="34" charset="0"/>
              </a:rPr>
              <a:t>) in </a:t>
            </a:r>
            <a:r>
              <a:rPr lang="en-US" sz="3600" dirty="0" err="1">
                <a:latin typeface="Arial" panose="020B0604020202020204" pitchFamily="34" charset="0"/>
                <a:cs typeface="Arial" panose="020B0604020202020204" pitchFamily="34" charset="0"/>
              </a:rPr>
              <a:t>coppie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chiave</a:t>
            </a:r>
            <a:r>
              <a:rPr lang="en-US" sz="3600" dirty="0">
                <a:latin typeface="Arial" panose="020B0604020202020204" pitchFamily="34" charset="0"/>
                <a:cs typeface="Arial" panose="020B0604020202020204" pitchFamily="34" charset="0"/>
              </a:rPr>
              <a:t>/</a:t>
            </a:r>
            <a:r>
              <a:rPr lang="en-US" sz="3600" dirty="0" err="1">
                <a:latin typeface="Arial" panose="020B0604020202020204" pitchFamily="34" charset="0"/>
                <a:cs typeface="Arial" panose="020B0604020202020204" pitchFamily="34" charset="0"/>
              </a:rPr>
              <a:t>valore</a:t>
            </a:r>
            <a:r>
              <a:rPr lang="en-US" sz="3600" dirty="0">
                <a:latin typeface="Arial" panose="020B0604020202020204" pitchFamily="34" charset="0"/>
                <a:cs typeface="Arial" panose="020B0604020202020204" pitchFamily="34" charset="0"/>
              </a:rPr>
              <a:t>.</a:t>
            </a:r>
          </a:p>
          <a:p>
            <a:pPr marL="673100" lvl="0" indent="-571500">
              <a:spcBef>
                <a:spcPts val="1000"/>
              </a:spcBef>
              <a:buClr>
                <a:srgbClr val="0168B4"/>
              </a:buClr>
              <a:buSzPct val="100000"/>
              <a:buFont typeface="Wingdings" panose="05000000000000000000" pitchFamily="2" charset="2"/>
              <a:buChar char="§"/>
            </a:pPr>
            <a:endParaRPr lang="en-US" sz="3600" dirty="0">
              <a:latin typeface="Arial" panose="020B0604020202020204" pitchFamily="34" charset="0"/>
              <a:cs typeface="Arial" panose="020B0604020202020204" pitchFamily="34" charset="0"/>
            </a:endParaRPr>
          </a:p>
          <a:p>
            <a:pPr marL="673100" lvl="0" indent="-571500">
              <a:spcBef>
                <a:spcPts val="1000"/>
              </a:spcBef>
              <a:buClr>
                <a:srgbClr val="0168B4"/>
              </a:buClr>
              <a:buSzPct val="100000"/>
              <a:buFont typeface="Wingdings" panose="05000000000000000000" pitchFamily="2" charset="2"/>
              <a:buChar char="§"/>
            </a:pPr>
            <a:r>
              <a:rPr lang="en-US" sz="3600" u="sng" dirty="0">
                <a:solidFill>
                  <a:schemeClr val="hlink"/>
                </a:solidFill>
                <a:latin typeface="Arial" panose="020B0604020202020204" pitchFamily="34" charset="0"/>
                <a:cs typeface="Arial" panose="020B0604020202020204" pitchFamily="34" charset="0"/>
                <a:hlinkClick r:id="rId3"/>
              </a:rPr>
              <a:t>Internal Storage</a:t>
            </a:r>
            <a:r>
              <a:rPr lang="en-US" sz="3600" dirty="0">
                <a:latin typeface="Arial" panose="020B0604020202020204" pitchFamily="34" charset="0"/>
                <a:cs typeface="Arial" panose="020B0604020202020204" pitchFamily="34" charset="0"/>
              </a:rPr>
              <a:t> – </a:t>
            </a:r>
            <a:r>
              <a:rPr lang="en-US" sz="3600" dirty="0" err="1">
                <a:latin typeface="Arial" panose="020B0604020202020204" pitchFamily="34" charset="0"/>
                <a:cs typeface="Arial" panose="020B0604020202020204" pitchFamily="34" charset="0"/>
              </a:rPr>
              <a:t>Salvataggio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privato</a:t>
            </a:r>
            <a:r>
              <a:rPr lang="en-US" sz="3600" dirty="0">
                <a:latin typeface="Arial" panose="020B0604020202020204" pitchFamily="34" charset="0"/>
                <a:cs typeface="Arial" panose="020B0604020202020204" pitchFamily="34" charset="0"/>
              </a:rPr>
              <a:t> di </a:t>
            </a:r>
            <a:r>
              <a:rPr lang="en-US" sz="3600" dirty="0" err="1">
                <a:latin typeface="Arial" panose="020B0604020202020204" pitchFamily="34" charset="0"/>
                <a:cs typeface="Arial" panose="020B0604020202020204" pitchFamily="34" charset="0"/>
              </a:rPr>
              <a:t>dati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sulla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memoria</a:t>
            </a:r>
            <a:r>
              <a:rPr lang="en-US" sz="3600" dirty="0">
                <a:latin typeface="Arial" panose="020B0604020202020204" pitchFamily="34" charset="0"/>
                <a:cs typeface="Arial" panose="020B0604020202020204" pitchFamily="34" charset="0"/>
              </a:rPr>
              <a:t> del </a:t>
            </a:r>
            <a:r>
              <a:rPr lang="en-US" sz="3600" dirty="0" err="1">
                <a:latin typeface="Arial" panose="020B0604020202020204" pitchFamily="34" charset="0"/>
                <a:cs typeface="Arial" panose="020B0604020202020204" pitchFamily="34" charset="0"/>
              </a:rPr>
              <a:t>dispositivo</a:t>
            </a:r>
            <a:r>
              <a:rPr lang="en-US" sz="3600" dirty="0">
                <a:latin typeface="Arial" panose="020B0604020202020204" pitchFamily="34" charset="0"/>
                <a:cs typeface="Arial" panose="020B0604020202020204" pitchFamily="34" charset="0"/>
              </a:rPr>
              <a:t>.</a:t>
            </a:r>
          </a:p>
          <a:p>
            <a:pPr marL="673100" lvl="0" indent="-571500">
              <a:spcBef>
                <a:spcPts val="1000"/>
              </a:spcBef>
              <a:buClr>
                <a:srgbClr val="0168B4"/>
              </a:buClr>
              <a:buSzPct val="100000"/>
              <a:buFont typeface="Wingdings" panose="05000000000000000000" pitchFamily="2" charset="2"/>
              <a:buChar char="§"/>
            </a:pPr>
            <a:endParaRPr lang="en-US" sz="3600" u="sng" dirty="0">
              <a:solidFill>
                <a:schemeClr val="hlink"/>
              </a:solidFill>
              <a:latin typeface="Arial" panose="020B0604020202020204" pitchFamily="34" charset="0"/>
              <a:cs typeface="Arial" panose="020B0604020202020204" pitchFamily="34" charset="0"/>
              <a:hlinkClick r:id="rId4"/>
            </a:endParaRPr>
          </a:p>
          <a:p>
            <a:pPr marL="673100" lvl="0" indent="-571500">
              <a:spcBef>
                <a:spcPts val="1000"/>
              </a:spcBef>
              <a:buClr>
                <a:srgbClr val="0168B4"/>
              </a:buClr>
              <a:buSzPct val="100000"/>
              <a:buFont typeface="Wingdings" panose="05000000000000000000" pitchFamily="2" charset="2"/>
              <a:buChar char="§"/>
            </a:pPr>
            <a:r>
              <a:rPr lang="en-US" sz="3600" u="sng" dirty="0">
                <a:solidFill>
                  <a:schemeClr val="hlink"/>
                </a:solidFill>
                <a:latin typeface="Arial" panose="020B0604020202020204" pitchFamily="34" charset="0"/>
                <a:cs typeface="Arial" panose="020B0604020202020204" pitchFamily="34" charset="0"/>
                <a:hlinkClick r:id="rId4"/>
              </a:rPr>
              <a:t>External Storage</a:t>
            </a:r>
            <a:r>
              <a:rPr lang="en-US" sz="3600" dirty="0">
                <a:latin typeface="Arial" panose="020B0604020202020204" pitchFamily="34" charset="0"/>
                <a:cs typeface="Arial" panose="020B0604020202020204" pitchFamily="34" charset="0"/>
              </a:rPr>
              <a:t> – </a:t>
            </a:r>
            <a:r>
              <a:rPr lang="en-US" sz="3600" dirty="0" err="1">
                <a:latin typeface="Arial" panose="020B0604020202020204" pitchFamily="34" charset="0"/>
                <a:cs typeface="Arial" panose="020B0604020202020204" pitchFamily="34" charset="0"/>
              </a:rPr>
              <a:t>Salvataggio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pubblico</a:t>
            </a:r>
            <a:r>
              <a:rPr lang="en-US" sz="3600" dirty="0">
                <a:latin typeface="Arial" panose="020B0604020202020204" pitchFamily="34" charset="0"/>
                <a:cs typeface="Arial" panose="020B0604020202020204" pitchFamily="34" charset="0"/>
              </a:rPr>
              <a:t> di </a:t>
            </a:r>
            <a:r>
              <a:rPr lang="en-US" sz="3600" dirty="0" err="1">
                <a:latin typeface="Arial" panose="020B0604020202020204" pitchFamily="34" charset="0"/>
                <a:cs typeface="Arial" panose="020B0604020202020204" pitchFamily="34" charset="0"/>
              </a:rPr>
              <a:t>dati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sul</a:t>
            </a:r>
            <a:r>
              <a:rPr lang="en-US" sz="3600" dirty="0">
                <a:latin typeface="Arial" panose="020B0604020202020204" pitchFamily="34" charset="0"/>
                <a:cs typeface="Arial" panose="020B0604020202020204" pitchFamily="34" charset="0"/>
              </a:rPr>
              <a:t> device o </a:t>
            </a:r>
            <a:r>
              <a:rPr lang="en-US" sz="3600" dirty="0" err="1">
                <a:latin typeface="Arial" panose="020B0604020202020204" pitchFamily="34" charset="0"/>
                <a:cs typeface="Arial" panose="020B0604020202020204" pitchFamily="34" charset="0"/>
              </a:rPr>
              <a:t>su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una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memoria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esterna</a:t>
            </a:r>
            <a:r>
              <a:rPr lang="en-US" sz="3600" dirty="0">
                <a:latin typeface="Arial" panose="020B0604020202020204" pitchFamily="34" charset="0"/>
                <a:cs typeface="Arial" panose="020B0604020202020204" pitchFamily="34" charset="0"/>
              </a:rPr>
              <a:t>.</a:t>
            </a:r>
          </a:p>
          <a:p>
            <a:pPr marL="673100" lvl="0" indent="-571500">
              <a:spcBef>
                <a:spcPts val="1000"/>
              </a:spcBef>
              <a:buClr>
                <a:srgbClr val="0168B4"/>
              </a:buClr>
              <a:buSzPct val="100000"/>
              <a:buFont typeface="Wingdings" panose="05000000000000000000" pitchFamily="2" charset="2"/>
              <a:buChar char="§"/>
            </a:pPr>
            <a:endParaRPr lang="en-US" sz="3600" u="sng" dirty="0">
              <a:solidFill>
                <a:schemeClr val="hlink"/>
              </a:solidFill>
              <a:latin typeface="Arial" panose="020B0604020202020204" pitchFamily="34" charset="0"/>
              <a:cs typeface="Arial" panose="020B0604020202020204" pitchFamily="34" charset="0"/>
              <a:hlinkClick r:id="rId5"/>
            </a:endParaRPr>
          </a:p>
          <a:p>
            <a:pPr marL="673100" lvl="0" indent="-571500">
              <a:spcBef>
                <a:spcPts val="1000"/>
              </a:spcBef>
              <a:buClr>
                <a:srgbClr val="0168B4"/>
              </a:buClr>
              <a:buSzPct val="100000"/>
              <a:buFont typeface="Wingdings" panose="05000000000000000000" pitchFamily="2" charset="2"/>
              <a:buChar char="§"/>
            </a:pPr>
            <a:r>
              <a:rPr lang="en-US" sz="3600" u="sng" dirty="0">
                <a:solidFill>
                  <a:schemeClr val="hlink"/>
                </a:solidFill>
                <a:latin typeface="Arial" panose="020B0604020202020204" pitchFamily="34" charset="0"/>
                <a:cs typeface="Arial" panose="020B0604020202020204" pitchFamily="34" charset="0"/>
                <a:hlinkClick r:id="rId5"/>
              </a:rPr>
              <a:t>SQLite Databases</a:t>
            </a:r>
            <a:r>
              <a:rPr lang="en-US" sz="3600" dirty="0">
                <a:latin typeface="Arial" panose="020B0604020202020204" pitchFamily="34" charset="0"/>
                <a:cs typeface="Arial" panose="020B0604020202020204" pitchFamily="34" charset="0"/>
              </a:rPr>
              <a:t> – </a:t>
            </a:r>
            <a:r>
              <a:rPr lang="en-US" sz="3600" dirty="0" err="1">
                <a:latin typeface="Arial" panose="020B0604020202020204" pitchFamily="34" charset="0"/>
                <a:cs typeface="Arial" panose="020B0604020202020204" pitchFamily="34" charset="0"/>
              </a:rPr>
              <a:t>Salvataggio</a:t>
            </a:r>
            <a:r>
              <a:rPr lang="en-US" sz="3600" dirty="0">
                <a:latin typeface="Arial" panose="020B0604020202020204" pitchFamily="34" charset="0"/>
                <a:cs typeface="Arial" panose="020B0604020202020204" pitchFamily="34" charset="0"/>
              </a:rPr>
              <a:t> di </a:t>
            </a:r>
            <a:r>
              <a:rPr lang="en-US" sz="3600" dirty="0" err="1">
                <a:latin typeface="Arial" panose="020B0604020202020204" pitchFamily="34" charset="0"/>
                <a:cs typeface="Arial" panose="020B0604020202020204" pitchFamily="34" charset="0"/>
              </a:rPr>
              <a:t>dati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strutturati</a:t>
            </a:r>
            <a:r>
              <a:rPr lang="en-US" sz="3600" dirty="0">
                <a:latin typeface="Arial" panose="020B0604020202020204" pitchFamily="34" charset="0"/>
                <a:cs typeface="Arial" panose="020B0604020202020204" pitchFamily="34" charset="0"/>
              </a:rPr>
              <a:t> in un database </a:t>
            </a:r>
            <a:r>
              <a:rPr lang="en-US" sz="3600" dirty="0" err="1">
                <a:latin typeface="Arial" panose="020B0604020202020204" pitchFamily="34" charset="0"/>
                <a:cs typeface="Arial" panose="020B0604020202020204" pitchFamily="34" charset="0"/>
              </a:rPr>
              <a:t>privato</a:t>
            </a:r>
            <a:r>
              <a:rPr lang="en-US" sz="3600" dirty="0">
                <a:latin typeface="Arial" panose="020B0604020202020204" pitchFamily="34" charset="0"/>
                <a:cs typeface="Arial" panose="020B0604020202020204" pitchFamily="34" charset="0"/>
              </a:rPr>
              <a:t>.</a:t>
            </a:r>
          </a:p>
          <a:p>
            <a:pPr marL="673100" lvl="0" indent="-571500">
              <a:spcBef>
                <a:spcPts val="1000"/>
              </a:spcBef>
              <a:buClr>
                <a:srgbClr val="0168B4"/>
              </a:buClr>
              <a:buSzPct val="100000"/>
              <a:buFont typeface="Wingdings" panose="05000000000000000000" pitchFamily="2" charset="2"/>
              <a:buChar char="§"/>
            </a:pPr>
            <a:endParaRPr lang="en-US" sz="3600" u="sng" dirty="0">
              <a:solidFill>
                <a:schemeClr val="hlink"/>
              </a:solidFill>
              <a:latin typeface="Arial" panose="020B0604020202020204" pitchFamily="34" charset="0"/>
              <a:cs typeface="Arial" panose="020B0604020202020204" pitchFamily="34" charset="0"/>
              <a:hlinkClick r:id="rId6"/>
            </a:endParaRPr>
          </a:p>
          <a:p>
            <a:pPr marL="673100" lvl="0" indent="-571500">
              <a:spcBef>
                <a:spcPts val="1000"/>
              </a:spcBef>
              <a:buClr>
                <a:srgbClr val="0168B4"/>
              </a:buClr>
              <a:buSzPct val="100000"/>
              <a:buFont typeface="Wingdings" panose="05000000000000000000" pitchFamily="2" charset="2"/>
              <a:buChar char="§"/>
            </a:pPr>
            <a:r>
              <a:rPr lang="en-US" sz="3600" u="sng" dirty="0">
                <a:solidFill>
                  <a:schemeClr val="hlink"/>
                </a:solidFill>
                <a:latin typeface="Arial" panose="020B0604020202020204" pitchFamily="34" charset="0"/>
                <a:cs typeface="Arial" panose="020B0604020202020204" pitchFamily="34" charset="0"/>
                <a:hlinkClick r:id="rId6"/>
              </a:rPr>
              <a:t>Content Providers</a:t>
            </a:r>
            <a:r>
              <a:rPr lang="en-US" sz="3600" dirty="0">
                <a:latin typeface="Arial" panose="020B0604020202020204" pitchFamily="34" charset="0"/>
                <a:cs typeface="Arial" panose="020B0604020202020204" pitchFamily="34" charset="0"/>
              </a:rPr>
              <a:t> – </a:t>
            </a:r>
            <a:r>
              <a:rPr lang="en-US" sz="3600" dirty="0" err="1">
                <a:latin typeface="Arial" panose="020B0604020202020204" pitchFamily="34" charset="0"/>
                <a:cs typeface="Arial" panose="020B0604020202020204" pitchFamily="34" charset="0"/>
              </a:rPr>
              <a:t>Salvataggio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privato</a:t>
            </a:r>
            <a:r>
              <a:rPr lang="en-US" sz="3600" dirty="0">
                <a:latin typeface="Arial" panose="020B0604020202020204" pitchFamily="34" charset="0"/>
                <a:cs typeface="Arial" panose="020B0604020202020204" pitchFamily="34" charset="0"/>
              </a:rPr>
              <a:t> di </a:t>
            </a:r>
            <a:r>
              <a:rPr lang="en-US" sz="3600" dirty="0" err="1">
                <a:latin typeface="Arial" panose="020B0604020202020204" pitchFamily="34" charset="0"/>
                <a:cs typeface="Arial" panose="020B0604020202020204" pitchFamily="34" charset="0"/>
              </a:rPr>
              <a:t>dati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resi</a:t>
            </a:r>
            <a:r>
              <a:rPr lang="en-US" sz="3600" dirty="0">
                <a:latin typeface="Arial" panose="020B0604020202020204" pitchFamily="34" charset="0"/>
                <a:cs typeface="Arial" panose="020B0604020202020204" pitchFamily="34" charset="0"/>
              </a:rPr>
              <a:t> poi </a:t>
            </a:r>
            <a:r>
              <a:rPr lang="en-US" sz="3600" dirty="0" err="1">
                <a:latin typeface="Arial" panose="020B0604020202020204" pitchFamily="34" charset="0"/>
                <a:cs typeface="Arial" panose="020B0604020202020204" pitchFamily="34" charset="0"/>
              </a:rPr>
              <a:t>accessibili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pubblicamente</a:t>
            </a:r>
            <a:r>
              <a:rPr lang="en-US" sz="3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78701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57130"/>
          </a:xfrm>
        </p:spPr>
        <p:txBody>
          <a:bodyPr/>
          <a:lstStyle/>
          <a:p>
            <a:pPr lvl="0">
              <a:spcBef>
                <a:spcPts val="0"/>
              </a:spcBef>
            </a:pPr>
            <a:r>
              <a:rPr lang="en" sz="4800" dirty="0"/>
              <a:t>Salvare </a:t>
            </a:r>
            <a:r>
              <a:rPr lang="en-US" sz="4800" dirty="0" err="1"/>
              <a:t>i</a:t>
            </a:r>
            <a:r>
              <a:rPr lang="en-US" sz="4800" dirty="0"/>
              <a:t> </a:t>
            </a:r>
            <a:r>
              <a:rPr lang="en-US" sz="4800" dirty="0" err="1"/>
              <a:t>dati</a:t>
            </a:r>
            <a:r>
              <a:rPr lang="en-US" sz="4800" dirty="0"/>
              <a:t> al di </a:t>
            </a:r>
            <a:r>
              <a:rPr lang="en-US" sz="4800" dirty="0" err="1"/>
              <a:t>fuori</a:t>
            </a:r>
            <a:r>
              <a:rPr lang="en-US" sz="4800" dirty="0"/>
              <a:t> di Android</a:t>
            </a:r>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4</a:t>
            </a:fld>
            <a:endParaRPr/>
          </a:p>
        </p:txBody>
      </p:sp>
      <p:sp>
        <p:nvSpPr>
          <p:cNvPr id="14" name="TextBox 2"/>
          <p:cNvSpPr txBox="1"/>
          <p:nvPr/>
        </p:nvSpPr>
        <p:spPr>
          <a:xfrm>
            <a:off x="685800" y="2752189"/>
            <a:ext cx="17602200" cy="4483279"/>
          </a:xfrm>
          <a:prstGeom prst="rect">
            <a:avLst/>
          </a:prstGeom>
          <a:noFill/>
        </p:spPr>
        <p:txBody>
          <a:bodyPr wrap="square" rtlCol="0">
            <a:spAutoFit/>
          </a:bodyPr>
          <a:lstStyle/>
          <a:p>
            <a:pPr marL="647700" lvl="0" indent="-571500">
              <a:spcBef>
                <a:spcPts val="1000"/>
              </a:spcBef>
              <a:buClr>
                <a:srgbClr val="0168B4"/>
              </a:buClr>
              <a:buSzPct val="100000"/>
              <a:buFont typeface="Wingdings" panose="05000000000000000000" pitchFamily="2" charset="2"/>
              <a:buChar char="§"/>
            </a:pPr>
            <a:r>
              <a:rPr lang="en-US" sz="3600" u="sng" dirty="0">
                <a:solidFill>
                  <a:schemeClr val="hlink"/>
                </a:solidFill>
                <a:latin typeface="Arial" panose="020B0604020202020204" pitchFamily="34" charset="0"/>
                <a:cs typeface="Arial" panose="020B0604020202020204" pitchFamily="34" charset="0"/>
                <a:hlinkClick r:id="rId2"/>
              </a:rPr>
              <a:t>Network Connection</a:t>
            </a:r>
            <a:r>
              <a:rPr lang="en-US" sz="3600" dirty="0">
                <a:latin typeface="Arial" panose="020B0604020202020204" pitchFamily="34" charset="0"/>
                <a:cs typeface="Arial" panose="020B0604020202020204" pitchFamily="34" charset="0"/>
              </a:rPr>
              <a:t> – </a:t>
            </a:r>
            <a:r>
              <a:rPr lang="en-US" sz="3600" dirty="0" err="1">
                <a:latin typeface="Arial" panose="020B0604020202020204" pitchFamily="34" charset="0"/>
                <a:cs typeface="Arial" panose="020B0604020202020204" pitchFamily="34" charset="0"/>
              </a:rPr>
              <a:t>Salvataggio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sul</a:t>
            </a:r>
            <a:r>
              <a:rPr lang="en-US" sz="3600" dirty="0">
                <a:latin typeface="Arial" panose="020B0604020202020204" pitchFamily="34" charset="0"/>
                <a:cs typeface="Arial" panose="020B0604020202020204" pitchFamily="34" charset="0"/>
              </a:rPr>
              <a:t> web </a:t>
            </a:r>
            <a:r>
              <a:rPr lang="en-US" sz="3600" dirty="0" err="1">
                <a:latin typeface="Arial" panose="020B0604020202020204" pitchFamily="34" charset="0"/>
                <a:cs typeface="Arial" panose="020B0604020202020204" pitchFamily="34" charset="0"/>
              </a:rPr>
              <a:t>tramite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il</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proprio</a:t>
            </a:r>
            <a:r>
              <a:rPr lang="en-US" sz="3600" dirty="0">
                <a:latin typeface="Arial" panose="020B0604020202020204" pitchFamily="34" charset="0"/>
                <a:cs typeface="Arial" panose="020B0604020202020204" pitchFamily="34" charset="0"/>
              </a:rPr>
              <a:t> server.</a:t>
            </a:r>
          </a:p>
          <a:p>
            <a:pPr marL="647700" lvl="0" indent="-571500">
              <a:spcBef>
                <a:spcPts val="1000"/>
              </a:spcBef>
              <a:buClr>
                <a:srgbClr val="0168B4"/>
              </a:buClr>
              <a:buSzPct val="100000"/>
              <a:buFont typeface="Wingdings" panose="05000000000000000000" pitchFamily="2" charset="2"/>
              <a:buChar char="§"/>
            </a:pPr>
            <a:endParaRPr lang="en-US" sz="3600" dirty="0">
              <a:latin typeface="Arial" panose="020B0604020202020204" pitchFamily="34" charset="0"/>
              <a:cs typeface="Arial" panose="020B0604020202020204" pitchFamily="34" charset="0"/>
            </a:endParaRPr>
          </a:p>
          <a:p>
            <a:pPr marL="647700" lvl="0" indent="-571500">
              <a:spcBef>
                <a:spcPts val="1000"/>
              </a:spcBef>
              <a:buClr>
                <a:srgbClr val="0168B4"/>
              </a:buClr>
              <a:buSzPct val="100000"/>
              <a:buFont typeface="Wingdings" panose="05000000000000000000" pitchFamily="2" charset="2"/>
              <a:buChar char="§"/>
            </a:pPr>
            <a:r>
              <a:rPr lang="en-US" sz="3600" u="sng" dirty="0">
                <a:solidFill>
                  <a:schemeClr val="hlink"/>
                </a:solidFill>
                <a:latin typeface="Arial" panose="020B0604020202020204" pitchFamily="34" charset="0"/>
                <a:cs typeface="Arial" panose="020B0604020202020204" pitchFamily="34" charset="0"/>
                <a:hlinkClick r:id="rId3"/>
              </a:rPr>
              <a:t>Cloud Backup</a:t>
            </a:r>
            <a:r>
              <a:rPr lang="en-US" sz="3600" dirty="0">
                <a:latin typeface="Arial" panose="020B0604020202020204" pitchFamily="34" charset="0"/>
                <a:cs typeface="Arial" panose="020B0604020202020204" pitchFamily="34" charset="0"/>
              </a:rPr>
              <a:t> – Backup </a:t>
            </a:r>
            <a:r>
              <a:rPr lang="en-US" sz="3600" dirty="0" err="1">
                <a:latin typeface="Arial" panose="020B0604020202020204" pitchFamily="34" charset="0"/>
                <a:cs typeface="Arial" panose="020B0604020202020204" pitchFamily="34" charset="0"/>
              </a:rPr>
              <a:t>dei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dati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utenti</a:t>
            </a:r>
            <a:r>
              <a:rPr lang="en-US" sz="3600" dirty="0">
                <a:latin typeface="Arial" panose="020B0604020202020204" pitchFamily="34" charset="0"/>
                <a:cs typeface="Arial" panose="020B0604020202020204" pitchFamily="34" charset="0"/>
              </a:rPr>
              <a:t> e </a:t>
            </a:r>
            <a:r>
              <a:rPr lang="en-US" sz="3600" dirty="0" err="1">
                <a:latin typeface="Arial" panose="020B0604020202020204" pitchFamily="34" charset="0"/>
                <a:cs typeface="Arial" panose="020B0604020202020204" pitchFamily="34" charset="0"/>
              </a:rPr>
              <a:t>dei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dati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dell’applicazione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all’interno</a:t>
            </a:r>
            <a:r>
              <a:rPr lang="en-US" sz="3600" dirty="0">
                <a:latin typeface="Arial" panose="020B0604020202020204" pitchFamily="34" charset="0"/>
                <a:cs typeface="Arial" panose="020B0604020202020204" pitchFamily="34" charset="0"/>
              </a:rPr>
              <a:t> del cloud.</a:t>
            </a:r>
          </a:p>
          <a:p>
            <a:pPr marL="647700" lvl="0" indent="-571500">
              <a:spcBef>
                <a:spcPts val="1000"/>
              </a:spcBef>
              <a:buClr>
                <a:srgbClr val="0168B4"/>
              </a:buClr>
              <a:buSzPct val="100000"/>
              <a:buFont typeface="Wingdings" panose="05000000000000000000" pitchFamily="2" charset="2"/>
              <a:buChar char="§"/>
            </a:pPr>
            <a:endParaRPr lang="en-US" sz="3600" u="sng" dirty="0">
              <a:solidFill>
                <a:schemeClr val="hlink"/>
              </a:solidFill>
              <a:latin typeface="Arial" panose="020B0604020202020204" pitchFamily="34" charset="0"/>
              <a:cs typeface="Arial" panose="020B0604020202020204" pitchFamily="34" charset="0"/>
              <a:hlinkClick r:id="rId4"/>
            </a:endParaRPr>
          </a:p>
          <a:p>
            <a:pPr marL="647700" lvl="0" indent="-571500">
              <a:spcBef>
                <a:spcPts val="1000"/>
              </a:spcBef>
              <a:buClr>
                <a:srgbClr val="0168B4"/>
              </a:buClr>
              <a:buSzPct val="100000"/>
              <a:buFont typeface="Wingdings" panose="05000000000000000000" pitchFamily="2" charset="2"/>
              <a:buChar char="§"/>
            </a:pPr>
            <a:r>
              <a:rPr lang="en-US" sz="3600" u="sng" dirty="0">
                <a:solidFill>
                  <a:schemeClr val="hlink"/>
                </a:solidFill>
                <a:latin typeface="Arial" panose="020B0604020202020204" pitchFamily="34" charset="0"/>
                <a:cs typeface="Arial" panose="020B0604020202020204" pitchFamily="34" charset="0"/>
                <a:hlinkClick r:id="rId4"/>
              </a:rPr>
              <a:t>Firebase </a:t>
            </a:r>
            <a:r>
              <a:rPr lang="en-US" sz="3600" u="sng" dirty="0" err="1">
                <a:solidFill>
                  <a:schemeClr val="hlink"/>
                </a:solidFill>
                <a:latin typeface="Arial" panose="020B0604020202020204" pitchFamily="34" charset="0"/>
                <a:cs typeface="Arial" panose="020B0604020202020204" pitchFamily="34" charset="0"/>
                <a:hlinkClick r:id="rId4"/>
              </a:rPr>
              <a:t>Realtime</a:t>
            </a:r>
            <a:r>
              <a:rPr lang="en-US" sz="3600" u="sng" dirty="0">
                <a:solidFill>
                  <a:schemeClr val="hlink"/>
                </a:solidFill>
                <a:latin typeface="Arial" panose="020B0604020202020204" pitchFamily="34" charset="0"/>
                <a:cs typeface="Arial" panose="020B0604020202020204" pitchFamily="34" charset="0"/>
                <a:hlinkClick r:id="rId4"/>
              </a:rPr>
              <a:t> Database</a:t>
            </a:r>
            <a:r>
              <a:rPr lang="en-US" sz="3600" dirty="0">
                <a:latin typeface="Arial" panose="020B0604020202020204" pitchFamily="34" charset="0"/>
                <a:cs typeface="Arial" panose="020B0604020202020204" pitchFamily="34" charset="0"/>
              </a:rPr>
              <a:t> – </a:t>
            </a:r>
            <a:r>
              <a:rPr lang="en-US" sz="3600" dirty="0" err="1">
                <a:latin typeface="Arial" panose="020B0604020202020204" pitchFamily="34" charset="0"/>
                <a:cs typeface="Arial" panose="020B0604020202020204" pitchFamily="34" charset="0"/>
              </a:rPr>
              <a:t>Salvataggio</a:t>
            </a:r>
            <a:r>
              <a:rPr lang="en-US" sz="3600" dirty="0">
                <a:latin typeface="Arial" panose="020B0604020202020204" pitchFamily="34" charset="0"/>
                <a:cs typeface="Arial" panose="020B0604020202020204" pitchFamily="34" charset="0"/>
              </a:rPr>
              <a:t> e </a:t>
            </a:r>
            <a:r>
              <a:rPr lang="en-US" sz="3600" dirty="0" err="1">
                <a:latin typeface="Arial" panose="020B0604020202020204" pitchFamily="34" charset="0"/>
                <a:cs typeface="Arial" panose="020B0604020202020204" pitchFamily="34" charset="0"/>
              </a:rPr>
              <a:t>sincronizzazione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dei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dati</a:t>
            </a:r>
            <a:r>
              <a:rPr lang="en-US" sz="3600" dirty="0">
                <a:latin typeface="Arial" panose="020B0604020202020204" pitchFamily="34" charset="0"/>
                <a:cs typeface="Arial" panose="020B0604020202020204" pitchFamily="34" charset="0"/>
              </a:rPr>
              <a:t> con database NoSQL </a:t>
            </a:r>
            <a:r>
              <a:rPr lang="en-US" sz="3600" dirty="0" err="1">
                <a:latin typeface="Arial" panose="020B0604020202020204" pitchFamily="34" charset="0"/>
                <a:cs typeface="Arial" panose="020B0604020202020204" pitchFamily="34" charset="0"/>
              </a:rPr>
              <a:t>presenti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sul</a:t>
            </a:r>
            <a:r>
              <a:rPr lang="en-US" sz="3600" dirty="0">
                <a:latin typeface="Arial" panose="020B0604020202020204" pitchFamily="34" charset="0"/>
                <a:cs typeface="Arial" panose="020B0604020202020204" pitchFamily="34" charset="0"/>
              </a:rPr>
              <a:t> cloud.</a:t>
            </a:r>
            <a:endParaRPr lang="en-US" sz="3600" dirty="0"/>
          </a:p>
        </p:txBody>
      </p:sp>
    </p:spTree>
    <p:extLst>
      <p:ext uri="{BB962C8B-B14F-4D97-AF65-F5344CB8AC3E}">
        <p14:creationId xmlns:p14="http://schemas.microsoft.com/office/powerpoint/2010/main" val="24317137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57130"/>
          </a:xfrm>
        </p:spPr>
        <p:txBody>
          <a:bodyPr/>
          <a:lstStyle/>
          <a:p>
            <a:pPr lvl="0">
              <a:spcBef>
                <a:spcPts val="0"/>
              </a:spcBef>
            </a:pPr>
            <a:r>
              <a:rPr lang="en" sz="4800" dirty="0"/>
              <a:t>Android File System</a:t>
            </a:r>
            <a:endParaRPr lang="en-US" sz="4800"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5</a:t>
            </a:fld>
            <a:endParaRPr/>
          </a:p>
        </p:txBody>
      </p:sp>
      <p:sp>
        <p:nvSpPr>
          <p:cNvPr id="14" name="TextBox 2"/>
          <p:cNvSpPr txBox="1"/>
          <p:nvPr/>
        </p:nvSpPr>
        <p:spPr>
          <a:xfrm>
            <a:off x="685800" y="2752189"/>
            <a:ext cx="17602200" cy="5293757"/>
          </a:xfrm>
          <a:prstGeom prst="rect">
            <a:avLst/>
          </a:prstGeom>
          <a:noFill/>
        </p:spPr>
        <p:txBody>
          <a:bodyPr wrap="square" rtlCol="0">
            <a:spAutoFit/>
          </a:bodyPr>
          <a:lstStyle/>
          <a:p>
            <a:pPr marL="647700" lvl="0" indent="-571500">
              <a:spcBef>
                <a:spcPts val="1000"/>
              </a:spcBef>
              <a:buClr>
                <a:srgbClr val="0168B4"/>
              </a:buClr>
              <a:buSzPct val="100000"/>
              <a:buFont typeface="Wingdings" panose="05000000000000000000" pitchFamily="2" charset="2"/>
              <a:buChar char="§"/>
            </a:pPr>
            <a:r>
              <a:rPr lang="en-US" sz="3600" dirty="0">
                <a:latin typeface="Arial" panose="020B0604020202020204" pitchFamily="34" charset="0"/>
                <a:cs typeface="Arial" panose="020B0604020202020204" pitchFamily="34" charset="0"/>
              </a:rPr>
              <a:t>External storage: directories </a:t>
            </a:r>
            <a:r>
              <a:rPr lang="en-US" sz="3600" dirty="0" err="1">
                <a:latin typeface="Arial" panose="020B0604020202020204" pitchFamily="34" charset="0"/>
                <a:cs typeface="Arial" panose="020B0604020202020204" pitchFamily="34" charset="0"/>
              </a:rPr>
              <a:t>pubbliche</a:t>
            </a:r>
            <a:r>
              <a:rPr lang="en-US" sz="3600" dirty="0">
                <a:latin typeface="Arial" panose="020B0604020202020204" pitchFamily="34" charset="0"/>
                <a:cs typeface="Arial" panose="020B0604020202020204" pitchFamily="34" charset="0"/>
              </a:rPr>
              <a:t>.</a:t>
            </a:r>
          </a:p>
          <a:p>
            <a:pPr marL="647700" lvl="0" indent="-571500">
              <a:spcBef>
                <a:spcPts val="1000"/>
              </a:spcBef>
              <a:buClr>
                <a:srgbClr val="0168B4"/>
              </a:buClr>
              <a:buSzPct val="100000"/>
              <a:buFont typeface="Wingdings" panose="05000000000000000000" pitchFamily="2" charset="2"/>
              <a:buChar char="§"/>
            </a:pPr>
            <a:endParaRPr lang="en-US" sz="3600" dirty="0">
              <a:latin typeface="Arial" panose="020B0604020202020204" pitchFamily="34" charset="0"/>
              <a:cs typeface="Arial" panose="020B0604020202020204" pitchFamily="34" charset="0"/>
            </a:endParaRPr>
          </a:p>
          <a:p>
            <a:pPr marL="647700" lvl="0" indent="-571500">
              <a:spcBef>
                <a:spcPts val="1000"/>
              </a:spcBef>
              <a:buClr>
                <a:srgbClr val="0168B4"/>
              </a:buClr>
              <a:buSzPct val="100000"/>
              <a:buFont typeface="Wingdings" panose="05000000000000000000" pitchFamily="2" charset="2"/>
              <a:buChar char="§"/>
            </a:pPr>
            <a:r>
              <a:rPr lang="en-US" sz="3600" dirty="0">
                <a:latin typeface="Arial" panose="020B0604020202020204" pitchFamily="34" charset="0"/>
                <a:cs typeface="Arial" panose="020B0604020202020204" pitchFamily="34" charset="0"/>
              </a:rPr>
              <a:t>Internal storage: directories private per la </a:t>
            </a:r>
            <a:r>
              <a:rPr lang="en-US" sz="3600" dirty="0" err="1">
                <a:latin typeface="Arial" panose="020B0604020202020204" pitchFamily="34" charset="0"/>
                <a:cs typeface="Arial" panose="020B0604020202020204" pitchFamily="34" charset="0"/>
              </a:rPr>
              <a:t>propria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applicazione</a:t>
            </a:r>
            <a:r>
              <a:rPr lang="en-US" sz="3600" dirty="0">
                <a:latin typeface="Arial" panose="020B0604020202020204" pitchFamily="34" charset="0"/>
                <a:cs typeface="Arial" panose="020B0604020202020204" pitchFamily="34" charset="0"/>
              </a:rPr>
              <a:t>.</a:t>
            </a:r>
          </a:p>
          <a:p>
            <a:pPr lvl="0">
              <a:spcBef>
                <a:spcPts val="1000"/>
              </a:spcBef>
            </a:pPr>
            <a:endParaRPr lang="en-US" sz="3600" dirty="0">
              <a:latin typeface="Arial" panose="020B0604020202020204" pitchFamily="34" charset="0"/>
              <a:cs typeface="Arial" panose="020B0604020202020204" pitchFamily="34" charset="0"/>
            </a:endParaRPr>
          </a:p>
          <a:p>
            <a:pPr marL="571500" lvl="0" indent="-571500">
              <a:spcBef>
                <a:spcPts val="1000"/>
              </a:spcBef>
              <a:buClr>
                <a:srgbClr val="0168B4"/>
              </a:buClr>
              <a:buFont typeface="Wingdings" panose="05000000000000000000" pitchFamily="2" charset="2"/>
              <a:buChar char="§"/>
            </a:pPr>
            <a:r>
              <a:rPr lang="en-US" sz="3600" dirty="0">
                <a:latin typeface="Arial" panose="020B0604020202020204" pitchFamily="34" charset="0"/>
                <a:cs typeface="Arial" panose="020B0604020202020204" pitchFamily="34" charset="0"/>
              </a:rPr>
              <a:t>Le </a:t>
            </a:r>
            <a:r>
              <a:rPr lang="en-US" sz="3600" dirty="0" err="1">
                <a:latin typeface="Arial" panose="020B0604020202020204" pitchFamily="34" charset="0"/>
                <a:cs typeface="Arial" panose="020B0604020202020204" pitchFamily="34" charset="0"/>
              </a:rPr>
              <a:t>applicazioni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possono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navigare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attraverso</a:t>
            </a:r>
            <a:r>
              <a:rPr lang="en-US" sz="3600" dirty="0">
                <a:latin typeface="Arial" panose="020B0604020202020204" pitchFamily="34" charset="0"/>
                <a:cs typeface="Arial" panose="020B0604020202020204" pitchFamily="34" charset="0"/>
              </a:rPr>
              <a:t> la </a:t>
            </a:r>
            <a:r>
              <a:rPr lang="en-US" sz="3600" dirty="0" err="1">
                <a:latin typeface="Arial" panose="020B0604020202020204" pitchFamily="34" charset="0"/>
                <a:cs typeface="Arial" panose="020B0604020202020204" pitchFamily="34" charset="0"/>
              </a:rPr>
              <a:t>struttura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delle</a:t>
            </a:r>
            <a:r>
              <a:rPr lang="en-US" sz="3600" dirty="0">
                <a:latin typeface="Arial" panose="020B0604020202020204" pitchFamily="34" charset="0"/>
                <a:cs typeface="Arial" panose="020B0604020202020204" pitchFamily="34" charset="0"/>
              </a:rPr>
              <a:t> directories.</a:t>
            </a:r>
          </a:p>
          <a:p>
            <a:pPr marL="571500" lvl="0" indent="-571500">
              <a:spcBef>
                <a:spcPts val="1000"/>
              </a:spcBef>
              <a:buClr>
                <a:srgbClr val="0168B4"/>
              </a:buClr>
              <a:buFont typeface="Wingdings" panose="05000000000000000000" pitchFamily="2" charset="2"/>
              <a:buChar char="§"/>
            </a:pPr>
            <a:endParaRPr lang="en-US" sz="3600" dirty="0">
              <a:latin typeface="Arial" panose="020B0604020202020204" pitchFamily="34" charset="0"/>
              <a:cs typeface="Arial" panose="020B0604020202020204" pitchFamily="34" charset="0"/>
            </a:endParaRPr>
          </a:p>
          <a:p>
            <a:pPr marL="571500" lvl="0" indent="-571500">
              <a:spcBef>
                <a:spcPts val="1000"/>
              </a:spcBef>
              <a:buClr>
                <a:srgbClr val="0168B4"/>
              </a:buClr>
              <a:buFont typeface="Wingdings" panose="05000000000000000000" pitchFamily="2" charset="2"/>
              <a:buChar char="§"/>
            </a:pPr>
            <a:r>
              <a:rPr lang="en-US" sz="3600" dirty="0" err="1">
                <a:latin typeface="Arial" panose="020B0604020202020204" pitchFamily="34" charset="0"/>
                <a:cs typeface="Arial" panose="020B0604020202020204" pitchFamily="34" charset="0"/>
              </a:rPr>
              <a:t>Operazioni</a:t>
            </a:r>
            <a:r>
              <a:rPr lang="en-US" sz="3600" dirty="0">
                <a:latin typeface="Arial" panose="020B0604020202020204" pitchFamily="34" charset="0"/>
                <a:cs typeface="Arial" panose="020B0604020202020204" pitchFamily="34" charset="0"/>
              </a:rPr>
              <a:t> e </a:t>
            </a:r>
            <a:r>
              <a:rPr lang="en-US" sz="3600" dirty="0" err="1">
                <a:latin typeface="Arial" panose="020B0604020202020204" pitchFamily="34" charset="0"/>
                <a:cs typeface="Arial" panose="020B0604020202020204" pitchFamily="34" charset="0"/>
              </a:rPr>
              <a:t>strutture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dati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simili</a:t>
            </a:r>
            <a:r>
              <a:rPr lang="en-US" sz="3600" dirty="0">
                <a:latin typeface="Arial" panose="020B0604020202020204" pitchFamily="34" charset="0"/>
                <a:cs typeface="Arial" panose="020B0604020202020204" pitchFamily="34" charset="0"/>
              </a:rPr>
              <a:t> a </a:t>
            </a:r>
            <a:r>
              <a:rPr lang="en-US" sz="3600" dirty="0" err="1">
                <a:latin typeface="Arial" panose="020B0604020202020204" pitchFamily="34" charset="0"/>
                <a:cs typeface="Arial" panose="020B0604020202020204" pitchFamily="34" charset="0"/>
              </a:rPr>
              <a:t>cio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normalmente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avviene</a:t>
            </a:r>
            <a:r>
              <a:rPr lang="en-US" sz="3600" dirty="0">
                <a:latin typeface="Arial" panose="020B0604020202020204" pitchFamily="34" charset="0"/>
                <a:cs typeface="Arial" panose="020B0604020202020204" pitchFamily="34" charset="0"/>
              </a:rPr>
              <a:t> con la </a:t>
            </a:r>
            <a:r>
              <a:rPr lang="en-US" sz="3600" dirty="0" err="1">
                <a:latin typeface="Arial" panose="020B0604020202020204" pitchFamily="34" charset="0"/>
                <a:cs typeface="Arial" panose="020B0604020202020204" pitchFamily="34" charset="0"/>
              </a:rPr>
              <a:t>libreria</a:t>
            </a:r>
            <a:r>
              <a:rPr lang="en-US" sz="3600" dirty="0">
                <a:latin typeface="Arial" panose="020B0604020202020204" pitchFamily="34" charset="0"/>
                <a:cs typeface="Arial" panose="020B0604020202020204" pitchFamily="34" charset="0"/>
              </a:rPr>
              <a:t> java.io </a:t>
            </a:r>
            <a:r>
              <a:rPr lang="en-US" sz="3600" dirty="0" err="1">
                <a:latin typeface="Arial" panose="020B0604020202020204" pitchFamily="34" charset="0"/>
                <a:cs typeface="Arial" panose="020B0604020202020204" pitchFamily="34" charset="0"/>
              </a:rPr>
              <a:t>su</a:t>
            </a:r>
            <a:r>
              <a:rPr lang="en-US" sz="3600" dirty="0">
                <a:latin typeface="Arial" panose="020B0604020202020204" pitchFamily="34" charset="0"/>
                <a:cs typeface="Arial" panose="020B0604020202020204" pitchFamily="34" charset="0"/>
              </a:rPr>
              <a:t> Linux.</a:t>
            </a:r>
          </a:p>
        </p:txBody>
      </p:sp>
    </p:spTree>
    <p:extLst>
      <p:ext uri="{BB962C8B-B14F-4D97-AF65-F5344CB8AC3E}">
        <p14:creationId xmlns:p14="http://schemas.microsoft.com/office/powerpoint/2010/main" val="2656856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57130"/>
          </a:xfrm>
        </p:spPr>
        <p:txBody>
          <a:bodyPr/>
          <a:lstStyle/>
          <a:p>
            <a:pPr lvl="0">
              <a:spcBef>
                <a:spcPts val="0"/>
              </a:spcBef>
            </a:pPr>
            <a:r>
              <a:rPr lang="en" sz="4800" dirty="0"/>
              <a:t>Internal storage</a:t>
            </a:r>
            <a:endParaRPr lang="en-US" sz="4800"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6</a:t>
            </a:fld>
            <a:endParaRPr/>
          </a:p>
        </p:txBody>
      </p:sp>
      <p:sp>
        <p:nvSpPr>
          <p:cNvPr id="14" name="TextBox 2"/>
          <p:cNvSpPr txBox="1"/>
          <p:nvPr/>
        </p:nvSpPr>
        <p:spPr>
          <a:xfrm>
            <a:off x="685800" y="2667000"/>
            <a:ext cx="17602200" cy="5847755"/>
          </a:xfrm>
          <a:prstGeom prst="rect">
            <a:avLst/>
          </a:prstGeom>
          <a:noFill/>
        </p:spPr>
        <p:txBody>
          <a:bodyPr wrap="square" rtlCol="0">
            <a:spAutoFit/>
          </a:bodyPr>
          <a:lstStyle/>
          <a:p>
            <a:pPr marL="647700" lvl="0" indent="-571500">
              <a:spcBef>
                <a:spcPts val="1000"/>
              </a:spcBef>
              <a:buClr>
                <a:srgbClr val="0168B4"/>
              </a:buClr>
              <a:buSzPct val="100000"/>
              <a:buFont typeface="Wingdings" panose="05000000000000000000" pitchFamily="2" charset="2"/>
              <a:buChar char="§"/>
            </a:pPr>
            <a:r>
              <a:rPr lang="en-US" sz="3600" dirty="0" err="1">
                <a:latin typeface="Arial" panose="020B0604020202020204" pitchFamily="34" charset="0"/>
                <a:cs typeface="Arial" panose="020B0604020202020204" pitchFamily="34" charset="0"/>
              </a:rPr>
              <a:t>Sempre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disponibile</a:t>
            </a:r>
            <a:r>
              <a:rPr lang="en-US" sz="3600" dirty="0">
                <a:latin typeface="Arial" panose="020B0604020202020204" pitchFamily="34" charset="0"/>
                <a:cs typeface="Arial" panose="020B0604020202020204" pitchFamily="34" charset="0"/>
              </a:rPr>
              <a:t>.</a:t>
            </a:r>
          </a:p>
          <a:p>
            <a:pPr marL="647700" lvl="0" indent="-571500">
              <a:spcBef>
                <a:spcPts val="1000"/>
              </a:spcBef>
              <a:buClr>
                <a:srgbClr val="0168B4"/>
              </a:buClr>
              <a:buSzPct val="100000"/>
              <a:buFont typeface="Wingdings" panose="05000000000000000000" pitchFamily="2" charset="2"/>
              <a:buChar char="§"/>
            </a:pPr>
            <a:endParaRPr lang="en-US" sz="3600" dirty="0">
              <a:latin typeface="Arial" panose="020B0604020202020204" pitchFamily="34" charset="0"/>
              <a:cs typeface="Arial" panose="020B0604020202020204" pitchFamily="34" charset="0"/>
            </a:endParaRPr>
          </a:p>
          <a:p>
            <a:pPr marL="647700" lvl="0" indent="-571500">
              <a:spcBef>
                <a:spcPts val="1000"/>
              </a:spcBef>
              <a:buClr>
                <a:srgbClr val="0168B4"/>
              </a:buClr>
              <a:buSzPct val="100000"/>
              <a:buFont typeface="Wingdings" panose="05000000000000000000" pitchFamily="2" charset="2"/>
              <a:buChar char="§"/>
            </a:pPr>
            <a:r>
              <a:rPr lang="en-US" sz="3600" dirty="0" err="1">
                <a:latin typeface="Arial" panose="020B0604020202020204" pitchFamily="34" charset="0"/>
                <a:cs typeface="Arial" panose="020B0604020202020204" pitchFamily="34" charset="0"/>
              </a:rPr>
              <a:t>Utilizza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il</a:t>
            </a:r>
            <a:r>
              <a:rPr lang="en-US" sz="3600" dirty="0">
                <a:latin typeface="Arial" panose="020B0604020202020204" pitchFamily="34" charset="0"/>
                <a:cs typeface="Arial" panose="020B0604020202020204" pitchFamily="34" charset="0"/>
              </a:rPr>
              <a:t> file system del device.</a:t>
            </a:r>
          </a:p>
          <a:p>
            <a:pPr marL="647700" lvl="0" indent="-571500">
              <a:spcBef>
                <a:spcPts val="1000"/>
              </a:spcBef>
              <a:buClr>
                <a:srgbClr val="0168B4"/>
              </a:buClr>
              <a:buSzPct val="100000"/>
              <a:buFont typeface="Wingdings" panose="05000000000000000000" pitchFamily="2" charset="2"/>
              <a:buChar char="§"/>
            </a:pPr>
            <a:endParaRPr lang="en-US" sz="3600" dirty="0">
              <a:latin typeface="Arial" panose="020B0604020202020204" pitchFamily="34" charset="0"/>
              <a:cs typeface="Arial" panose="020B0604020202020204" pitchFamily="34" charset="0"/>
            </a:endParaRPr>
          </a:p>
          <a:p>
            <a:pPr marL="647700" lvl="0" indent="-571500">
              <a:spcBef>
                <a:spcPts val="1000"/>
              </a:spcBef>
              <a:buClr>
                <a:srgbClr val="0168B4"/>
              </a:buClr>
              <a:buSzPct val="100000"/>
              <a:buFont typeface="Wingdings" panose="05000000000000000000" pitchFamily="2" charset="2"/>
              <a:buChar char="§"/>
            </a:pPr>
            <a:r>
              <a:rPr lang="en-US" sz="3600" dirty="0">
                <a:latin typeface="Arial" panose="020B0604020202020204" pitchFamily="34" charset="0"/>
                <a:cs typeface="Arial" panose="020B0604020202020204" pitchFamily="34" charset="0"/>
              </a:rPr>
              <a:t>Solo la </a:t>
            </a:r>
            <a:r>
              <a:rPr lang="en-US" sz="3600" dirty="0" err="1">
                <a:latin typeface="Arial" panose="020B0604020202020204" pitchFamily="34" charset="0"/>
                <a:cs typeface="Arial" panose="020B0604020202020204" pitchFamily="34" charset="0"/>
              </a:rPr>
              <a:t>propria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applicazione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puo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accedere</a:t>
            </a:r>
            <a:r>
              <a:rPr lang="en-US" sz="3600" dirty="0">
                <a:latin typeface="Arial" panose="020B0604020202020204" pitchFamily="34" charset="0"/>
                <a:cs typeface="Arial" panose="020B0604020202020204" pitchFamily="34" charset="0"/>
              </a:rPr>
              <a:t> a </a:t>
            </a:r>
            <a:r>
              <a:rPr lang="en-US" sz="3600" dirty="0" err="1">
                <a:latin typeface="Arial" panose="020B0604020202020204" pitchFamily="34" charset="0"/>
                <a:cs typeface="Arial" panose="020B0604020202020204" pitchFamily="34" charset="0"/>
              </a:rPr>
              <a:t>quei</a:t>
            </a:r>
            <a:r>
              <a:rPr lang="en-US" sz="3600" dirty="0">
                <a:latin typeface="Arial" panose="020B0604020202020204" pitchFamily="34" charset="0"/>
                <a:cs typeface="Arial" panose="020B0604020202020204" pitchFamily="34" charset="0"/>
              </a:rPr>
              <a:t> file (a </a:t>
            </a:r>
            <a:r>
              <a:rPr lang="en-US" sz="3600" dirty="0" err="1">
                <a:latin typeface="Arial" panose="020B0604020202020204" pitchFamily="34" charset="0"/>
                <a:cs typeface="Arial" panose="020B0604020202020204" pitchFamily="34" charset="0"/>
              </a:rPr>
              <a:t>meno</a:t>
            </a:r>
            <a:r>
              <a:rPr lang="en-US" sz="3600" dirty="0">
                <a:latin typeface="Arial" panose="020B0604020202020204" pitchFamily="34" charset="0"/>
                <a:cs typeface="Arial" panose="020B0604020202020204" pitchFamily="34" charset="0"/>
              </a:rPr>
              <a:t> di </a:t>
            </a:r>
            <a:r>
              <a:rPr lang="en-US" sz="3600" dirty="0" err="1">
                <a:latin typeface="Arial" panose="020B0604020202020204" pitchFamily="34" charset="0"/>
                <a:cs typeface="Arial" panose="020B0604020202020204" pitchFamily="34" charset="0"/>
              </a:rPr>
              <a:t>essere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specificati</a:t>
            </a:r>
            <a:r>
              <a:rPr lang="en-US" sz="3600" dirty="0">
                <a:latin typeface="Arial" panose="020B0604020202020204" pitchFamily="34" charset="0"/>
                <a:cs typeface="Arial" panose="020B0604020202020204" pitchFamily="34" charset="0"/>
              </a:rPr>
              <a:t> in </a:t>
            </a:r>
            <a:r>
              <a:rPr lang="en-US" sz="3600" dirty="0" err="1">
                <a:latin typeface="Arial" panose="020B0604020202020204" pitchFamily="34" charset="0"/>
                <a:cs typeface="Arial" panose="020B0604020202020204" pitchFamily="34" charset="0"/>
              </a:rPr>
              <a:t>modo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esplicito</a:t>
            </a:r>
            <a:r>
              <a:rPr lang="en-US" sz="3600" dirty="0">
                <a:latin typeface="Arial" panose="020B0604020202020204" pitchFamily="34" charset="0"/>
                <a:cs typeface="Arial" panose="020B0604020202020204" pitchFamily="34" charset="0"/>
              </a:rPr>
              <a:t> come di sola </a:t>
            </a:r>
            <a:r>
              <a:rPr lang="en-US" sz="3600" dirty="0" err="1">
                <a:latin typeface="Arial" panose="020B0604020202020204" pitchFamily="34" charset="0"/>
                <a:cs typeface="Arial" panose="020B0604020202020204" pitchFamily="34" charset="0"/>
              </a:rPr>
              <a:t>lettura</a:t>
            </a:r>
            <a:r>
              <a:rPr lang="en-US" sz="3600" dirty="0">
                <a:latin typeface="Arial" panose="020B0604020202020204" pitchFamily="34" charset="0"/>
                <a:cs typeface="Arial" panose="020B0604020202020204" pitchFamily="34" charset="0"/>
              </a:rPr>
              <a:t> e/o </a:t>
            </a:r>
            <a:r>
              <a:rPr lang="en-US" sz="3600" dirty="0" err="1">
                <a:latin typeface="Arial" panose="020B0604020202020204" pitchFamily="34" charset="0"/>
                <a:cs typeface="Arial" panose="020B0604020202020204" pitchFamily="34" charset="0"/>
              </a:rPr>
              <a:t>scrittura</a:t>
            </a:r>
            <a:r>
              <a:rPr lang="en-US" sz="3600" dirty="0">
                <a:latin typeface="Arial" panose="020B0604020202020204" pitchFamily="34" charset="0"/>
                <a:cs typeface="Arial" panose="020B0604020202020204" pitchFamily="34" charset="0"/>
              </a:rPr>
              <a:t>).</a:t>
            </a:r>
          </a:p>
          <a:p>
            <a:pPr marL="647700" lvl="0" indent="-571500">
              <a:spcBef>
                <a:spcPts val="1000"/>
              </a:spcBef>
              <a:buClr>
                <a:srgbClr val="0168B4"/>
              </a:buClr>
              <a:buSzPct val="100000"/>
              <a:buFont typeface="Wingdings" panose="05000000000000000000" pitchFamily="2" charset="2"/>
              <a:buChar char="§"/>
            </a:pPr>
            <a:endParaRPr lang="en-US" sz="3600" dirty="0">
              <a:latin typeface="Arial" panose="020B0604020202020204" pitchFamily="34" charset="0"/>
              <a:cs typeface="Arial" panose="020B0604020202020204" pitchFamily="34" charset="0"/>
            </a:endParaRPr>
          </a:p>
          <a:p>
            <a:pPr marL="647700" lvl="0" indent="-571500">
              <a:spcBef>
                <a:spcPts val="1000"/>
              </a:spcBef>
              <a:buClr>
                <a:srgbClr val="0168B4"/>
              </a:buClr>
              <a:buSzPct val="100000"/>
              <a:buFont typeface="Wingdings" panose="05000000000000000000" pitchFamily="2" charset="2"/>
              <a:buChar char="§"/>
            </a:pPr>
            <a:r>
              <a:rPr lang="en-US" sz="3600" dirty="0" err="1">
                <a:latin typeface="Arial" panose="020B0604020202020204" pitchFamily="34" charset="0"/>
                <a:cs typeface="Arial" panose="020B0604020202020204" pitchFamily="34" charset="0"/>
              </a:rPr>
              <a:t>All’atto</a:t>
            </a:r>
            <a:r>
              <a:rPr lang="en-US" sz="3600" dirty="0">
                <a:latin typeface="Arial" panose="020B0604020202020204" pitchFamily="34" charset="0"/>
                <a:cs typeface="Arial" panose="020B0604020202020204" pitchFamily="34" charset="0"/>
              </a:rPr>
              <a:t> di </a:t>
            </a:r>
            <a:r>
              <a:rPr lang="en-US" sz="3600" dirty="0" err="1">
                <a:latin typeface="Arial" panose="020B0604020202020204" pitchFamily="34" charset="0"/>
                <a:cs typeface="Arial" panose="020B0604020202020204" pitchFamily="34" charset="0"/>
              </a:rPr>
              <a:t>rimozione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dell’applicazione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il</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sistema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rimuove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dall’internal</a:t>
            </a:r>
            <a:r>
              <a:rPr lang="en-US" sz="3600" dirty="0">
                <a:latin typeface="Arial" panose="020B0604020202020204" pitchFamily="34" charset="0"/>
                <a:cs typeface="Arial" panose="020B0604020202020204" pitchFamily="34" charset="0"/>
              </a:rPr>
              <a:t> storage </a:t>
            </a:r>
            <a:r>
              <a:rPr lang="en-US" sz="3600" dirty="0" err="1">
                <a:latin typeface="Arial" panose="020B0604020202020204" pitchFamily="34" charset="0"/>
                <a:cs typeface="Arial" panose="020B0604020202020204" pitchFamily="34" charset="0"/>
              </a:rPr>
              <a:t>tutti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i</a:t>
            </a:r>
            <a:r>
              <a:rPr lang="en-US" sz="3600" dirty="0">
                <a:latin typeface="Arial" panose="020B0604020202020204" pitchFamily="34" charset="0"/>
                <a:cs typeface="Arial" panose="020B0604020202020204" pitchFamily="34" charset="0"/>
              </a:rPr>
              <a:t> files </a:t>
            </a:r>
            <a:r>
              <a:rPr lang="en-US" sz="3600" dirty="0" err="1">
                <a:latin typeface="Arial" panose="020B0604020202020204" pitchFamily="34" charset="0"/>
                <a:cs typeface="Arial" panose="020B0604020202020204" pitchFamily="34" charset="0"/>
              </a:rPr>
              <a:t>creati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dall’applicazione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stessa</a:t>
            </a:r>
            <a:r>
              <a:rPr lang="en-US" sz="3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167454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57130"/>
          </a:xfrm>
        </p:spPr>
        <p:txBody>
          <a:bodyPr/>
          <a:lstStyle/>
          <a:p>
            <a:pPr lvl="0">
              <a:spcBef>
                <a:spcPts val="0"/>
              </a:spcBef>
            </a:pPr>
            <a:r>
              <a:rPr lang="en" sz="4800" dirty="0"/>
              <a:t>External storage</a:t>
            </a:r>
            <a:endParaRPr lang="en-US" sz="4800"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7</a:t>
            </a:fld>
            <a:endParaRPr/>
          </a:p>
        </p:txBody>
      </p:sp>
      <p:sp>
        <p:nvSpPr>
          <p:cNvPr id="14" name="TextBox 2"/>
          <p:cNvSpPr txBox="1"/>
          <p:nvPr/>
        </p:nvSpPr>
        <p:spPr>
          <a:xfrm>
            <a:off x="685800" y="2752189"/>
            <a:ext cx="17602200" cy="5293757"/>
          </a:xfrm>
          <a:prstGeom prst="rect">
            <a:avLst/>
          </a:prstGeom>
          <a:noFill/>
        </p:spPr>
        <p:txBody>
          <a:bodyPr wrap="square" rtlCol="0">
            <a:spAutoFit/>
          </a:bodyPr>
          <a:lstStyle/>
          <a:p>
            <a:pPr marL="647700" lvl="0" indent="-571500">
              <a:spcBef>
                <a:spcPts val="1000"/>
              </a:spcBef>
              <a:buClr>
                <a:srgbClr val="0168B4"/>
              </a:buClr>
              <a:buSzPct val="100000"/>
              <a:buFont typeface="Wingdings" panose="05000000000000000000" pitchFamily="2" charset="2"/>
              <a:buChar char="§"/>
            </a:pPr>
            <a:r>
              <a:rPr lang="en-US" sz="3600" dirty="0">
                <a:latin typeface="Arial" panose="020B0604020202020204" pitchFamily="34" charset="0"/>
                <a:cs typeface="Arial" panose="020B0604020202020204" pitchFamily="34" charset="0"/>
              </a:rPr>
              <a:t>Non </a:t>
            </a:r>
            <a:r>
              <a:rPr lang="en-US" sz="3600" dirty="0" err="1">
                <a:latin typeface="Arial" panose="020B0604020202020204" pitchFamily="34" charset="0"/>
                <a:cs typeface="Arial" panose="020B0604020202020204" pitchFamily="34" charset="0"/>
              </a:rPr>
              <a:t>sempre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disponibile</a:t>
            </a:r>
            <a:r>
              <a:rPr lang="en-US" sz="3600" dirty="0">
                <a:latin typeface="Arial" panose="020B0604020202020204" pitchFamily="34" charset="0"/>
                <a:cs typeface="Arial" panose="020B0604020202020204" pitchFamily="34" charset="0"/>
              </a:rPr>
              <a:t> in </a:t>
            </a:r>
            <a:r>
              <a:rPr lang="en-US" sz="3600" dirty="0" err="1">
                <a:latin typeface="Arial" panose="020B0604020202020204" pitchFamily="34" charset="0"/>
                <a:cs typeface="Arial" panose="020B0604020202020204" pitchFamily="34" charset="0"/>
              </a:rPr>
              <a:t>quanto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puo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essere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rimossa</a:t>
            </a:r>
            <a:r>
              <a:rPr lang="en-US" sz="3600" dirty="0">
                <a:latin typeface="Arial" panose="020B0604020202020204" pitchFamily="34" charset="0"/>
                <a:cs typeface="Arial" panose="020B0604020202020204" pitchFamily="34" charset="0"/>
              </a:rPr>
              <a:t>.</a:t>
            </a:r>
          </a:p>
          <a:p>
            <a:pPr marL="647700" lvl="0" indent="-571500">
              <a:spcBef>
                <a:spcPts val="1000"/>
              </a:spcBef>
              <a:buClr>
                <a:srgbClr val="0168B4"/>
              </a:buClr>
              <a:buSzPct val="100000"/>
              <a:buFont typeface="Wingdings" panose="05000000000000000000" pitchFamily="2" charset="2"/>
              <a:buChar char="§"/>
            </a:pPr>
            <a:endParaRPr lang="en-US" sz="3600" dirty="0">
              <a:latin typeface="Arial" panose="020B0604020202020204" pitchFamily="34" charset="0"/>
              <a:cs typeface="Arial" panose="020B0604020202020204" pitchFamily="34" charset="0"/>
            </a:endParaRPr>
          </a:p>
          <a:p>
            <a:pPr marL="647700" lvl="0" indent="-571500">
              <a:spcBef>
                <a:spcPts val="1000"/>
              </a:spcBef>
              <a:buClr>
                <a:srgbClr val="0168B4"/>
              </a:buClr>
              <a:buSzPct val="100000"/>
              <a:buFont typeface="Wingdings" panose="05000000000000000000" pitchFamily="2" charset="2"/>
              <a:buChar char="§"/>
            </a:pPr>
            <a:r>
              <a:rPr lang="en-US" sz="3600" dirty="0" err="1">
                <a:latin typeface="Arial" panose="020B0604020202020204" pitchFamily="34" charset="0"/>
                <a:cs typeface="Arial" panose="020B0604020202020204" pitchFamily="34" charset="0"/>
              </a:rPr>
              <a:t>Utilizza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il</a:t>
            </a:r>
            <a:r>
              <a:rPr lang="en-US" sz="3600" dirty="0">
                <a:latin typeface="Arial" panose="020B0604020202020204" pitchFamily="34" charset="0"/>
                <a:cs typeface="Arial" panose="020B0604020202020204" pitchFamily="34" charset="0"/>
              </a:rPr>
              <a:t> file system del device </a:t>
            </a:r>
            <a:r>
              <a:rPr lang="en-US" sz="3600" dirty="0" err="1">
                <a:latin typeface="Arial" panose="020B0604020202020204" pitchFamily="34" charset="0"/>
                <a:cs typeface="Arial" panose="020B0604020202020204" pitchFamily="34" charset="0"/>
              </a:rPr>
              <a:t>corrente</a:t>
            </a:r>
            <a:r>
              <a:rPr lang="en-US" sz="3600" dirty="0">
                <a:latin typeface="Arial" panose="020B0604020202020204" pitchFamily="34" charset="0"/>
                <a:cs typeface="Arial" panose="020B0604020202020204" pitchFamily="34" charset="0"/>
              </a:rPr>
              <a:t> o </a:t>
            </a:r>
            <a:r>
              <a:rPr lang="en-US" sz="3600" dirty="0" err="1">
                <a:latin typeface="Arial" panose="020B0604020202020204" pitchFamily="34" charset="0"/>
                <a:cs typeface="Arial" panose="020B0604020202020204" pitchFamily="34" charset="0"/>
              </a:rPr>
              <a:t>memoria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esterna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fisica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es</a:t>
            </a:r>
            <a:r>
              <a:rPr lang="en-US" sz="3600" dirty="0">
                <a:latin typeface="Arial" panose="020B0604020202020204" pitchFamily="34" charset="0"/>
                <a:cs typeface="Arial" panose="020B0604020202020204" pitchFamily="34" charset="0"/>
              </a:rPr>
              <a:t>. SD card).</a:t>
            </a:r>
          </a:p>
          <a:p>
            <a:pPr marL="647700" lvl="0" indent="-571500">
              <a:spcBef>
                <a:spcPts val="1000"/>
              </a:spcBef>
              <a:buClr>
                <a:srgbClr val="0168B4"/>
              </a:buClr>
              <a:buSzPct val="100000"/>
              <a:buFont typeface="Wingdings" panose="05000000000000000000" pitchFamily="2" charset="2"/>
              <a:buChar char="§"/>
            </a:pPr>
            <a:endParaRPr lang="en-US" sz="3600" dirty="0">
              <a:latin typeface="Arial" panose="020B0604020202020204" pitchFamily="34" charset="0"/>
              <a:cs typeface="Arial" panose="020B0604020202020204" pitchFamily="34" charset="0"/>
            </a:endParaRPr>
          </a:p>
          <a:p>
            <a:pPr marL="647700" lvl="0" indent="-571500">
              <a:spcBef>
                <a:spcPts val="1000"/>
              </a:spcBef>
              <a:buClr>
                <a:srgbClr val="0168B4"/>
              </a:buClr>
              <a:buSzPct val="100000"/>
              <a:buFont typeface="Wingdings" panose="05000000000000000000" pitchFamily="2" charset="2"/>
              <a:buChar char="§"/>
            </a:pPr>
            <a:r>
              <a:rPr lang="en-US" sz="3600" dirty="0" err="1">
                <a:latin typeface="Arial" panose="020B0604020202020204" pitchFamily="34" charset="0"/>
                <a:cs typeface="Arial" panose="020B0604020202020204" pitchFamily="34" charset="0"/>
              </a:rPr>
              <a:t>Lettura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pubblica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quindi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qualsiasi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altra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applicazione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puo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accedere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ai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dati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generati</a:t>
            </a:r>
            <a:r>
              <a:rPr lang="en-US" sz="3600" dirty="0">
                <a:latin typeface="Arial" panose="020B0604020202020204" pitchFamily="34" charset="0"/>
                <a:cs typeface="Arial" panose="020B0604020202020204" pitchFamily="34" charset="0"/>
              </a:rPr>
              <a:t>.</a:t>
            </a:r>
          </a:p>
          <a:p>
            <a:pPr marL="647700" lvl="0" indent="-571500">
              <a:spcBef>
                <a:spcPts val="1000"/>
              </a:spcBef>
              <a:buClr>
                <a:srgbClr val="0168B4"/>
              </a:buClr>
              <a:buSzPct val="100000"/>
              <a:buFont typeface="Wingdings" panose="05000000000000000000" pitchFamily="2" charset="2"/>
              <a:buChar char="§"/>
            </a:pPr>
            <a:endParaRPr lang="en-US" sz="3600" dirty="0">
              <a:latin typeface="Arial" panose="020B0604020202020204" pitchFamily="34" charset="0"/>
              <a:cs typeface="Arial" panose="020B0604020202020204" pitchFamily="34" charset="0"/>
            </a:endParaRPr>
          </a:p>
          <a:p>
            <a:pPr marL="647700" lvl="0" indent="-571500">
              <a:spcBef>
                <a:spcPts val="1000"/>
              </a:spcBef>
              <a:buClr>
                <a:srgbClr val="0168B4"/>
              </a:buClr>
              <a:buSzPct val="100000"/>
              <a:buFont typeface="Wingdings" panose="05000000000000000000" pitchFamily="2" charset="2"/>
              <a:buChar char="§"/>
            </a:pPr>
            <a:r>
              <a:rPr lang="en-US" sz="3600" dirty="0" err="1">
                <a:latin typeface="Arial" panose="020B0604020202020204" pitchFamily="34" charset="0"/>
                <a:cs typeface="Arial" panose="020B0604020202020204" pitchFamily="34" charset="0"/>
              </a:rPr>
              <a:t>All’atto</a:t>
            </a:r>
            <a:r>
              <a:rPr lang="en-US" sz="3600" dirty="0">
                <a:latin typeface="Arial" panose="020B0604020202020204" pitchFamily="34" charset="0"/>
                <a:cs typeface="Arial" panose="020B0604020202020204" pitchFamily="34" charset="0"/>
              </a:rPr>
              <a:t> di </a:t>
            </a:r>
            <a:r>
              <a:rPr lang="en-US" sz="3600" dirty="0" err="1">
                <a:latin typeface="Arial" panose="020B0604020202020204" pitchFamily="34" charset="0"/>
                <a:cs typeface="Arial" panose="020B0604020202020204" pitchFamily="34" charset="0"/>
              </a:rPr>
              <a:t>rimozione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dell’applicazione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il</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sistema</a:t>
            </a:r>
            <a:r>
              <a:rPr lang="en-US" sz="3600" dirty="0">
                <a:latin typeface="Arial" panose="020B0604020202020204" pitchFamily="34" charset="0"/>
                <a:cs typeface="Arial" panose="020B0604020202020204" pitchFamily="34" charset="0"/>
              </a:rPr>
              <a:t> non </a:t>
            </a:r>
            <a:r>
              <a:rPr lang="en-US" sz="3600" dirty="0" err="1">
                <a:latin typeface="Arial" panose="020B0604020202020204" pitchFamily="34" charset="0"/>
                <a:cs typeface="Arial" panose="020B0604020202020204" pitchFamily="34" charset="0"/>
              </a:rPr>
              <a:t>rimuove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i</a:t>
            </a:r>
            <a:r>
              <a:rPr lang="en-US" sz="3600" dirty="0">
                <a:latin typeface="Arial" panose="020B0604020202020204" pitchFamily="34" charset="0"/>
                <a:cs typeface="Arial" panose="020B0604020202020204" pitchFamily="34" charset="0"/>
              </a:rPr>
              <a:t> file </a:t>
            </a:r>
            <a:r>
              <a:rPr lang="en-US" sz="3600" dirty="0" err="1">
                <a:latin typeface="Arial" panose="020B0604020202020204" pitchFamily="34" charset="0"/>
                <a:cs typeface="Arial" panose="020B0604020202020204" pitchFamily="34" charset="0"/>
              </a:rPr>
              <a:t>generati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dalla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vostra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applicazione</a:t>
            </a:r>
            <a:r>
              <a:rPr lang="en-US" sz="3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94110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57130"/>
          </a:xfrm>
        </p:spPr>
        <p:txBody>
          <a:bodyPr/>
          <a:lstStyle/>
          <a:p>
            <a:pPr lvl="0">
              <a:spcBef>
                <a:spcPts val="0"/>
              </a:spcBef>
            </a:pPr>
            <a:r>
              <a:rPr lang="en" sz="4800" dirty="0"/>
              <a:t>Quando utilizzare la memoria interna o esterna</a:t>
            </a:r>
            <a:endParaRPr lang="en-US" sz="4800"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8</a:t>
            </a:fld>
            <a:endParaRPr/>
          </a:p>
        </p:txBody>
      </p:sp>
      <p:sp>
        <p:nvSpPr>
          <p:cNvPr id="14" name="TextBox 2"/>
          <p:cNvSpPr txBox="1"/>
          <p:nvPr/>
        </p:nvSpPr>
        <p:spPr>
          <a:xfrm>
            <a:off x="685800" y="2752189"/>
            <a:ext cx="17602200" cy="5719514"/>
          </a:xfrm>
          <a:prstGeom prst="rect">
            <a:avLst/>
          </a:prstGeom>
          <a:noFill/>
        </p:spPr>
        <p:txBody>
          <a:bodyPr wrap="square" rtlCol="0">
            <a:spAutoFit/>
          </a:bodyPr>
          <a:lstStyle/>
          <a:p>
            <a:pPr lvl="0"/>
            <a:r>
              <a:rPr lang="en-US" sz="3600" b="1" dirty="0">
                <a:latin typeface="Arial" panose="020B0604020202020204" pitchFamily="34" charset="0"/>
                <a:cs typeface="Arial" panose="020B0604020202020204" pitchFamily="34" charset="0"/>
              </a:rPr>
              <a:t>La </a:t>
            </a:r>
            <a:r>
              <a:rPr lang="en-US" sz="3600" b="1" dirty="0" err="1">
                <a:latin typeface="Arial" panose="020B0604020202020204" pitchFamily="34" charset="0"/>
                <a:cs typeface="Arial" panose="020B0604020202020204" pitchFamily="34" charset="0"/>
              </a:rPr>
              <a:t>memoria</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interna</a:t>
            </a:r>
            <a:r>
              <a:rPr lang="en-US" sz="3600" b="1" dirty="0">
                <a:latin typeface="Arial" panose="020B0604020202020204" pitchFamily="34" charset="0"/>
                <a:cs typeface="Arial" panose="020B0604020202020204" pitchFamily="34" charset="0"/>
              </a:rPr>
              <a:t> e’ </a:t>
            </a:r>
            <a:r>
              <a:rPr lang="en-US" sz="3600" b="1" dirty="0" err="1">
                <a:latin typeface="Arial" panose="020B0604020202020204" pitchFamily="34" charset="0"/>
                <a:cs typeface="Arial" panose="020B0604020202020204" pitchFamily="34" charset="0"/>
              </a:rPr>
              <a:t>consigliata</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quando</a:t>
            </a:r>
            <a:r>
              <a:rPr lang="en-US" sz="3600" b="1" dirty="0">
                <a:latin typeface="Arial" panose="020B0604020202020204" pitchFamily="34" charset="0"/>
                <a:cs typeface="Arial" panose="020B0604020202020204" pitchFamily="34" charset="0"/>
              </a:rPr>
              <a:t>:</a:t>
            </a:r>
          </a:p>
          <a:p>
            <a:pPr marL="647700" lvl="0" indent="-571500">
              <a:buClr>
                <a:srgbClr val="0168B4"/>
              </a:buClr>
              <a:buSzPct val="100000"/>
              <a:buFont typeface="Wingdings" panose="05000000000000000000" pitchFamily="2" charset="2"/>
              <a:buChar char="§"/>
            </a:pPr>
            <a:r>
              <a:rPr lang="en-US" sz="3600" dirty="0" err="1">
                <a:latin typeface="Arial" panose="020B0604020202020204" pitchFamily="34" charset="0"/>
                <a:cs typeface="Arial" panose="020B0604020202020204" pitchFamily="34" charset="0"/>
              </a:rPr>
              <a:t>si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vuole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essere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certi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nessun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altro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utente</a:t>
            </a:r>
            <a:r>
              <a:rPr lang="en-US" sz="3600" dirty="0">
                <a:latin typeface="Arial" panose="020B0604020202020204" pitchFamily="34" charset="0"/>
                <a:cs typeface="Arial" panose="020B0604020202020204" pitchFamily="34" charset="0"/>
              </a:rPr>
              <a:t> o </a:t>
            </a:r>
            <a:r>
              <a:rPr lang="en-US" sz="3600" dirty="0" err="1">
                <a:latin typeface="Arial" panose="020B0604020202020204" pitchFamily="34" charset="0"/>
                <a:cs typeface="Arial" panose="020B0604020202020204" pitchFamily="34" charset="0"/>
              </a:rPr>
              <a:t>applicazione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sia</a:t>
            </a:r>
            <a:r>
              <a:rPr lang="en-US" sz="3600" dirty="0">
                <a:latin typeface="Arial" panose="020B0604020202020204" pitchFamily="34" charset="0"/>
                <a:cs typeface="Arial" panose="020B0604020202020204" pitchFamily="34" charset="0"/>
              </a:rPr>
              <a:t> in </a:t>
            </a:r>
            <a:r>
              <a:rPr lang="en-US" sz="3600" dirty="0" err="1">
                <a:latin typeface="Arial" panose="020B0604020202020204" pitchFamily="34" charset="0"/>
                <a:cs typeface="Arial" panose="020B0604020202020204" pitchFamily="34" charset="0"/>
              </a:rPr>
              <a:t>grado</a:t>
            </a:r>
            <a:r>
              <a:rPr lang="en-US" sz="3600" dirty="0">
                <a:latin typeface="Arial" panose="020B0604020202020204" pitchFamily="34" charset="0"/>
                <a:cs typeface="Arial" panose="020B0604020202020204" pitchFamily="34" charset="0"/>
              </a:rPr>
              <a:t> di </a:t>
            </a:r>
            <a:r>
              <a:rPr lang="en-US" sz="3600" dirty="0" err="1">
                <a:latin typeface="Arial" panose="020B0604020202020204" pitchFamily="34" charset="0"/>
                <a:cs typeface="Arial" panose="020B0604020202020204" pitchFamily="34" charset="0"/>
              </a:rPr>
              <a:t>accedere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ai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propri</a:t>
            </a:r>
            <a:r>
              <a:rPr lang="en-US" sz="3600" dirty="0">
                <a:latin typeface="Arial" panose="020B0604020202020204" pitchFamily="34" charset="0"/>
                <a:cs typeface="Arial" panose="020B0604020202020204" pitchFamily="34" charset="0"/>
              </a:rPr>
              <a:t> files.</a:t>
            </a:r>
          </a:p>
          <a:p>
            <a:pPr lvl="0">
              <a:spcBef>
                <a:spcPts val="1000"/>
              </a:spcBef>
            </a:pPr>
            <a:endParaRPr lang="en-US" sz="3600" b="1" dirty="0">
              <a:latin typeface="Arial" panose="020B0604020202020204" pitchFamily="34" charset="0"/>
              <a:cs typeface="Arial" panose="020B0604020202020204" pitchFamily="34" charset="0"/>
            </a:endParaRPr>
          </a:p>
          <a:p>
            <a:pPr lvl="0">
              <a:spcBef>
                <a:spcPts val="1000"/>
              </a:spcBef>
            </a:pPr>
            <a:r>
              <a:rPr lang="en-US" sz="3600" b="1" dirty="0">
                <a:latin typeface="Arial" panose="020B0604020202020204" pitchFamily="34" charset="0"/>
                <a:cs typeface="Arial" panose="020B0604020202020204" pitchFamily="34" charset="0"/>
              </a:rPr>
              <a:t>La </a:t>
            </a:r>
            <a:r>
              <a:rPr lang="en-US" sz="3600" b="1" dirty="0" err="1">
                <a:latin typeface="Arial" panose="020B0604020202020204" pitchFamily="34" charset="0"/>
                <a:cs typeface="Arial" panose="020B0604020202020204" pitchFamily="34" charset="0"/>
              </a:rPr>
              <a:t>memoria</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esterna</a:t>
            </a:r>
            <a:r>
              <a:rPr lang="en-US" sz="3600" b="1" dirty="0">
                <a:latin typeface="Arial" panose="020B0604020202020204" pitchFamily="34" charset="0"/>
                <a:cs typeface="Arial" panose="020B0604020202020204" pitchFamily="34" charset="0"/>
              </a:rPr>
              <a:t> e’ </a:t>
            </a:r>
            <a:r>
              <a:rPr lang="en-US" sz="3600" b="1" dirty="0" err="1">
                <a:latin typeface="Arial" panose="020B0604020202020204" pitchFamily="34" charset="0"/>
                <a:cs typeface="Arial" panose="020B0604020202020204" pitchFamily="34" charset="0"/>
              </a:rPr>
              <a:t>consigliata</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quando</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i</a:t>
            </a:r>
            <a:r>
              <a:rPr lang="en-US" sz="3600" b="1" dirty="0">
                <a:latin typeface="Arial" panose="020B0604020202020204" pitchFamily="34" charset="0"/>
                <a:cs typeface="Arial" panose="020B0604020202020204" pitchFamily="34" charset="0"/>
              </a:rPr>
              <a:t> files:</a:t>
            </a:r>
          </a:p>
          <a:p>
            <a:pPr marL="571500" lvl="0" indent="-571500">
              <a:spcBef>
                <a:spcPts val="1000"/>
              </a:spcBef>
              <a:buClr>
                <a:srgbClr val="0168B4"/>
              </a:buClr>
              <a:buFont typeface="Wingdings" panose="05000000000000000000" pitchFamily="2" charset="2"/>
              <a:buChar char="§"/>
            </a:pPr>
            <a:r>
              <a:rPr lang="en-US" sz="3600" dirty="0">
                <a:latin typeface="Arial" panose="020B0604020202020204" pitchFamily="34" charset="0"/>
                <a:cs typeface="Arial" panose="020B0604020202020204" pitchFamily="34" charset="0"/>
              </a:rPr>
              <a:t>non </a:t>
            </a:r>
            <a:r>
              <a:rPr lang="en-US" sz="3600" dirty="0" err="1">
                <a:latin typeface="Arial" panose="020B0604020202020204" pitchFamily="34" charset="0"/>
                <a:cs typeface="Arial" panose="020B0604020202020204" pitchFamily="34" charset="0"/>
              </a:rPr>
              <a:t>necessitano</a:t>
            </a:r>
            <a:r>
              <a:rPr lang="en-US" sz="3600" dirty="0">
                <a:latin typeface="Arial" panose="020B0604020202020204" pitchFamily="34" charset="0"/>
                <a:cs typeface="Arial" panose="020B0604020202020204" pitchFamily="34" charset="0"/>
              </a:rPr>
              <a:t> di </a:t>
            </a:r>
            <a:r>
              <a:rPr lang="en-US" sz="3600" dirty="0" err="1">
                <a:latin typeface="Arial" panose="020B0604020202020204" pitchFamily="34" charset="0"/>
                <a:cs typeface="Arial" panose="020B0604020202020204" pitchFamily="34" charset="0"/>
              </a:rPr>
              <a:t>restrizioni</a:t>
            </a:r>
            <a:r>
              <a:rPr lang="en-US" sz="3600" dirty="0">
                <a:latin typeface="Arial" panose="020B0604020202020204" pitchFamily="34" charset="0"/>
                <a:cs typeface="Arial" panose="020B0604020202020204" pitchFamily="34" charset="0"/>
              </a:rPr>
              <a:t> di </a:t>
            </a:r>
            <a:r>
              <a:rPr lang="en-US" sz="3600" dirty="0" err="1">
                <a:latin typeface="Arial" panose="020B0604020202020204" pitchFamily="34" charset="0"/>
                <a:cs typeface="Arial" panose="020B0604020202020204" pitchFamily="34" charset="0"/>
              </a:rPr>
              <a:t>accesso</a:t>
            </a:r>
            <a:r>
              <a:rPr lang="en-US" sz="3600" dirty="0">
                <a:latin typeface="Arial" panose="020B0604020202020204" pitchFamily="34" charset="0"/>
                <a:cs typeface="Arial" panose="020B0604020202020204" pitchFamily="34" charset="0"/>
              </a:rPr>
              <a:t>;</a:t>
            </a:r>
          </a:p>
          <a:p>
            <a:pPr marL="571500" lvl="0" indent="-571500">
              <a:spcBef>
                <a:spcPts val="1000"/>
              </a:spcBef>
              <a:buClr>
                <a:srgbClr val="0168B4"/>
              </a:buClr>
              <a:buFont typeface="Wingdings" panose="05000000000000000000" pitchFamily="2" charset="2"/>
              <a:buChar char="§"/>
            </a:pPr>
            <a:r>
              <a:rPr lang="en-US" sz="3600" dirty="0" err="1">
                <a:latin typeface="Arial" panose="020B0604020202020204" pitchFamily="34" charset="0"/>
                <a:cs typeface="Arial" panose="020B0604020202020204" pitchFamily="34" charset="0"/>
              </a:rPr>
              <a:t>si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vogliono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condividere</a:t>
            </a:r>
            <a:r>
              <a:rPr lang="en-US" sz="3600" dirty="0">
                <a:latin typeface="Arial" panose="020B0604020202020204" pitchFamily="34" charset="0"/>
                <a:cs typeface="Arial" panose="020B0604020202020204" pitchFamily="34" charset="0"/>
              </a:rPr>
              <a:t> con </a:t>
            </a:r>
            <a:r>
              <a:rPr lang="en-US" sz="3600" dirty="0" err="1">
                <a:latin typeface="Arial" panose="020B0604020202020204" pitchFamily="34" charset="0"/>
                <a:cs typeface="Arial" panose="020B0604020202020204" pitchFamily="34" charset="0"/>
              </a:rPr>
              <a:t>altre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applicazioni</a:t>
            </a:r>
            <a:r>
              <a:rPr lang="en-US" sz="3600" dirty="0">
                <a:latin typeface="Arial" panose="020B0604020202020204" pitchFamily="34" charset="0"/>
                <a:cs typeface="Arial" panose="020B0604020202020204" pitchFamily="34" charset="0"/>
              </a:rPr>
              <a:t>;</a:t>
            </a:r>
          </a:p>
          <a:p>
            <a:pPr marL="571500" lvl="0" indent="-571500">
              <a:spcBef>
                <a:spcPts val="1000"/>
              </a:spcBef>
              <a:buClr>
                <a:srgbClr val="0168B4"/>
              </a:buClr>
              <a:buFont typeface="Wingdings" panose="05000000000000000000" pitchFamily="2" charset="2"/>
              <a:buChar char="§"/>
            </a:pPr>
            <a:r>
              <a:rPr lang="en-US" sz="3600" dirty="0" err="1">
                <a:latin typeface="Arial" panose="020B0604020202020204" pitchFamily="34" charset="0"/>
                <a:cs typeface="Arial" panose="020B0604020202020204" pitchFamily="34" charset="0"/>
              </a:rPr>
              <a:t>si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vogliono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rendere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accessibili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tramite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altri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dispositivi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es</a:t>
            </a:r>
            <a:r>
              <a:rPr lang="en-US" sz="3600" dirty="0">
                <a:latin typeface="Arial" panose="020B0604020202020204" pitchFamily="34" charset="0"/>
                <a:cs typeface="Arial" panose="020B0604020202020204" pitchFamily="34" charset="0"/>
              </a:rPr>
              <a:t>. computer).</a:t>
            </a:r>
          </a:p>
          <a:p>
            <a:pPr>
              <a:buClr>
                <a:schemeClr val="accent1"/>
              </a:buClr>
            </a:pPr>
            <a:endParaRPr lang="en-US" sz="3600" dirty="0"/>
          </a:p>
        </p:txBody>
      </p:sp>
    </p:spTree>
    <p:extLst>
      <p:ext uri="{BB962C8B-B14F-4D97-AF65-F5344CB8AC3E}">
        <p14:creationId xmlns:p14="http://schemas.microsoft.com/office/powerpoint/2010/main" val="33516371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761881"/>
            <a:ext cx="16573500" cy="757130"/>
          </a:xfrm>
        </p:spPr>
        <p:txBody>
          <a:bodyPr/>
          <a:lstStyle/>
          <a:p>
            <a:pPr lvl="0">
              <a:spcBef>
                <a:spcPts val="0"/>
              </a:spcBef>
            </a:pPr>
            <a:r>
              <a:rPr lang="en" sz="4800" dirty="0"/>
              <a:t>Internal Storage</a:t>
            </a:r>
            <a:endParaRPr lang="en-US" sz="4800" dirty="0"/>
          </a:p>
        </p:txBody>
      </p:sp>
      <p:sp>
        <p:nvSpPr>
          <p:cNvPr id="4" name="Slide Number Placeholder 3"/>
          <p:cNvSpPr>
            <a:spLocks noGrp="1"/>
          </p:cNvSpPr>
          <p:nvPr>
            <p:ph type="sldNum" sz="quarter" idx="10"/>
          </p:nvPr>
        </p:nvSpPr>
        <p:spPr/>
        <p:txBody>
          <a:bodyPr/>
          <a:lstStyle/>
          <a:p>
            <a:r>
              <a:rPr lang="en-US"/>
              <a:t>page</a:t>
            </a:r>
          </a:p>
          <a:p>
            <a:r>
              <a:rPr lang="en-US"/>
              <a:t>0</a:t>
            </a:r>
            <a:fld id="{37D409AB-2201-4E18-8A34-C31753AD9B06}" type="slidenum">
              <a:rPr smtClean="0"/>
              <a:pPr/>
              <a:t>9</a:t>
            </a:fld>
            <a:endParaRPr/>
          </a:p>
        </p:txBody>
      </p:sp>
      <p:sp>
        <p:nvSpPr>
          <p:cNvPr id="14" name="TextBox 2"/>
          <p:cNvSpPr txBox="1"/>
          <p:nvPr/>
        </p:nvSpPr>
        <p:spPr>
          <a:xfrm>
            <a:off x="685800" y="2752189"/>
            <a:ext cx="17602200" cy="4739759"/>
          </a:xfrm>
          <a:prstGeom prst="rect">
            <a:avLst/>
          </a:prstGeom>
          <a:noFill/>
        </p:spPr>
        <p:txBody>
          <a:bodyPr wrap="square" rtlCol="0">
            <a:spAutoFit/>
          </a:bodyPr>
          <a:lstStyle/>
          <a:p>
            <a:pPr marL="647700" lvl="0" indent="-571500">
              <a:buClr>
                <a:srgbClr val="0168B4"/>
              </a:buClr>
              <a:buSzPct val="100000"/>
              <a:buFont typeface="Wingdings" panose="05000000000000000000" pitchFamily="2" charset="2"/>
              <a:buChar char="§"/>
            </a:pPr>
            <a:r>
              <a:rPr lang="en-US" sz="3600" dirty="0" err="1">
                <a:latin typeface="Arial" panose="020B0604020202020204" pitchFamily="34" charset="0"/>
                <a:cs typeface="Arial" panose="020B0604020202020204" pitchFamily="34" charset="0"/>
              </a:rPr>
              <a:t>Utilizza</a:t>
            </a:r>
            <a:r>
              <a:rPr lang="en-US" sz="3600" dirty="0">
                <a:latin typeface="Arial" panose="020B0604020202020204" pitchFamily="34" charset="0"/>
                <a:cs typeface="Arial" panose="020B0604020202020204" pitchFamily="34" charset="0"/>
              </a:rPr>
              <a:t> directories private dedicate </a:t>
            </a:r>
            <a:r>
              <a:rPr lang="en-US" sz="3600" dirty="0" err="1">
                <a:latin typeface="Arial" panose="020B0604020202020204" pitchFamily="34" charset="0"/>
                <a:cs typeface="Arial" panose="020B0604020202020204" pitchFamily="34" charset="0"/>
              </a:rPr>
              <a:t>alla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vostra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applicazione</a:t>
            </a:r>
            <a:r>
              <a:rPr lang="en-US" sz="3600" dirty="0">
                <a:latin typeface="Arial" panose="020B0604020202020204" pitchFamily="34" charset="0"/>
                <a:cs typeface="Arial" panose="020B0604020202020204" pitchFamily="34" charset="0"/>
              </a:rPr>
              <a:t>.</a:t>
            </a:r>
          </a:p>
          <a:p>
            <a:pPr marL="647700" lvl="0" indent="-571500">
              <a:spcBef>
                <a:spcPts val="1000"/>
              </a:spcBef>
              <a:buClr>
                <a:srgbClr val="0168B4"/>
              </a:buClr>
              <a:buSzPct val="100000"/>
              <a:buFont typeface="Wingdings" panose="05000000000000000000" pitchFamily="2" charset="2"/>
              <a:buChar char="§"/>
            </a:pPr>
            <a:endParaRPr lang="en-US" sz="3600" dirty="0">
              <a:latin typeface="Arial" panose="020B0604020202020204" pitchFamily="34" charset="0"/>
              <a:cs typeface="Arial" panose="020B0604020202020204" pitchFamily="34" charset="0"/>
            </a:endParaRPr>
          </a:p>
          <a:p>
            <a:pPr marL="647700" lvl="0" indent="-571500">
              <a:spcBef>
                <a:spcPts val="1000"/>
              </a:spcBef>
              <a:buClr>
                <a:srgbClr val="0168B4"/>
              </a:buClr>
              <a:buSzPct val="100000"/>
              <a:buFont typeface="Wingdings" panose="05000000000000000000" pitchFamily="2" charset="2"/>
              <a:buChar char="§"/>
            </a:pPr>
            <a:r>
              <a:rPr lang="en-US" sz="3600" dirty="0" err="1">
                <a:latin typeface="Arial" panose="020B0604020202020204" pitchFamily="34" charset="0"/>
                <a:cs typeface="Arial" panose="020B0604020202020204" pitchFamily="34" charset="0"/>
              </a:rPr>
              <a:t>L’applicazione</a:t>
            </a:r>
            <a:r>
              <a:rPr lang="en-US" sz="3600" dirty="0">
                <a:latin typeface="Arial" panose="020B0604020202020204" pitchFamily="34" charset="0"/>
                <a:cs typeface="Arial" panose="020B0604020202020204" pitchFamily="34" charset="0"/>
              </a:rPr>
              <a:t> ha </a:t>
            </a:r>
            <a:r>
              <a:rPr lang="en-US" sz="3600" dirty="0" err="1">
                <a:latin typeface="Arial" panose="020B0604020202020204" pitchFamily="34" charset="0"/>
                <a:cs typeface="Arial" panose="020B0604020202020204" pitchFamily="34" charset="0"/>
              </a:rPr>
              <a:t>sempre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permessi</a:t>
            </a:r>
            <a:r>
              <a:rPr lang="en-US" sz="3600" dirty="0">
                <a:latin typeface="Arial" panose="020B0604020202020204" pitchFamily="34" charset="0"/>
                <a:cs typeface="Arial" panose="020B0604020202020204" pitchFamily="34" charset="0"/>
              </a:rPr>
              <a:t> di </a:t>
            </a:r>
            <a:r>
              <a:rPr lang="en-US" sz="3600" dirty="0" err="1">
                <a:latin typeface="Arial" panose="020B0604020202020204" pitchFamily="34" charset="0"/>
                <a:cs typeface="Arial" panose="020B0604020202020204" pitchFamily="34" charset="0"/>
              </a:rPr>
              <a:t>lettura</a:t>
            </a:r>
            <a:r>
              <a:rPr lang="en-US" sz="3600" dirty="0">
                <a:latin typeface="Arial" panose="020B0604020202020204" pitchFamily="34" charset="0"/>
                <a:cs typeface="Arial" panose="020B0604020202020204" pitchFamily="34" charset="0"/>
              </a:rPr>
              <a:t> e </a:t>
            </a:r>
            <a:r>
              <a:rPr lang="en-US" sz="3600" dirty="0" err="1">
                <a:latin typeface="Arial" panose="020B0604020202020204" pitchFamily="34" charset="0"/>
                <a:cs typeface="Arial" panose="020B0604020202020204" pitchFamily="34" charset="0"/>
              </a:rPr>
              <a:t>scrittura</a:t>
            </a:r>
            <a:r>
              <a:rPr lang="en-US" sz="3600" dirty="0">
                <a:latin typeface="Arial" panose="020B0604020202020204" pitchFamily="34" charset="0"/>
                <a:cs typeface="Arial" panose="020B0604020202020204" pitchFamily="34" charset="0"/>
              </a:rPr>
              <a:t>.</a:t>
            </a:r>
          </a:p>
          <a:p>
            <a:pPr marL="647700" lvl="0" indent="-571500">
              <a:spcBef>
                <a:spcPts val="1000"/>
              </a:spcBef>
              <a:buClr>
                <a:srgbClr val="0168B4"/>
              </a:buClr>
              <a:buSzPct val="100000"/>
              <a:buFont typeface="Wingdings" panose="05000000000000000000" pitchFamily="2" charset="2"/>
              <a:buChar char="§"/>
            </a:pPr>
            <a:endParaRPr lang="en-US" sz="3600" dirty="0">
              <a:solidFill>
                <a:schemeClr val="dk1"/>
              </a:solidFill>
              <a:latin typeface="Arial" panose="020B0604020202020204" pitchFamily="34" charset="0"/>
              <a:ea typeface="Arial"/>
              <a:cs typeface="Arial" panose="020B0604020202020204" pitchFamily="34" charset="0"/>
              <a:sym typeface="Arial"/>
            </a:endParaRPr>
          </a:p>
          <a:p>
            <a:pPr marL="647700" lvl="0" indent="-571500">
              <a:spcBef>
                <a:spcPts val="1000"/>
              </a:spcBef>
              <a:buClr>
                <a:srgbClr val="0168B4"/>
              </a:buClr>
              <a:buSzPct val="100000"/>
              <a:buFont typeface="Wingdings" panose="05000000000000000000" pitchFamily="2" charset="2"/>
              <a:buChar char="§"/>
            </a:pPr>
            <a:r>
              <a:rPr lang="en-US" sz="3600" dirty="0">
                <a:latin typeface="Arial" panose="020B0604020202020204" pitchFamily="34" charset="0"/>
                <a:cs typeface="Arial" panose="020B0604020202020204" pitchFamily="34" charset="0"/>
              </a:rPr>
              <a:t>Per </a:t>
            </a:r>
            <a:r>
              <a:rPr lang="en-US" sz="3600" dirty="0" err="1">
                <a:latin typeface="Arial" panose="020B0604020202020204" pitchFamily="34" charset="0"/>
                <a:cs typeface="Arial" panose="020B0604020202020204" pitchFamily="34" charset="0"/>
              </a:rPr>
              <a:t>accedere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alle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cartelle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presenti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nella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memoria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permanente</a:t>
            </a:r>
            <a:r>
              <a:rPr lang="en-US" sz="3600" dirty="0">
                <a:latin typeface="Arial" panose="020B0604020202020204" pitchFamily="34" charset="0"/>
                <a:cs typeface="Arial" panose="020B0604020202020204" pitchFamily="34" charset="0"/>
              </a:rPr>
              <a:t>”: </a:t>
            </a:r>
            <a:r>
              <a:rPr lang="en-US" sz="3600" u="sng" dirty="0" err="1">
                <a:solidFill>
                  <a:schemeClr val="hlink"/>
                </a:solidFill>
                <a:latin typeface="Arial" panose="020B0604020202020204" pitchFamily="34" charset="0"/>
                <a:cs typeface="Arial" panose="020B0604020202020204" pitchFamily="34" charset="0"/>
                <a:hlinkClick r:id="rId2"/>
              </a:rPr>
              <a:t>getFilesDir</a:t>
            </a:r>
            <a:r>
              <a:rPr lang="en-US" sz="3600" u="sng" dirty="0">
                <a:solidFill>
                  <a:schemeClr val="hlink"/>
                </a:solidFill>
                <a:latin typeface="Arial" panose="020B0604020202020204" pitchFamily="34" charset="0"/>
                <a:cs typeface="Arial" panose="020B0604020202020204" pitchFamily="34" charset="0"/>
                <a:hlinkClick r:id="rId2"/>
              </a:rPr>
              <a:t>()</a:t>
            </a:r>
            <a:endParaRPr lang="en-US" sz="3600" u="sng" dirty="0">
              <a:solidFill>
                <a:schemeClr val="hlink"/>
              </a:solidFill>
              <a:latin typeface="Arial" panose="020B0604020202020204" pitchFamily="34" charset="0"/>
              <a:cs typeface="Arial" panose="020B0604020202020204" pitchFamily="34" charset="0"/>
            </a:endParaRPr>
          </a:p>
          <a:p>
            <a:pPr marL="647700" lvl="0" indent="-571500">
              <a:spcBef>
                <a:spcPts val="1000"/>
              </a:spcBef>
              <a:buClr>
                <a:srgbClr val="0168B4"/>
              </a:buClr>
              <a:buSzPct val="100000"/>
              <a:buFont typeface="Wingdings" panose="05000000000000000000" pitchFamily="2" charset="2"/>
              <a:buChar char="§"/>
            </a:pPr>
            <a:endParaRPr lang="en-US" sz="3600" dirty="0">
              <a:latin typeface="Arial" panose="020B0604020202020204" pitchFamily="34" charset="0"/>
              <a:cs typeface="Arial" panose="020B0604020202020204" pitchFamily="34" charset="0"/>
            </a:endParaRPr>
          </a:p>
          <a:p>
            <a:pPr marL="647700" lvl="0" indent="-571500">
              <a:spcBef>
                <a:spcPts val="1000"/>
              </a:spcBef>
              <a:buClr>
                <a:srgbClr val="0168B4"/>
              </a:buClr>
              <a:buSzPct val="100000"/>
              <a:buFont typeface="Wingdings" panose="05000000000000000000" pitchFamily="2" charset="2"/>
              <a:buChar char="§"/>
            </a:pPr>
            <a:r>
              <a:rPr lang="en-US" sz="3600" dirty="0">
                <a:latin typeface="Arial" panose="020B0604020202020204" pitchFamily="34" charset="0"/>
                <a:cs typeface="Arial" panose="020B0604020202020204" pitchFamily="34" charset="0"/>
              </a:rPr>
              <a:t>Per </a:t>
            </a:r>
            <a:r>
              <a:rPr lang="en-US" sz="3600" dirty="0" err="1">
                <a:latin typeface="Arial" panose="020B0604020202020204" pitchFamily="34" charset="0"/>
                <a:cs typeface="Arial" panose="020B0604020202020204" pitchFamily="34" charset="0"/>
              </a:rPr>
              <a:t>accedere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alle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cartelle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presenti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nella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memoria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temporanea</a:t>
            </a:r>
            <a:r>
              <a:rPr lang="en-US" sz="3600" dirty="0">
                <a:latin typeface="Arial" panose="020B0604020202020204" pitchFamily="34" charset="0"/>
                <a:cs typeface="Arial" panose="020B0604020202020204" pitchFamily="34" charset="0"/>
              </a:rPr>
              <a:t>”: </a:t>
            </a:r>
            <a:r>
              <a:rPr lang="en-US" sz="3600" u="sng" dirty="0" err="1">
                <a:solidFill>
                  <a:schemeClr val="hlink"/>
                </a:solidFill>
                <a:latin typeface="Arial" panose="020B0604020202020204" pitchFamily="34" charset="0"/>
                <a:cs typeface="Arial" panose="020B0604020202020204" pitchFamily="34" charset="0"/>
                <a:hlinkClick r:id="rId3"/>
              </a:rPr>
              <a:t>getCacheDir</a:t>
            </a:r>
            <a:r>
              <a:rPr lang="en-US" sz="3600" u="sng" dirty="0">
                <a:solidFill>
                  <a:schemeClr val="hlink"/>
                </a:solidFill>
                <a:latin typeface="Arial" panose="020B0604020202020204" pitchFamily="34" charset="0"/>
                <a:cs typeface="Arial" panose="020B0604020202020204" pitchFamily="34" charset="0"/>
                <a:hlinkClick r:id="rId3"/>
              </a:rPr>
              <a:t>()</a:t>
            </a:r>
            <a:endParaRPr lang="en-US" sz="3600"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2424996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GENARAL LAYOUTS">
  <a:themeElements>
    <a:clrScheme name="Custom 2">
      <a:dk1>
        <a:srgbClr val="0A091B"/>
      </a:dk1>
      <a:lt1>
        <a:srgbClr val="F2F2F5"/>
      </a:lt1>
      <a:dk2>
        <a:srgbClr val="858591"/>
      </a:dk2>
      <a:lt2>
        <a:srgbClr val="FFFFFF"/>
      </a:lt2>
      <a:accent1>
        <a:srgbClr val="0066B2"/>
      </a:accent1>
      <a:accent2>
        <a:srgbClr val="C0C0C8"/>
      </a:accent2>
      <a:accent3>
        <a:srgbClr val="0066B2"/>
      </a:accent3>
      <a:accent4>
        <a:srgbClr val="0066B2"/>
      </a:accent4>
      <a:accent5>
        <a:srgbClr val="0066B2"/>
      </a:accent5>
      <a:accent6>
        <a:srgbClr val="0066B2"/>
      </a:accent6>
      <a:hlink>
        <a:srgbClr val="5E5E5E"/>
      </a:hlink>
      <a:folHlink>
        <a:srgbClr val="5E5E5E"/>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10812</TotalTime>
  <Words>1490</Words>
  <Application>Microsoft Office PowerPoint</Application>
  <PresentationFormat>Custom</PresentationFormat>
  <Paragraphs>265</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Courier New</vt:lpstr>
      <vt:lpstr>Calibri</vt:lpstr>
      <vt:lpstr>Wingdings</vt:lpstr>
      <vt:lpstr>Roboto Condensed</vt:lpstr>
      <vt:lpstr>Arial</vt:lpstr>
      <vt:lpstr>Roboto</vt:lpstr>
      <vt:lpstr>GENARAL LAYOUTS</vt:lpstr>
      <vt:lpstr>PowerPoint Presentation</vt:lpstr>
      <vt:lpstr>in questa lezione…</vt:lpstr>
      <vt:lpstr>Salvare i dati</vt:lpstr>
      <vt:lpstr>Salvare i dati al di fuori di Android</vt:lpstr>
      <vt:lpstr>Android File System</vt:lpstr>
      <vt:lpstr>Internal storage</vt:lpstr>
      <vt:lpstr>External storage</vt:lpstr>
      <vt:lpstr>Quando utilizzare la memoria interna o esterna</vt:lpstr>
      <vt:lpstr>Internal Storage</vt:lpstr>
      <vt:lpstr>Creare un file</vt:lpstr>
      <vt:lpstr>External Storage</vt:lpstr>
      <vt:lpstr>Controllare sempre la disponibilita’ della memoria esterna</vt:lpstr>
      <vt:lpstr>Alcuni esempi di directories pubbliche esterne</vt:lpstr>
      <vt:lpstr>Accesso a cartelle esterne pubbliche</vt:lpstr>
      <vt:lpstr>Quanto spazio e’ rimasto?</vt:lpstr>
      <vt:lpstr>Eliminare i files non piu’ necessari</vt:lpstr>
      <vt:lpstr>Come evitare di cancellare i files utente</vt:lpstr>
      <vt:lpstr>SQLite Database</vt:lpstr>
      <vt:lpstr>SQLite Database - Esempio</vt:lpstr>
      <vt:lpstr>SQLite Database – gestione del metodo onUpgrade</vt:lpstr>
      <vt:lpstr>SQLite Database – gestione del metodo onUpgrade</vt:lpstr>
      <vt:lpstr>SQLite Database – gestione del metodo onUpgrade</vt:lpstr>
      <vt:lpstr>SQLite Database – gestione del metodo onUpgrade</vt:lpstr>
      <vt:lpstr>SQLite Database – gestione del metodo onUpgrade</vt:lpstr>
      <vt:lpstr>SQLite Database – gestione del metodo onUpgrade</vt:lpstr>
      <vt:lpstr>SQLite Database – gestione del metodo onUpgrade</vt:lpstr>
      <vt:lpstr>SQLite Database – gestione del metodo onUpgrade</vt:lpstr>
      <vt:lpstr>SQLite Database – gestione del metodo onUpgrade</vt:lpstr>
      <vt:lpstr>Approfondimenti</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FBK</dc:creator>
  <cp:lastModifiedBy>Mauro Dragoni</cp:lastModifiedBy>
  <cp:revision>1180</cp:revision>
  <dcterms:created xsi:type="dcterms:W3CDTF">2015-01-20T11:47:48Z</dcterms:created>
  <dcterms:modified xsi:type="dcterms:W3CDTF">2023-04-13T08:01:08Z</dcterms:modified>
</cp:coreProperties>
</file>