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4" r:id="rId1"/>
  </p:sldMasterIdLst>
  <p:notesMasterIdLst>
    <p:notesMasterId r:id="rId15"/>
  </p:notesMasterIdLst>
  <p:sldIdLst>
    <p:sldId id="269" r:id="rId2"/>
    <p:sldId id="629" r:id="rId3"/>
    <p:sldId id="630" r:id="rId4"/>
    <p:sldId id="631" r:id="rId5"/>
    <p:sldId id="633" r:id="rId6"/>
    <p:sldId id="635" r:id="rId7"/>
    <p:sldId id="637" r:id="rId8"/>
    <p:sldId id="639" r:id="rId9"/>
    <p:sldId id="641" r:id="rId10"/>
    <p:sldId id="643" r:id="rId11"/>
    <p:sldId id="642" r:id="rId12"/>
    <p:sldId id="644" r:id="rId13"/>
    <p:sldId id="645" r:id="rId14"/>
  </p:sldIdLst>
  <p:sldSz cx="18288000" cy="13716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onsolas" panose="020B0609020204030204" pitchFamily="49" charset="0"/>
      <p:regular r:id="rId20"/>
      <p:bold r:id="rId21"/>
      <p:italic r:id="rId22"/>
      <p:bold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  <p:embeddedFont>
      <p:font typeface="Roboto Condensed" panose="02000000000000000000" pitchFamily="2" charset="0"/>
      <p:regular r:id="rId28"/>
      <p:bold r:id="rId29"/>
      <p:italic r:id="rId30"/>
      <p:boldItalic r:id="rId31"/>
    </p:embeddedFont>
  </p:embeddedFontLst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mma, Valentina" initials="TV" lastIdx="1" clrIdx="0">
    <p:extLst>
      <p:ext uri="{19B8F6BF-5375-455C-9EA6-DF929625EA0E}">
        <p15:presenceInfo xmlns:p15="http://schemas.microsoft.com/office/powerpoint/2012/main" userId="S::valli@liverpool.ac.uk::a1b49cb2-c251-4fc3-a9e3-23e85e8727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8B4"/>
    <a:srgbClr val="64D4EA"/>
    <a:srgbClr val="4CCCE6"/>
    <a:srgbClr val="6CD5EA"/>
    <a:srgbClr val="2BC3E1"/>
    <a:srgbClr val="57CFE7"/>
    <a:srgbClr val="AAC42C"/>
    <a:srgbClr val="F26B6C"/>
    <a:srgbClr val="A156F4"/>
    <a:srgbClr val="C0C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5974" autoAdjust="0"/>
  </p:normalViewPr>
  <p:slideViewPr>
    <p:cSldViewPr>
      <p:cViewPr varScale="1">
        <p:scale>
          <a:sx n="51" d="100"/>
          <a:sy n="51" d="100"/>
        </p:scale>
        <p:origin x="1896" y="108"/>
      </p:cViewPr>
      <p:guideLst>
        <p:guide orient="horz" pos="432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865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27185-10FB-4A57-B3F0-45136A811A24}" type="datetimeFigureOut">
              <a:rPr lang="uk-UA" smtClean="0"/>
              <a:t>16.04.2023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C3A12-1E0F-412B-B376-8089A55D946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28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914400"/>
            <a:ext cx="0" cy="1033272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12249313"/>
            <a:ext cx="0" cy="740664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761881"/>
            <a:ext cx="165735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>
                <a:solidFill>
                  <a:schemeClr val="accent1"/>
                </a:solidFill>
              </a:rPr>
              <a:t>FBK</a:t>
            </a:r>
            <a:br>
              <a:rPr lang="en-US" dirty="0"/>
            </a:br>
            <a:r>
              <a:rPr lang="en-US"/>
              <a:t>Slide title</a:t>
            </a:r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12096914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15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704850" y="914400"/>
            <a:ext cx="0" cy="1033272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761881"/>
            <a:ext cx="165735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>
                <a:solidFill>
                  <a:schemeClr val="accent1"/>
                </a:solidFill>
              </a:rPr>
              <a:t>FBK</a:t>
            </a:r>
            <a:br>
              <a:rPr lang="en-US" dirty="0"/>
            </a:br>
            <a:r>
              <a:rPr lang="en-US"/>
              <a:t>Slide title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2094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68580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76188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12096914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04850" y="914400"/>
            <a:ext cx="0" cy="1033272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6744950" y="12249313"/>
            <a:ext cx="0" cy="740664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52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12096914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 userDrawn="1"/>
        </p:nvSpPr>
        <p:spPr>
          <a:xfrm>
            <a:off x="0" y="3200400"/>
            <a:ext cx="18288000" cy="73152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04850" y="914400"/>
            <a:ext cx="0" cy="1033272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16744950" y="12249313"/>
            <a:ext cx="0" cy="740664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761881"/>
            <a:ext cx="165735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>
                <a:solidFill>
                  <a:schemeClr val="accent1"/>
                </a:solidFill>
              </a:rPr>
              <a:t>FBK</a:t>
            </a:r>
            <a:br>
              <a:rPr lang="en-US" dirty="0"/>
            </a:br>
            <a:r>
              <a:rPr lang="en-US"/>
              <a:t>Slide title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75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858000"/>
            <a:ext cx="18288000" cy="68580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12096914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04850" y="914400"/>
            <a:ext cx="0" cy="1033272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6744950" y="12249313"/>
            <a:ext cx="0" cy="740664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761881"/>
            <a:ext cx="165735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>
                <a:solidFill>
                  <a:schemeClr val="accent1"/>
                </a:solidFill>
              </a:rPr>
              <a:t>FBK</a:t>
            </a:r>
            <a:br>
              <a:rPr lang="en-US" dirty="0"/>
            </a:br>
            <a:r>
              <a:rPr lang="en-US"/>
              <a:t>Slide title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006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68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6" r:id="rId2"/>
    <p:sldLayoutId id="2147483663" r:id="rId3"/>
    <p:sldLayoutId id="2147483693" r:id="rId4"/>
    <p:sldLayoutId id="2147483680" r:id="rId5"/>
    <p:sldLayoutId id="2147483697" r:id="rId6"/>
    <p:sldLayoutId id="2147483698" r:id="rId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stackoverflow.com/questions/5901482/onsavedinstancestate-vs-sharedpreferences" TargetMode="External"/><Relationship Id="rId3" Type="http://schemas.openxmlformats.org/officeDocument/2006/relationships/hyperlink" Target="https://developer.android.com/guide/topics/data/data-storage.html" TargetMode="External"/><Relationship Id="rId7" Type="http://schemas.openxmlformats.org/officeDocument/2006/relationships/hyperlink" Target="http://stackoverflow.com/questions/3624280/how-to-use-sharedpreferences-in-android-to-store-fetch-and-edit-values" TargetMode="External"/><Relationship Id="rId2" Type="http://schemas.openxmlformats.org/officeDocument/2006/relationships/hyperlink" Target="https://developer.android.com/training/basics/data-storage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veloper.android.com/reference/android/content/SharedPreferences.Editor.html" TargetMode="External"/><Relationship Id="rId5" Type="http://schemas.openxmlformats.org/officeDocument/2006/relationships/hyperlink" Target="https://developer.android.com/reference/android/content/SharedPreferences.html" TargetMode="External"/><Relationship Id="rId4" Type="http://schemas.openxmlformats.org/officeDocument/2006/relationships/hyperlink" Target="https://developer.android.com/training/basics/data-storage/shared-preferences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android.com/reference/android/content/SharedPreferences.Editor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reference/android/content/SharedPreferences.html#registerOnSharedPreferenceChangeListener(android.content.SharedPreferences.OnSharedPreferenceChangeListener)" TargetMode="External"/><Relationship Id="rId2" Type="http://schemas.openxmlformats.org/officeDocument/2006/relationships/hyperlink" Target="https://developer.android.com/reference/android/content/SharedPreferences.OnSharedPreferenceChangeListener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"/>
          <p:cNvSpPr txBox="1"/>
          <p:nvPr/>
        </p:nvSpPr>
        <p:spPr>
          <a:xfrm>
            <a:off x="1" y="3488353"/>
            <a:ext cx="18288000" cy="52629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dirty="0">
                <a:latin typeface="+mj-lt"/>
              </a:rPr>
              <a:t>Corso di </a:t>
            </a:r>
            <a:r>
              <a:rPr lang="en-US" sz="7200" dirty="0" err="1">
                <a:latin typeface="+mj-lt"/>
              </a:rPr>
              <a:t>Laboratorio</a:t>
            </a:r>
            <a:r>
              <a:rPr lang="en-US" sz="7200" dirty="0">
                <a:latin typeface="+mj-lt"/>
              </a:rPr>
              <a:t> di </a:t>
            </a:r>
            <a:r>
              <a:rPr lang="en-US" sz="7200" dirty="0" err="1">
                <a:latin typeface="+mj-lt"/>
              </a:rPr>
              <a:t>Programmazione</a:t>
            </a:r>
            <a:r>
              <a:rPr lang="en-US" sz="7200" dirty="0">
                <a:latin typeface="+mj-lt"/>
              </a:rPr>
              <a:t> per </a:t>
            </a:r>
            <a:r>
              <a:rPr lang="en-US" sz="7200" dirty="0" err="1">
                <a:latin typeface="+mj-lt"/>
              </a:rPr>
              <a:t>Sistemi</a:t>
            </a:r>
            <a:r>
              <a:rPr lang="en-US" sz="7200" dirty="0">
                <a:latin typeface="+mj-lt"/>
              </a:rPr>
              <a:t> Mobile e Tablet</a:t>
            </a:r>
            <a:b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Roboto Condensed" panose="02000000000000000000" pitchFamily="2" charset="0"/>
                <a:cs typeface="Lato Semibold" panose="020F0502020204030203" pitchFamily="34" charset="0"/>
              </a:rPr>
            </a:br>
            <a:endParaRPr lang="en-US" sz="4800" b="1" dirty="0">
              <a:solidFill>
                <a:schemeClr val="accent2">
                  <a:lumMod val="50000"/>
                </a:schemeClr>
              </a:solidFill>
              <a:latin typeface="+mj-lt"/>
              <a:ea typeface="Roboto Condensed" panose="02000000000000000000" pitchFamily="2" charset="0"/>
              <a:cs typeface="Lato Semibold" panose="020F0502020204030203" pitchFamily="34" charset="0"/>
            </a:endParaRPr>
          </a:p>
          <a:p>
            <a:pPr algn="ctr"/>
            <a:endParaRPr lang="it-IT" sz="48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it-IT" sz="48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it-IT" sz="4800" dirty="0">
                <a:solidFill>
                  <a:schemeClr val="bg2">
                    <a:lumMod val="25000"/>
                  </a:schemeClr>
                </a:solidFill>
              </a:rPr>
              <a:t>Docente:   Dr. Mauro Dragoni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+mj-lt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067402"/>
            <a:ext cx="18288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 err="1">
                <a:solidFill>
                  <a:schemeClr val="bg2">
                    <a:lumMod val="25000"/>
                  </a:schemeClr>
                </a:solidFill>
              </a:rPr>
              <a:t>Dipartimento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 di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</a:rPr>
              <a:t>Ingegneria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 e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</a:rPr>
              <a:t>Scienze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</a:rPr>
              <a:t>dell’Informazione</a:t>
            </a:r>
            <a:endParaRPr lang="en-US" sz="36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Anno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</a:rPr>
              <a:t>Accademico</a:t>
            </a:r>
            <a:r>
              <a:rPr lang="en-US" sz="3600">
                <a:solidFill>
                  <a:schemeClr val="bg2">
                    <a:lumMod val="25000"/>
                  </a:schemeClr>
                </a:solidFill>
              </a:rPr>
              <a:t> 2022/2023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5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5713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" sz="4800" dirty="0"/>
              <a:t>Creazione e registrazione del listener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10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800" y="2752189"/>
            <a:ext cx="17602200" cy="5103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600" dirty="0"/>
          </a:p>
          <a:p>
            <a:pPr lvl="0">
              <a:spcBef>
                <a:spcPts val="200"/>
              </a:spcBef>
              <a:buClr>
                <a:schemeClr val="dk1"/>
              </a:buClr>
              <a:buSzPts val="1100"/>
            </a:pPr>
            <a:r>
              <a:rPr lang="en-US" sz="2800" dirty="0" err="1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SharedPreferences.OnSharedPreferenceChangeListener</a:t>
            </a:r>
            <a:r>
              <a:rPr lang="en-US" sz="2800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 listener =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800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    new </a:t>
            </a:r>
            <a:r>
              <a:rPr lang="en-US" sz="2800" dirty="0" err="1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SharedPreferences.OnSharedPreferenceChangeListener</a:t>
            </a:r>
            <a:r>
              <a:rPr lang="en-US" sz="2800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() {</a:t>
            </a:r>
          </a:p>
          <a:p>
            <a:pPr lvl="0">
              <a:buClr>
                <a:schemeClr val="dk1"/>
              </a:buClr>
              <a:buSzPts val="1100"/>
            </a:pPr>
            <a:endParaRPr lang="en-US" sz="2800" dirty="0">
              <a:latin typeface="Courier New" panose="02070309020205020404" pitchFamily="49" charset="0"/>
              <a:ea typeface="Consolas"/>
              <a:cs typeface="Courier New" panose="02070309020205020404" pitchFamily="49" charset="0"/>
              <a:sym typeface="Consolas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n-US" sz="2800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  public void </a:t>
            </a:r>
            <a:r>
              <a:rPr lang="en-US" sz="2800" dirty="0" err="1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onSharedPreferenceChanged</a:t>
            </a:r>
            <a:r>
              <a:rPr lang="en-US" sz="2800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(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800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     </a:t>
            </a:r>
            <a:r>
              <a:rPr lang="en-US" sz="2800" dirty="0" err="1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SharedPreferences</a:t>
            </a:r>
            <a:r>
              <a:rPr lang="en-US" sz="2800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prefs</a:t>
            </a:r>
            <a:r>
              <a:rPr lang="en-US" sz="2800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, String key) {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800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        // Implement listener here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800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  }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800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};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800" dirty="0" err="1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prefs.registerOnSharedPreferenceChangeListener</a:t>
            </a:r>
            <a:r>
              <a:rPr lang="en-US" sz="2800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(listener);</a:t>
            </a:r>
            <a:endParaRPr lang="en-US" sz="2800" dirty="0">
              <a:solidFill>
                <a:schemeClr val="dk1"/>
              </a:solidFill>
              <a:latin typeface="Courier New" panose="02070309020205020404" pitchFamily="49" charset="0"/>
              <a:ea typeface="Consolas"/>
              <a:cs typeface="Courier New" panose="02070309020205020404" pitchFamily="49" charset="0"/>
              <a:sym typeface="Consolas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2499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5713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" sz="4800" dirty="0"/>
              <a:t>Interfaccia e callback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11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800" y="2752189"/>
            <a:ext cx="17602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600" dirty="0"/>
          </a:p>
          <a:p>
            <a:pPr lvl="0">
              <a:buClr>
                <a:schemeClr val="dk1"/>
              </a:buClr>
              <a:buSzPts val="1100"/>
            </a:pPr>
            <a:r>
              <a:rPr lang="en-US" sz="2800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public class </a:t>
            </a:r>
            <a:r>
              <a:rPr lang="en-US" sz="2800" dirty="0" err="1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SettingsActivity</a:t>
            </a:r>
            <a:r>
              <a:rPr lang="en-US" sz="2800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 extends </a:t>
            </a:r>
            <a:r>
              <a:rPr lang="en-US" sz="2800" dirty="0" err="1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AppCompatActivity</a:t>
            </a:r>
            <a:endParaRPr lang="en-US" sz="2800" dirty="0">
              <a:latin typeface="Courier New" panose="02070309020205020404" pitchFamily="49" charset="0"/>
              <a:ea typeface="Consolas"/>
              <a:cs typeface="Courier New" panose="02070309020205020404" pitchFamily="49" charset="0"/>
              <a:sym typeface="Consolas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n-US" sz="2800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    </a:t>
            </a:r>
            <a:r>
              <a:rPr lang="en-US" sz="2800" b="1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implements </a:t>
            </a:r>
            <a:r>
              <a:rPr lang="en-US" sz="2800" b="1" dirty="0" err="1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OnSharedPreferenceChangeListener</a:t>
            </a:r>
            <a:r>
              <a:rPr lang="en-US" sz="2800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 { ...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800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    </a:t>
            </a:r>
          </a:p>
          <a:p>
            <a:pPr lvl="0"/>
            <a:r>
              <a:rPr lang="en-US" sz="2800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    </a:t>
            </a:r>
            <a:r>
              <a:rPr lang="en-US" sz="2800" b="1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public void </a:t>
            </a:r>
            <a:r>
              <a:rPr lang="en-US" sz="2800" b="1" dirty="0" err="1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onSharedPreferenceChanged</a:t>
            </a:r>
            <a:r>
              <a:rPr lang="en-US" sz="2800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(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800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        </a:t>
            </a:r>
            <a:r>
              <a:rPr lang="en-US" sz="2800" dirty="0" err="1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SharedPreferences</a:t>
            </a:r>
            <a:r>
              <a:rPr lang="en-US" sz="2800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sharedPreferences</a:t>
            </a:r>
            <a:r>
              <a:rPr lang="en-US" sz="2800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, String key) {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800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        if (</a:t>
            </a:r>
            <a:r>
              <a:rPr lang="en-US" sz="2800" dirty="0" err="1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key.equals</a:t>
            </a:r>
            <a:r>
              <a:rPr lang="en-US" sz="2800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(MY_KEY)) {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800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            // Do something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800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        }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800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    }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2800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}</a:t>
            </a:r>
            <a:endParaRPr lang="en-US" sz="2800" dirty="0">
              <a:solidFill>
                <a:schemeClr val="dk1"/>
              </a:solidFill>
              <a:latin typeface="Courier New" panose="02070309020205020404" pitchFamily="49" charset="0"/>
              <a:ea typeface="Consolas"/>
              <a:cs typeface="Courier New" panose="02070309020205020404" pitchFamily="49" charset="0"/>
              <a:sym typeface="Consolas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5035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5713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" sz="4800" dirty="0"/>
              <a:t>Avete bisogno di un riferimento forte al listener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12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800" y="2752189"/>
            <a:ext cx="17602200" cy="6273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600" dirty="0"/>
          </a:p>
          <a:p>
            <a:pPr marL="647700" lvl="0" indent="-571500">
              <a:spcBef>
                <a:spcPts val="1000"/>
              </a:spcBef>
              <a:buClr>
                <a:srgbClr val="0168B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registrate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un listener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preference manager non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salva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referenza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forte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all’oggetto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creato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47700" lvl="0" indent="-571500">
              <a:spcBef>
                <a:spcPts val="1000"/>
              </a:spcBef>
              <a:buClr>
                <a:srgbClr val="0168B4"/>
              </a:buClr>
              <a:buSzPct val="100000"/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7700" lvl="0" indent="-571500">
              <a:spcBef>
                <a:spcPts val="1000"/>
              </a:spcBef>
              <a:buClr>
                <a:srgbClr val="0168B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Tale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tipo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referenza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quella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forte) e’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necessaria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evitare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vostro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listener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venga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eliminato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dal garbage collector.</a:t>
            </a:r>
          </a:p>
          <a:p>
            <a:pPr marL="647700" lvl="0" indent="-571500">
              <a:spcBef>
                <a:spcPts val="1000"/>
              </a:spcBef>
              <a:buClr>
                <a:srgbClr val="0168B4"/>
              </a:buClr>
              <a:buSzPct val="100000"/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7700" lvl="0" indent="-571500">
              <a:spcBef>
                <a:spcPts val="1000"/>
              </a:spcBef>
              <a:buClr>
                <a:srgbClr val="0168B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Soluzione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mantenente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referenza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al listener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all’interno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dell’istanza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di un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oggetto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sapete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esistera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almeno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fino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avrete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bisogno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del listener.</a:t>
            </a:r>
            <a:endParaRPr lang="en-US" sz="3600" dirty="0">
              <a:solidFill>
                <a:schemeClr val="dk1"/>
              </a:solidFill>
              <a:latin typeface="Arial" panose="020B0604020202020204" pitchFamily="34" charset="0"/>
              <a:ea typeface="Consolas"/>
              <a:cs typeface="Arial" panose="020B0604020202020204" pitchFamily="34" charset="0"/>
              <a:sym typeface="Consolas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7247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5713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" sz="4800" dirty="0"/>
              <a:t>Approfondimenti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13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800" y="2752189"/>
            <a:ext cx="17602200" cy="7894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1"/>
              </a:buClr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sito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ufficiale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85800" lvl="0" indent="-571500">
              <a:spcBef>
                <a:spcPts val="1000"/>
              </a:spcBef>
              <a:buClr>
                <a:srgbClr val="0168B4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3600" u="sng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Saving Data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0" indent="-571500">
              <a:spcBef>
                <a:spcPts val="1000"/>
              </a:spcBef>
              <a:buClr>
                <a:srgbClr val="0168B4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3600" u="sng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Storage Options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85800" lvl="0" indent="-571500">
              <a:spcBef>
                <a:spcPts val="1000"/>
              </a:spcBef>
              <a:buClr>
                <a:srgbClr val="0168B4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3600" u="sng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Saving Key-Value Sets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0" indent="-571500">
              <a:spcBef>
                <a:spcPts val="1000"/>
              </a:spcBef>
              <a:buClr>
                <a:srgbClr val="0168B4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3600" u="sng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SharedPreferences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0" indent="-571500">
              <a:spcBef>
                <a:spcPts val="1000"/>
              </a:spcBef>
              <a:buClr>
                <a:srgbClr val="0168B4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3600" u="sng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SharedPreferences.Editor</a:t>
            </a:r>
            <a:endParaRPr lang="en-US" sz="3600" u="sng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42900">
              <a:spcBef>
                <a:spcPts val="1000"/>
              </a:spcBef>
              <a:buSzPts val="1800"/>
              <a:buChar char="●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1000"/>
              </a:spcBef>
              <a:buClr>
                <a:schemeClr val="dk1"/>
              </a:buClr>
              <a:buSzPts val="1100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Spunti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interessanti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Stackoverflow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85800" lvl="0" indent="-571500">
              <a:spcBef>
                <a:spcPts val="1000"/>
              </a:spcBef>
              <a:buClr>
                <a:srgbClr val="0168B4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3600" u="sng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How to use </a:t>
            </a:r>
            <a:r>
              <a:rPr lang="en-US" sz="3600" u="sng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SharedPreferences</a:t>
            </a:r>
            <a:r>
              <a:rPr lang="en-US" sz="3600" u="sng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 in Android to store, fetch and edit values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0" indent="-571500">
              <a:spcBef>
                <a:spcPts val="1000"/>
              </a:spcBef>
              <a:buClr>
                <a:srgbClr val="0168B4"/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sz="3600" u="sng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onSavedInstanceState</a:t>
            </a:r>
            <a:r>
              <a:rPr lang="en-US" sz="3600" u="sng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 vs. </a:t>
            </a:r>
            <a:r>
              <a:rPr lang="en-US" sz="3600" u="sng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SharedPreferences</a:t>
            </a:r>
            <a:endParaRPr lang="en-US" sz="36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5857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questa</a:t>
            </a:r>
            <a:r>
              <a:rPr lang="en-US" dirty="0"/>
              <a:t> </a:t>
            </a:r>
            <a:r>
              <a:rPr lang="en-US" dirty="0" err="1"/>
              <a:t>lezione</a:t>
            </a:r>
            <a:r>
              <a:rPr lang="en-US" dirty="0"/>
              <a:t>…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2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800" y="2752189"/>
            <a:ext cx="17602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Shared Preferences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Listening to changes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3038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Cosa </a:t>
            </a:r>
            <a:r>
              <a:rPr lang="en-US" dirty="0" err="1"/>
              <a:t>sono</a:t>
            </a:r>
            <a:r>
              <a:rPr lang="en-US" dirty="0"/>
              <a:t> le Shared Preferences?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3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800" y="2752189"/>
            <a:ext cx="17602200" cy="617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600" dirty="0"/>
          </a:p>
          <a:p>
            <a:pPr marL="647700" lvl="0" indent="-571500">
              <a:spcBef>
                <a:spcPts val="600"/>
              </a:spcBef>
              <a:buClr>
                <a:srgbClr val="0168B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6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Obiettivo</a:t>
            </a:r>
            <a:r>
              <a:rPr lang="en-US" sz="3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leggere</a:t>
            </a:r>
            <a:r>
              <a:rPr lang="en-US" sz="3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36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scrivere</a:t>
            </a:r>
            <a:r>
              <a:rPr lang="en-US" sz="3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piccole</a:t>
            </a:r>
            <a:r>
              <a:rPr lang="en-US" sz="3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quantita</a:t>
            </a:r>
            <a:r>
              <a:rPr lang="en-US" sz="3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’” di </a:t>
            </a:r>
            <a:r>
              <a:rPr lang="en-US" sz="36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dati</a:t>
            </a:r>
            <a:r>
              <a:rPr lang="en-US" sz="3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primitivi</a:t>
            </a:r>
            <a:r>
              <a:rPr lang="en-US" sz="3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come </a:t>
            </a:r>
            <a:r>
              <a:rPr lang="en-US" sz="36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coppie</a:t>
            </a:r>
            <a:r>
              <a:rPr lang="en-US" sz="3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chiave</a:t>
            </a:r>
            <a:r>
              <a:rPr lang="en-US" sz="3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valore</a:t>
            </a:r>
            <a:r>
              <a:rPr lang="en-US" sz="3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36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3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memoria</a:t>
            </a:r>
            <a:r>
              <a:rPr lang="en-US" sz="3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disponibile</a:t>
            </a:r>
            <a:r>
              <a:rPr lang="en-US" sz="3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47700" lvl="0" indent="-571500">
              <a:spcBef>
                <a:spcPts val="600"/>
              </a:spcBef>
              <a:buClr>
                <a:srgbClr val="0168B4"/>
              </a:buClr>
              <a:buSzPct val="100000"/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7700" lvl="0" indent="-571500">
              <a:spcBef>
                <a:spcPts val="1000"/>
              </a:spcBef>
              <a:buClr>
                <a:srgbClr val="0168B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classe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SharedPreference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fornisce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APIs per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gestire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lettura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scrittura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gestione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questa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tipologia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dati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47700" lvl="0" indent="-571500">
              <a:spcBef>
                <a:spcPts val="1000"/>
              </a:spcBef>
              <a:buClr>
                <a:srgbClr val="0168B4"/>
              </a:buClr>
              <a:buSzPct val="100000"/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7700" lvl="0" indent="-571500">
              <a:spcBef>
                <a:spcPts val="1000"/>
              </a:spcBef>
              <a:buClr>
                <a:srgbClr val="0168B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Best practice: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salvare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dati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all’interno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metodo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onPause()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recuperarli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all’interno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metodo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onCreate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7870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5713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4800" dirty="0" err="1"/>
              <a:t>SharedPreferences</a:t>
            </a:r>
            <a:r>
              <a:rPr lang="en-US" sz="4800" dirty="0"/>
              <a:t> vs. </a:t>
            </a:r>
            <a:r>
              <a:rPr lang="en-US" sz="4800" dirty="0" err="1"/>
              <a:t>SavedInstanceState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4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800" y="2752189"/>
            <a:ext cx="1760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7700" lvl="0" indent="-571500">
              <a:buClr>
                <a:srgbClr val="0168B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SharedPreferences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quantitativo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inferiore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coppie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chiave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valore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47700" lvl="0" indent="-571500">
              <a:buClr>
                <a:srgbClr val="0168B4"/>
              </a:buClr>
              <a:buSzPct val="100000"/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7700" lvl="0" indent="-571500">
              <a:buClr>
                <a:srgbClr val="0168B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SavedInstanceState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dati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privati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all’interno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dell’applicazione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600" dirty="0"/>
          </a:p>
        </p:txBody>
      </p:sp>
      <p:sp>
        <p:nvSpPr>
          <p:cNvPr id="6" name="Google Shape;116;p19"/>
          <p:cNvSpPr txBox="1">
            <a:spLocks/>
          </p:cNvSpPr>
          <p:nvPr/>
        </p:nvSpPr>
        <p:spPr>
          <a:xfrm>
            <a:off x="891798" y="5387520"/>
            <a:ext cx="7794678" cy="802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  <a:defRPr sz="2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5715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8B4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I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dati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sono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persistenti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attraverso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 le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sessioni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.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Anche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 in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caso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 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arresto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ripresa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dell’applicazione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riavvio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dello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smartphone.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  <a:p>
            <a:pPr marL="5715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8B4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  <a:p>
            <a:pPr marL="5715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168B4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utilizzare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ovviamente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, per la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gestione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dati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devono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essere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ricordati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attraverso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sessioni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preferenze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utente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punteggi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nel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caso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videogiochi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  <a:p>
            <a:pPr marL="5715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168B4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  <a:p>
            <a:pPr marL="5715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168B4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L’uso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piu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’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comune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 e’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proprio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 legato al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salvataggio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delle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preferenze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utente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7" name="Google Shape;117;p19"/>
          <p:cNvSpPr txBox="1">
            <a:spLocks/>
          </p:cNvSpPr>
          <p:nvPr/>
        </p:nvSpPr>
        <p:spPr>
          <a:xfrm>
            <a:off x="9143676" y="5388812"/>
            <a:ext cx="7315524" cy="7031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  <a:defRPr sz="2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6858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8B4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Preserva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dati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attraverso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 diverse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istanze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delle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Activity ma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all’interno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stessa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sessione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utente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  <a:p>
            <a:pPr marL="685800" marR="0" lvl="0" indent="-571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68B4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  <a:p>
            <a:pPr marL="6858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168B4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Da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utilizzare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gestire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dati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devono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essere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ricordati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attraverso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le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sessioni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. lo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stato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corrente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dell’activity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  <a:p>
            <a:pPr marL="6858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168B4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  <a:p>
            <a:pPr marL="6858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168B4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uso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comune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e’ la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ricreazione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dello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stato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dell’activity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dopo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rotazione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dispositivo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3171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5713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" sz="4800" dirty="0"/>
              <a:t>Creazione delle Shared Preferences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5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800" y="2752189"/>
            <a:ext cx="17602200" cy="830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7700" lvl="0" indent="-571500">
              <a:spcBef>
                <a:spcPts val="1000"/>
              </a:spcBef>
              <a:buClr>
                <a:srgbClr val="0168B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E’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sufficiente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avere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sola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SharedPreferences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applicazione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47700" lvl="0" indent="-571500">
              <a:spcBef>
                <a:spcPts val="1000"/>
              </a:spcBef>
              <a:buClr>
                <a:srgbClr val="0168B4"/>
              </a:buClr>
              <a:buSzPct val="100000"/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7700" lvl="0" indent="-571500">
              <a:spcBef>
                <a:spcPts val="1000"/>
              </a:spcBef>
              <a:buClr>
                <a:srgbClr val="0168B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Deve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essere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denominata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del package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dell’applicazione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strategia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unica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semplice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associarla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proprio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all’applicazione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47700" lvl="0" indent="-571500">
              <a:spcBef>
                <a:spcPts val="1000"/>
              </a:spcBef>
              <a:buClr>
                <a:srgbClr val="0168B4"/>
              </a:buClr>
              <a:buSzPct val="100000"/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7700" lvl="0" indent="-571500">
              <a:spcBef>
                <a:spcPts val="1000"/>
              </a:spcBef>
              <a:buClr>
                <a:srgbClr val="0168B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L’argomento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MODE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metodo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getSharedPreferences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e’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inserito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retrocompatibilita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’ 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utilizzare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costante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MODE_PRIVATE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sicurezza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647700" lvl="0" indent="-571500">
              <a:spcBef>
                <a:spcPts val="1000"/>
              </a:spcBef>
              <a:buClr>
                <a:srgbClr val="0168B4"/>
              </a:buClr>
              <a:buSzPct val="100000"/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1100"/>
              </a:spcBef>
            </a:pPr>
            <a:endParaRPr lang="en-US" sz="3200" dirty="0">
              <a:latin typeface="Consolas"/>
              <a:ea typeface="Consolas"/>
              <a:cs typeface="Consolas"/>
              <a:sym typeface="Consolas"/>
            </a:endParaRPr>
          </a:p>
          <a:p>
            <a:pPr lvl="0">
              <a:spcBef>
                <a:spcPts val="1100"/>
              </a:spcBef>
            </a:pPr>
            <a:r>
              <a:rPr lang="en-US" sz="3200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private String </a:t>
            </a:r>
            <a:r>
              <a:rPr lang="en-US" sz="3200" dirty="0" err="1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sharedPrefFile</a:t>
            </a:r>
            <a:r>
              <a:rPr lang="en-US" sz="3200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 = "</a:t>
            </a:r>
            <a:r>
              <a:rPr lang="en-US" sz="3200" dirty="0" err="1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com.example.android.hellosharedprefs</a:t>
            </a:r>
            <a:r>
              <a:rPr lang="en-US" sz="3200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";</a:t>
            </a:r>
          </a:p>
          <a:p>
            <a:pPr lvl="0">
              <a:spcBef>
                <a:spcPts val="1100"/>
              </a:spcBef>
            </a:pPr>
            <a:r>
              <a:rPr lang="en-US" sz="3200" dirty="0" err="1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mPreferences</a:t>
            </a:r>
            <a:r>
              <a:rPr lang="en-US" sz="3200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 = </a:t>
            </a:r>
            <a:r>
              <a:rPr lang="en-US" sz="3200" dirty="0" err="1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getSharedPreferences</a:t>
            </a:r>
            <a:r>
              <a:rPr lang="en-US" sz="3200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(</a:t>
            </a:r>
            <a:r>
              <a:rPr lang="en-US" sz="3200" dirty="0" err="1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sharedPrefFile</a:t>
            </a:r>
            <a:r>
              <a:rPr lang="en-US" sz="3200" dirty="0"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, MODE_PRIVATE);</a:t>
            </a:r>
            <a:endParaRPr lang="en-US" sz="3200" b="1" dirty="0">
              <a:solidFill>
                <a:srgbClr val="000000"/>
              </a:solidFill>
              <a:latin typeface="Courier New" panose="02070309020205020404" pitchFamily="49" charset="0"/>
              <a:ea typeface="Consolas"/>
              <a:cs typeface="Courier New" panose="02070309020205020404" pitchFamily="49" charset="0"/>
              <a:sym typeface="Consolas"/>
            </a:endParaRPr>
          </a:p>
          <a:p>
            <a:pPr marL="76200" lvl="0">
              <a:spcBef>
                <a:spcPts val="1000"/>
              </a:spcBef>
              <a:buClr>
                <a:srgbClr val="0168B4"/>
              </a:buClr>
              <a:buSzPct val="100000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5685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5713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" sz="4800" dirty="0"/>
              <a:t>Salvataggio delle SharedPreferences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6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800" y="2667000"/>
            <a:ext cx="17602200" cy="1032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7700" lvl="0" indent="-571500">
              <a:spcBef>
                <a:spcPts val="1000"/>
              </a:spcBef>
              <a:buClr>
                <a:srgbClr val="0168B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Interfaccia</a:t>
            </a:r>
            <a:r>
              <a:rPr lang="en-US" sz="3600" dirty="0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u="sng" dirty="0" err="1">
                <a:solidFill>
                  <a:schemeClr val="hlin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SharedPreferences.Editor</a:t>
            </a:r>
            <a:endParaRPr lang="en-US" sz="3600" u="sng" dirty="0">
              <a:solidFill>
                <a:schemeClr val="hlin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7700" lvl="0" indent="-571500">
              <a:spcBef>
                <a:spcPts val="1000"/>
              </a:spcBef>
              <a:buClr>
                <a:srgbClr val="0168B4"/>
              </a:buClr>
              <a:buSzPct val="100000"/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7700" lvl="0" indent="-571500">
              <a:spcBef>
                <a:spcPts val="1000"/>
              </a:spcBef>
              <a:buClr>
                <a:srgbClr val="0168B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Premurarsi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gestire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tutte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l’operazione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file.</a:t>
            </a:r>
          </a:p>
          <a:p>
            <a:pPr marL="647700" lvl="0" indent="-571500">
              <a:spcBef>
                <a:spcPts val="1000"/>
              </a:spcBef>
              <a:buClr>
                <a:srgbClr val="0168B4"/>
              </a:buClr>
              <a:buSzPct val="100000"/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7700" lvl="0" indent="-571500">
              <a:spcBef>
                <a:spcPts val="1000"/>
              </a:spcBef>
              <a:buClr>
                <a:srgbClr val="0168B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ricordare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metodo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put()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sovrascrive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valore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qualora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chiave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esista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’ (come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succede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con le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HashMap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intenderci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647700" lvl="0" indent="-571500">
              <a:spcBef>
                <a:spcPts val="1000"/>
              </a:spcBef>
              <a:buClr>
                <a:srgbClr val="0168B4"/>
              </a:buClr>
              <a:buSzPct val="100000"/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7700" lvl="0" indent="-571500">
              <a:spcBef>
                <a:spcPts val="1000"/>
              </a:spcBef>
              <a:buClr>
                <a:srgbClr val="0168B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metodo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apply()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salva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l’informazione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sicuro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asincrono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47700" lvl="0" indent="-571500">
              <a:spcBef>
                <a:spcPts val="1000"/>
              </a:spcBef>
              <a:buClr>
                <a:srgbClr val="0168B4"/>
              </a:buClr>
              <a:buSzPct val="100000"/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400"/>
              </a:spcBef>
              <a:buClr>
                <a:schemeClr val="dk1"/>
              </a:buClr>
              <a:buSzPts val="1100"/>
            </a:pPr>
            <a:r>
              <a:rPr lang="en-US" sz="3200" dirty="0">
                <a:solidFill>
                  <a:schemeClr val="dk1"/>
                </a:solid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@Override</a:t>
            </a:r>
          </a:p>
          <a:p>
            <a:pPr lvl="0">
              <a:spcBef>
                <a:spcPts val="400"/>
              </a:spcBef>
              <a:buClr>
                <a:schemeClr val="dk1"/>
              </a:buClr>
              <a:buSzPts val="1100"/>
            </a:pPr>
            <a:r>
              <a:rPr lang="en-US" sz="3200" dirty="0">
                <a:solidFill>
                  <a:schemeClr val="dk1"/>
                </a:solid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protected void onPause() {</a:t>
            </a:r>
          </a:p>
          <a:p>
            <a:pPr lvl="0">
              <a:spcBef>
                <a:spcPts val="400"/>
              </a:spcBef>
              <a:buClr>
                <a:schemeClr val="dk1"/>
              </a:buClr>
              <a:buSzPts val="1100"/>
            </a:pPr>
            <a:r>
              <a:rPr lang="en-US" sz="3200" dirty="0">
                <a:solidFill>
                  <a:schemeClr val="dk1"/>
                </a:solid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   </a:t>
            </a:r>
            <a:r>
              <a:rPr lang="en-US" sz="3200" dirty="0" err="1">
                <a:solidFill>
                  <a:schemeClr val="dk1"/>
                </a:solid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super.onPause</a:t>
            </a:r>
            <a:r>
              <a:rPr lang="en-US" sz="3200" dirty="0">
                <a:solidFill>
                  <a:schemeClr val="dk1"/>
                </a:solid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();</a:t>
            </a:r>
          </a:p>
          <a:p>
            <a:pPr lvl="0">
              <a:spcBef>
                <a:spcPts val="400"/>
              </a:spcBef>
            </a:pPr>
            <a:r>
              <a:rPr lang="en-US" sz="3200" dirty="0">
                <a:solidFill>
                  <a:schemeClr val="dk1"/>
                </a:solid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   </a:t>
            </a:r>
            <a:r>
              <a:rPr lang="en-US" sz="3200" dirty="0" err="1">
                <a:solidFill>
                  <a:schemeClr val="dk1"/>
                </a:solid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SharedPreferences.Editor</a:t>
            </a:r>
            <a:r>
              <a:rPr lang="en-US" sz="3200" dirty="0">
                <a:solidFill>
                  <a:schemeClr val="dk1"/>
                </a:solid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preferencesEditor</a:t>
            </a:r>
            <a:r>
              <a:rPr lang="en-US" sz="3200" dirty="0">
                <a:solidFill>
                  <a:schemeClr val="dk1"/>
                </a:solid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 = </a:t>
            </a:r>
            <a:r>
              <a:rPr lang="en-US" sz="3200" dirty="0" err="1">
                <a:solidFill>
                  <a:schemeClr val="dk1"/>
                </a:solid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mPreferences.edit</a:t>
            </a:r>
            <a:r>
              <a:rPr lang="en-US" sz="3200" dirty="0">
                <a:solidFill>
                  <a:schemeClr val="dk1"/>
                </a:solid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();</a:t>
            </a:r>
          </a:p>
          <a:p>
            <a:pPr lvl="0">
              <a:spcBef>
                <a:spcPts val="400"/>
              </a:spcBef>
              <a:buClr>
                <a:schemeClr val="dk1"/>
              </a:buClr>
              <a:buSzPts val="1100"/>
            </a:pPr>
            <a:r>
              <a:rPr lang="en-US" sz="3200" dirty="0">
                <a:solidFill>
                  <a:schemeClr val="dk1"/>
                </a:solid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   </a:t>
            </a:r>
            <a:r>
              <a:rPr lang="en-US" sz="3200" dirty="0" err="1">
                <a:solidFill>
                  <a:schemeClr val="dk1"/>
                </a:solid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preferencesEditor.putInt</a:t>
            </a:r>
            <a:r>
              <a:rPr lang="en-US" sz="3200" dirty="0">
                <a:solidFill>
                  <a:schemeClr val="dk1"/>
                </a:solid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("count", </a:t>
            </a:r>
            <a:r>
              <a:rPr lang="en-US" sz="3200" dirty="0" err="1">
                <a:solidFill>
                  <a:schemeClr val="dk1"/>
                </a:solid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mCount</a:t>
            </a:r>
            <a:r>
              <a:rPr lang="en-US" sz="3200" dirty="0">
                <a:solidFill>
                  <a:schemeClr val="dk1"/>
                </a:solid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);</a:t>
            </a:r>
          </a:p>
          <a:p>
            <a:pPr lvl="0">
              <a:spcBef>
                <a:spcPts val="400"/>
              </a:spcBef>
              <a:buClr>
                <a:schemeClr val="dk1"/>
              </a:buClr>
              <a:buSzPts val="1100"/>
            </a:pPr>
            <a:r>
              <a:rPr lang="en-US" sz="3200" dirty="0">
                <a:solidFill>
                  <a:schemeClr val="dk1"/>
                </a:solid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   </a:t>
            </a:r>
            <a:r>
              <a:rPr lang="en-US" sz="3200" dirty="0" err="1">
                <a:solidFill>
                  <a:schemeClr val="dk1"/>
                </a:solid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preferencesEditor.putInt</a:t>
            </a:r>
            <a:r>
              <a:rPr lang="en-US" sz="3200" dirty="0">
                <a:solidFill>
                  <a:schemeClr val="dk1"/>
                </a:solid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("color", </a:t>
            </a:r>
            <a:r>
              <a:rPr lang="en-US" sz="3200" dirty="0" err="1">
                <a:solidFill>
                  <a:schemeClr val="dk1"/>
                </a:solid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mCurrentColor</a:t>
            </a:r>
            <a:r>
              <a:rPr lang="en-US" sz="3200" dirty="0">
                <a:solidFill>
                  <a:schemeClr val="dk1"/>
                </a:solid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);</a:t>
            </a:r>
          </a:p>
          <a:p>
            <a:pPr lvl="0">
              <a:spcBef>
                <a:spcPts val="400"/>
              </a:spcBef>
              <a:buClr>
                <a:schemeClr val="dk1"/>
              </a:buClr>
              <a:buSzPts val="1100"/>
            </a:pPr>
            <a:r>
              <a:rPr lang="en-US" sz="3200" dirty="0">
                <a:solidFill>
                  <a:schemeClr val="dk1"/>
                </a:solid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   </a:t>
            </a:r>
            <a:r>
              <a:rPr lang="en-US" sz="3200" dirty="0" err="1">
                <a:solidFill>
                  <a:schemeClr val="dk1"/>
                </a:solid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preferencesEditor.apply</a:t>
            </a:r>
            <a:r>
              <a:rPr lang="en-US" sz="3200" dirty="0">
                <a:solidFill>
                  <a:schemeClr val="dk1"/>
                </a:solid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();</a:t>
            </a:r>
          </a:p>
          <a:p>
            <a:pPr lvl="0">
              <a:spcBef>
                <a:spcPts val="400"/>
              </a:spcBef>
              <a:buClr>
                <a:schemeClr val="dk1"/>
              </a:buClr>
              <a:buSzPts val="1100"/>
            </a:pPr>
            <a:r>
              <a:rPr lang="en-US" sz="3200" dirty="0">
                <a:solidFill>
                  <a:schemeClr val="dk1"/>
                </a:solid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}</a:t>
            </a:r>
            <a:endParaRPr lang="en-US" sz="3200" dirty="0">
              <a:latin typeface="Courier New" panose="02070309020205020404" pitchFamily="49" charset="0"/>
              <a:ea typeface="Consolas"/>
              <a:cs typeface="Courier New" panose="02070309020205020404" pitchFamily="49" charset="0"/>
              <a:sym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411674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5713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" sz="4800" dirty="0"/>
              <a:t>Recupero delle SharedPreferences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7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800" y="2752189"/>
            <a:ext cx="17602200" cy="10913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600" dirty="0"/>
          </a:p>
          <a:p>
            <a:pPr marL="647700" lvl="0" indent="-571500">
              <a:spcBef>
                <a:spcPts val="1000"/>
              </a:spcBef>
              <a:buClr>
                <a:srgbClr val="0168B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operazioni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vanno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inserite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all’interno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metodo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onCreate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Activity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richiamante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dati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47700" lvl="0" indent="-571500">
              <a:spcBef>
                <a:spcPts val="1000"/>
              </a:spcBef>
              <a:buClr>
                <a:srgbClr val="0168B4"/>
              </a:buClr>
              <a:buSzPct val="100000"/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7700" lvl="0" indent="-571500">
              <a:spcBef>
                <a:spcPts val="1000"/>
              </a:spcBef>
              <a:buClr>
                <a:srgbClr val="0168B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Deve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essere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utilizzato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metodo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get()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riceve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in input due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argomenti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 la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chiave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cercare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valore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di default da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restituire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qualora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chiave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venga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trovata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47700" lvl="0" indent="-571500">
              <a:spcBef>
                <a:spcPts val="1000"/>
              </a:spcBef>
              <a:buClr>
                <a:srgbClr val="0168B4"/>
              </a:buClr>
              <a:buSzPct val="100000"/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7700" lvl="0" indent="-571500">
              <a:spcBef>
                <a:spcPts val="1000"/>
              </a:spcBef>
              <a:buClr>
                <a:srgbClr val="0168B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L’uso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valori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di default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permette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evitare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l’implementazione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test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sulla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presenza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meno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preferenza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all’interno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del file.</a:t>
            </a:r>
          </a:p>
          <a:p>
            <a:pPr marL="647700" lvl="0" indent="-571500">
              <a:spcBef>
                <a:spcPts val="1000"/>
              </a:spcBef>
              <a:buClr>
                <a:srgbClr val="0168B4"/>
              </a:buClr>
              <a:buSzPct val="100000"/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nsolas"/>
            </a:endParaRPr>
          </a:p>
          <a:p>
            <a:pPr lvl="0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nsolas"/>
              </a:rPr>
              <a:t>mPreferences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nsolas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nsolas"/>
              </a:rPr>
              <a:t>getSharedPreferences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nsolas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nsolas"/>
              </a:rPr>
              <a:t>sharedPrefFile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nsolas"/>
              </a:rPr>
              <a:t>, MODE_PRIVATE);</a:t>
            </a:r>
          </a:p>
          <a:p>
            <a:pPr lvl="0">
              <a:spcBef>
                <a:spcPts val="500"/>
              </a:spcBef>
              <a:buClr>
                <a:schemeClr val="dk1"/>
              </a:buClr>
              <a:buSzPts val="1100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nsolas"/>
              </a:rPr>
              <a:t>if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nsolas"/>
              </a:rPr>
              <a:t>savedInstanceState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nsolas"/>
              </a:rPr>
              <a:t> != null) {</a:t>
            </a:r>
          </a:p>
          <a:p>
            <a:pPr lvl="0">
              <a:spcBef>
                <a:spcPts val="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nsolas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nsolas"/>
              </a:rPr>
              <a:t>mCount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nsolas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nsolas"/>
              </a:rPr>
              <a:t>mPreferences.getInt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nsolas"/>
              </a:rPr>
              <a:t>("count", 1);</a:t>
            </a:r>
          </a:p>
          <a:p>
            <a:pPr lvl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nsolas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nsolas"/>
              </a:rPr>
              <a:t>mShowCount.setText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nsolas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nsolas"/>
              </a:rPr>
              <a:t>String.format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nsolas"/>
              </a:rPr>
              <a:t>("%s",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nsolas"/>
              </a:rPr>
              <a:t>mCount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nsolas"/>
              </a:rPr>
              <a:t>));</a:t>
            </a:r>
          </a:p>
          <a:p>
            <a:pPr lvl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nsolas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nsolas"/>
              </a:rPr>
              <a:t>mCurrentColor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nsolas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nsolas"/>
              </a:rPr>
              <a:t>mPreferences.getInt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nsolas"/>
              </a:rPr>
              <a:t>("color",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nsolas"/>
              </a:rPr>
              <a:t>mCurrentColor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nsolas"/>
              </a:rPr>
              <a:t>);</a:t>
            </a:r>
          </a:p>
          <a:p>
            <a:pPr lvl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nsolas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nsolas"/>
              </a:rPr>
              <a:t>mShowCount.setBackgroundColor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nsolas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nsolas"/>
              </a:rPr>
              <a:t>mCurrentColor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nsolas"/>
              </a:rPr>
              <a:t>);</a:t>
            </a:r>
          </a:p>
          <a:p>
            <a:pPr lvl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nsolas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nsolas"/>
              </a:rPr>
              <a:t>mNewText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nsolas"/>
              </a:rPr>
              <a:t>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nsolas"/>
              </a:rPr>
              <a:t>mPreferences.getString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nsolas"/>
              </a:rPr>
              <a:t>("text", "");</a:t>
            </a:r>
          </a:p>
          <a:p>
            <a:pPr lvl="0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nsolas"/>
              </a:rPr>
              <a:t>} else { … }</a:t>
            </a:r>
          </a:p>
          <a:p>
            <a:pPr marL="76200" lvl="0">
              <a:spcBef>
                <a:spcPts val="1000"/>
              </a:spcBef>
              <a:buClr>
                <a:srgbClr val="0168B4"/>
              </a:buClr>
              <a:buSzPct val="100000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9411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5713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" sz="4800" dirty="0"/>
              <a:t>Pulizia delle SharedPreferences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8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800" y="2752189"/>
            <a:ext cx="17602200" cy="852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600" dirty="0"/>
          </a:p>
          <a:p>
            <a:pPr marL="647700" lvl="0" indent="-571500">
              <a:spcBef>
                <a:spcPts val="1000"/>
              </a:spcBef>
              <a:buClr>
                <a:srgbClr val="0168B4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Utilizzo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metodo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clear()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SharedPreferences.Editor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applicare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modifica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>
              <a:spcBef>
                <a:spcPts val="1000"/>
              </a:spcBef>
              <a:buClr>
                <a:srgbClr val="0168B4"/>
              </a:buClr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7700" lvl="0" indent="-571500">
              <a:spcBef>
                <a:spcPts val="1000"/>
              </a:spcBef>
              <a:buClr>
                <a:srgbClr val="0168B4"/>
              </a:buClr>
              <a:buSzPts val="2400"/>
              <a:buFont typeface="Wingdings" panose="05000000000000000000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E’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possibile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combinare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chiamate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metodi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put()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clear()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insieme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Tuttavia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chiamate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metodo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apply()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funzione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clear()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e’ SEMPRE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eseguita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per prima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indipendentemente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dall’ordine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quale e’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stata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inserita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47700" lvl="0" indent="-571500">
              <a:spcBef>
                <a:spcPts val="1000"/>
              </a:spcBef>
              <a:buClr>
                <a:srgbClr val="0168B4"/>
              </a:buClr>
              <a:buSzPts val="2400"/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500"/>
              </a:spcBef>
            </a:pPr>
            <a:endParaRPr lang="en-US" sz="3200" dirty="0">
              <a:solidFill>
                <a:schemeClr val="dk1"/>
              </a:solidFill>
              <a:latin typeface="Courier New" panose="02070309020205020404" pitchFamily="49" charset="0"/>
              <a:ea typeface="Consolas"/>
              <a:cs typeface="Courier New" panose="02070309020205020404" pitchFamily="49" charset="0"/>
              <a:sym typeface="Consolas"/>
            </a:endParaRPr>
          </a:p>
          <a:p>
            <a:pPr lvl="0">
              <a:spcBef>
                <a:spcPts val="500"/>
              </a:spcBef>
            </a:pPr>
            <a:r>
              <a:rPr lang="en-US" sz="3200" dirty="0" err="1">
                <a:solidFill>
                  <a:schemeClr val="dk1"/>
                </a:solid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SharedPreferences.Editor</a:t>
            </a:r>
            <a:r>
              <a:rPr lang="en-US" sz="3200" dirty="0">
                <a:solidFill>
                  <a:schemeClr val="dk1"/>
                </a:solid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preferencesEditor</a:t>
            </a:r>
            <a:r>
              <a:rPr lang="en-US" sz="3200" dirty="0">
                <a:solidFill>
                  <a:schemeClr val="dk1"/>
                </a:solid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 = </a:t>
            </a:r>
            <a:r>
              <a:rPr lang="en-US" sz="3200" dirty="0" err="1">
                <a:solidFill>
                  <a:schemeClr val="dk1"/>
                </a:solid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mPreferences.edit</a:t>
            </a:r>
            <a:r>
              <a:rPr lang="en-US" sz="3200" dirty="0">
                <a:solidFill>
                  <a:schemeClr val="dk1"/>
                </a:solid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();</a:t>
            </a:r>
          </a:p>
          <a:p>
            <a:pPr lvl="0">
              <a:spcBef>
                <a:spcPts val="500"/>
              </a:spcBef>
            </a:pPr>
            <a:r>
              <a:rPr lang="en-US" sz="3200" dirty="0" err="1">
                <a:solidFill>
                  <a:schemeClr val="dk1"/>
                </a:solid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preferencesEditor.clear</a:t>
            </a:r>
            <a:r>
              <a:rPr lang="en-US" sz="3200" dirty="0">
                <a:solidFill>
                  <a:schemeClr val="dk1"/>
                </a:solid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();</a:t>
            </a:r>
          </a:p>
          <a:p>
            <a:pPr lvl="0">
              <a:spcBef>
                <a:spcPts val="500"/>
              </a:spcBef>
              <a:spcAft>
                <a:spcPts val="200"/>
              </a:spcAft>
            </a:pPr>
            <a:r>
              <a:rPr lang="en-US" sz="3200" dirty="0" err="1">
                <a:solidFill>
                  <a:schemeClr val="dk1"/>
                </a:solid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preferencesEditor.apply</a:t>
            </a:r>
            <a:r>
              <a:rPr lang="en-US" sz="3200" dirty="0">
                <a:solidFill>
                  <a:schemeClr val="dk1"/>
                </a:solidFill>
                <a:latin typeface="Courier New" panose="02070309020205020404" pitchFamily="49" charset="0"/>
                <a:ea typeface="Consolas"/>
                <a:cs typeface="Courier New" panose="02070309020205020404" pitchFamily="49" charset="0"/>
                <a:sym typeface="Consolas"/>
              </a:rPr>
              <a:t>();</a:t>
            </a:r>
            <a:endParaRPr lang="en-US" sz="3200" dirty="0">
              <a:solidFill>
                <a:srgbClr val="333333"/>
              </a:solidFill>
              <a:highlight>
                <a:srgbClr val="FFFFFF"/>
              </a:highlight>
              <a:latin typeface="Courier New" panose="02070309020205020404" pitchFamily="49" charset="0"/>
              <a:ea typeface="Consolas"/>
              <a:cs typeface="Courier New" panose="02070309020205020404" pitchFamily="49" charset="0"/>
              <a:sym typeface="Consolas"/>
            </a:endParaRPr>
          </a:p>
          <a:p>
            <a:pPr marL="76200" lvl="0">
              <a:spcBef>
                <a:spcPts val="1000"/>
              </a:spcBef>
              <a:buClr>
                <a:srgbClr val="0168B4"/>
              </a:buClr>
              <a:buSzPts val="2400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5163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5713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" sz="4800" dirty="0"/>
              <a:t>Rilevamento dei cambiamenti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9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800" y="2752189"/>
            <a:ext cx="17602200" cy="7083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600" dirty="0"/>
          </a:p>
          <a:p>
            <a:pPr marL="647700" lvl="0" indent="-571500">
              <a:spcBef>
                <a:spcPts val="1000"/>
              </a:spcBef>
              <a:buClr>
                <a:srgbClr val="0168B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Implementare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l’interfaccia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SharedPreference.OnSharedPreferenceChangeListener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47700" lvl="0" indent="-571500">
              <a:spcBef>
                <a:spcPts val="1000"/>
              </a:spcBef>
              <a:buClr>
                <a:srgbClr val="0168B4"/>
              </a:buClr>
              <a:buSzPct val="100000"/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7700" lvl="0" indent="-571500">
              <a:spcBef>
                <a:spcPts val="1000"/>
              </a:spcBef>
              <a:buClr>
                <a:srgbClr val="0168B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Registrare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listener con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registerOnSharedPreferenceChangeListener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()</a:t>
            </a: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647700" lvl="0" indent="-571500">
              <a:spcBef>
                <a:spcPts val="1000"/>
              </a:spcBef>
              <a:buClr>
                <a:srgbClr val="0168B4"/>
              </a:buClr>
              <a:buSzPct val="100000"/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7700" lvl="0" indent="-571500">
              <a:spcBef>
                <a:spcPts val="1000"/>
              </a:spcBef>
              <a:buClr>
                <a:srgbClr val="0168B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registrazione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deregistrazione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del listener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dovrebbe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essere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fatta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all’interno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metodi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onResume()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onPause()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47700" lvl="0" indent="-571500">
              <a:spcBef>
                <a:spcPts val="1000"/>
              </a:spcBef>
              <a:buClr>
                <a:srgbClr val="0168B4"/>
              </a:buClr>
              <a:buSzPct val="100000"/>
              <a:buFont typeface="Wingdings" panose="05000000000000000000" pitchFamily="2" charset="2"/>
              <a:buChar char="§"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47700" lvl="0" indent="-571500">
              <a:spcBef>
                <a:spcPts val="1000"/>
              </a:spcBef>
              <a:buClr>
                <a:srgbClr val="0168B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Implementare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metodo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di callback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onSharedPreferenceChanged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8132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GENARAL LAYOUTS">
  <a:themeElements>
    <a:clrScheme name="Custom 2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66B2"/>
      </a:accent1>
      <a:accent2>
        <a:srgbClr val="C0C0C8"/>
      </a:accent2>
      <a:accent3>
        <a:srgbClr val="0066B2"/>
      </a:accent3>
      <a:accent4>
        <a:srgbClr val="0066B2"/>
      </a:accent4>
      <a:accent5>
        <a:srgbClr val="0066B2"/>
      </a:accent5>
      <a:accent6>
        <a:srgbClr val="0066B2"/>
      </a:accent6>
      <a:hlink>
        <a:srgbClr val="5E5E5E"/>
      </a:hlink>
      <a:folHlink>
        <a:srgbClr val="5E5E5E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10583</TotalTime>
  <Words>912</Words>
  <Application>Microsoft Office PowerPoint</Application>
  <PresentationFormat>Custom</PresentationFormat>
  <Paragraphs>162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Consolas</vt:lpstr>
      <vt:lpstr>Courier New</vt:lpstr>
      <vt:lpstr>Roboto Condensed</vt:lpstr>
      <vt:lpstr>Calibri</vt:lpstr>
      <vt:lpstr>Wingdings</vt:lpstr>
      <vt:lpstr>Roboto</vt:lpstr>
      <vt:lpstr>Arial</vt:lpstr>
      <vt:lpstr>GENARAL LAYOUTS</vt:lpstr>
      <vt:lpstr>PowerPoint Presentation</vt:lpstr>
      <vt:lpstr>in questa lezione…</vt:lpstr>
      <vt:lpstr>Cosa sono le Shared Preferences?</vt:lpstr>
      <vt:lpstr>SharedPreferences vs. SavedInstanceState</vt:lpstr>
      <vt:lpstr>Creazione delle Shared Preferences</vt:lpstr>
      <vt:lpstr>Salvataggio delle SharedPreferences</vt:lpstr>
      <vt:lpstr>Recupero delle SharedPreferences</vt:lpstr>
      <vt:lpstr>Pulizia delle SharedPreferences</vt:lpstr>
      <vt:lpstr>Rilevamento dei cambiamenti</vt:lpstr>
      <vt:lpstr>Creazione e registrazione del listener</vt:lpstr>
      <vt:lpstr>Interfaccia e callback</vt:lpstr>
      <vt:lpstr>Avete bisogno di un riferimento forte al listener</vt:lpstr>
      <vt:lpstr>Approfondimenti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FBK</dc:creator>
  <cp:lastModifiedBy>Mauro Dragoni</cp:lastModifiedBy>
  <cp:revision>1157</cp:revision>
  <dcterms:created xsi:type="dcterms:W3CDTF">2015-01-20T11:47:48Z</dcterms:created>
  <dcterms:modified xsi:type="dcterms:W3CDTF">2023-04-16T21:44:50Z</dcterms:modified>
</cp:coreProperties>
</file>