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34" r:id="rId1"/>
  </p:sldMasterIdLst>
  <p:notesMasterIdLst>
    <p:notesMasterId r:id="rId14"/>
  </p:notesMasterIdLst>
  <p:sldIdLst>
    <p:sldId id="269" r:id="rId2"/>
    <p:sldId id="629" r:id="rId3"/>
    <p:sldId id="630" r:id="rId4"/>
    <p:sldId id="631" r:id="rId5"/>
    <p:sldId id="632" r:id="rId6"/>
    <p:sldId id="633" r:id="rId7"/>
    <p:sldId id="634" r:id="rId8"/>
    <p:sldId id="638" r:id="rId9"/>
    <p:sldId id="639" r:id="rId10"/>
    <p:sldId id="640" r:id="rId11"/>
    <p:sldId id="641" r:id="rId12"/>
    <p:sldId id="642" r:id="rId13"/>
  </p:sldIdLst>
  <p:sldSz cx="18288000" cy="13716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  <p:embeddedFont>
      <p:font typeface="Roboto Condensed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uk-UA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mma, Valentina" initials="TV" lastIdx="1" clrIdx="0">
    <p:extLst>
      <p:ext uri="{19B8F6BF-5375-455C-9EA6-DF929625EA0E}">
        <p15:presenceInfo xmlns:p15="http://schemas.microsoft.com/office/powerpoint/2012/main" userId="S::valli@liverpool.ac.uk::a1b49cb2-c251-4fc3-a9e3-23e85e8727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68B4"/>
    <a:srgbClr val="64D4EA"/>
    <a:srgbClr val="4CCCE6"/>
    <a:srgbClr val="6CD5EA"/>
    <a:srgbClr val="2BC3E1"/>
    <a:srgbClr val="57CFE7"/>
    <a:srgbClr val="AAC42C"/>
    <a:srgbClr val="F26B6C"/>
    <a:srgbClr val="A156F4"/>
    <a:srgbClr val="C0C0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5974" autoAdjust="0"/>
  </p:normalViewPr>
  <p:slideViewPr>
    <p:cSldViewPr>
      <p:cViewPr varScale="1">
        <p:scale>
          <a:sx n="51" d="100"/>
          <a:sy n="51" d="100"/>
        </p:scale>
        <p:origin x="1896" y="108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-865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7185-10FB-4A57-B3F0-45136A811A24}" type="datetimeFigureOut">
              <a:rPr lang="uk-UA" smtClean="0"/>
              <a:t>16.04.2023</a:t>
            </a:fld>
            <a:endParaRPr lang="uk-U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9C3A12-1E0F-412B-B376-8089A55D946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7216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7289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15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703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2094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TO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54483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bg2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352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accent2"/>
                </a:solidFill>
              </a:defRPr>
            </a:lvl1pPr>
          </a:lstStyle>
          <a:p>
            <a:pPr algn="l"/>
            <a:r>
              <a:rPr lang="en-US"/>
              <a:t>page</a:t>
            </a:r>
          </a:p>
          <a:p>
            <a:pPr algn="l"/>
            <a:r>
              <a:rPr lang="en-US"/>
              <a:t>0</a:t>
            </a:r>
            <a:fld id="{37D409AB-2201-4E18-8A34-C31753AD9B06}" type="slidenum">
              <a:rPr smtClean="0"/>
              <a:pPr algn="l"/>
              <a:t>‹#›</a:t>
            </a:fld>
            <a:endParaRPr/>
          </a:p>
        </p:txBody>
      </p:sp>
      <p:sp>
        <p:nvSpPr>
          <p:cNvPr id="10" name="Rectangle 9"/>
          <p:cNvSpPr/>
          <p:nvPr userDrawn="1"/>
        </p:nvSpPr>
        <p:spPr>
          <a:xfrm>
            <a:off x="0" y="3200400"/>
            <a:ext cx="18288000" cy="73152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6751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RK BOTTO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858000"/>
            <a:ext cx="18288000" cy="6858000"/>
          </a:xfrm>
          <a:prstGeom prst="rect">
            <a:avLst/>
          </a:prstGeom>
          <a:solidFill>
            <a:schemeClr val="tx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uk-UA" sz="2800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>
          <a:xfrm>
            <a:off x="16916400" y="12096914"/>
            <a:ext cx="1733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2800" b="1" smtClean="0">
                <a:solidFill>
                  <a:schemeClr val="bg1"/>
                </a:solidFill>
              </a:defRPr>
            </a:lvl1pPr>
          </a:lstStyle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‹#›</a:t>
            </a:fld>
            <a:endParaRPr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04850" y="914400"/>
            <a:ext cx="0" cy="1033272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6744950" y="12249313"/>
            <a:ext cx="0" cy="740664"/>
          </a:xfrm>
          <a:prstGeom prst="line">
            <a:avLst/>
          </a:prstGeom>
          <a:ln w="63500">
            <a:solidFill>
              <a:schemeClr val="accent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7"/>
          <p:cNvSpPr>
            <a:spLocks noGrp="1"/>
          </p:cNvSpPr>
          <p:nvPr>
            <p:ph type="title" hasCustomPrompt="1"/>
          </p:nvPr>
        </p:nvSpPr>
        <p:spPr>
          <a:xfrm>
            <a:off x="876300" y="761881"/>
            <a:ext cx="1657350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lang="uk-UA" sz="4500" b="1">
                <a:solidFill>
                  <a:schemeClr val="tx1"/>
                </a:solidFill>
                <a:latin typeface="+mn-lt"/>
                <a:ea typeface="Roboto Condensed" panose="02000000000000000000" pitchFamily="2" charset="0"/>
                <a:cs typeface="+mn-cs"/>
              </a:defRPr>
            </a:lvl1pPr>
          </a:lstStyle>
          <a:p>
            <a:pPr marL="0" lvl="0"/>
            <a:r>
              <a:rPr lang="en-US" dirty="0">
                <a:solidFill>
                  <a:schemeClr val="accent1"/>
                </a:solidFill>
              </a:rPr>
              <a:t>FBK</a:t>
            </a:r>
            <a:br>
              <a:rPr lang="en-US" dirty="0"/>
            </a:br>
            <a:r>
              <a:rPr lang="en-US"/>
              <a:t>Slide title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0063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680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6" r:id="rId2"/>
    <p:sldLayoutId id="2147483663" r:id="rId3"/>
    <p:sldLayoutId id="2147483693" r:id="rId4"/>
    <p:sldLayoutId id="2147483680" r:id="rId5"/>
    <p:sldLayoutId id="2147483697" r:id="rId6"/>
    <p:sldLayoutId id="2147483698" r:id="rId7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flip dir="r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3"/>
          <p:cNvSpPr txBox="1"/>
          <p:nvPr/>
        </p:nvSpPr>
        <p:spPr>
          <a:xfrm>
            <a:off x="1" y="3488353"/>
            <a:ext cx="18288000" cy="526297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latin typeface="+mj-lt"/>
              </a:rPr>
              <a:t>Corso di </a:t>
            </a:r>
            <a:r>
              <a:rPr lang="en-US" sz="7200" dirty="0" err="1">
                <a:latin typeface="+mj-lt"/>
              </a:rPr>
              <a:t>Laboratorio</a:t>
            </a:r>
            <a:r>
              <a:rPr lang="en-US" sz="7200" dirty="0">
                <a:latin typeface="+mj-lt"/>
              </a:rPr>
              <a:t> di </a:t>
            </a:r>
            <a:r>
              <a:rPr lang="en-US" sz="7200" dirty="0" err="1">
                <a:latin typeface="+mj-lt"/>
              </a:rPr>
              <a:t>Programmazione</a:t>
            </a:r>
            <a:r>
              <a:rPr lang="en-US" sz="7200" dirty="0">
                <a:latin typeface="+mj-lt"/>
              </a:rPr>
              <a:t> per </a:t>
            </a:r>
            <a:r>
              <a:rPr lang="en-US" sz="7200" dirty="0" err="1">
                <a:latin typeface="+mj-lt"/>
              </a:rPr>
              <a:t>Sistemi</a:t>
            </a:r>
            <a:r>
              <a:rPr lang="en-US" sz="7200" dirty="0">
                <a:latin typeface="+mj-lt"/>
              </a:rPr>
              <a:t> Mobile e Tablet</a:t>
            </a:r>
            <a:b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+mj-lt"/>
                <a:ea typeface="Roboto Condensed" panose="02000000000000000000" pitchFamily="2" charset="0"/>
                <a:cs typeface="Lato Semibold" panose="020F0502020204030203" pitchFamily="34" charset="0"/>
              </a:rPr>
            </a:br>
            <a:endParaRPr lang="en-US" sz="4800" b="1" dirty="0">
              <a:solidFill>
                <a:schemeClr val="accent2">
                  <a:lumMod val="50000"/>
                </a:schemeClr>
              </a:solidFill>
              <a:latin typeface="+mj-lt"/>
              <a:ea typeface="Roboto Condensed" panose="02000000000000000000" pitchFamily="2" charset="0"/>
              <a:cs typeface="Lato Semibold" panose="020F0502020204030203" pitchFamily="34" charset="0"/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endParaRPr lang="it-IT" sz="48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it-IT" sz="4800" dirty="0">
                <a:solidFill>
                  <a:schemeClr val="bg2">
                    <a:lumMod val="25000"/>
                  </a:schemeClr>
                </a:solidFill>
              </a:rPr>
              <a:t>Docente:   Dr. Mauro Dragoni</a:t>
            </a:r>
            <a:endParaRPr lang="ru-RU" sz="4800" b="1" dirty="0">
              <a:solidFill>
                <a:schemeClr val="accent2">
                  <a:lumMod val="50000"/>
                </a:schemeClr>
              </a:solidFill>
              <a:latin typeface="+mj-lt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067402"/>
            <a:ext cx="1828800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Dipartimento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Ingegneria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e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Scienze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dell’Informazione</a:t>
            </a:r>
            <a:endParaRPr lang="en-US" sz="3600" dirty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Anno </a:t>
            </a:r>
            <a:r>
              <a:rPr lang="en-US" sz="3600" dirty="0" err="1">
                <a:solidFill>
                  <a:schemeClr val="bg2">
                    <a:lumMod val="25000"/>
                  </a:schemeClr>
                </a:solidFill>
              </a:rPr>
              <a:t>Accademico</a:t>
            </a:r>
            <a:r>
              <a:rPr lang="en-US" sz="3600" dirty="0">
                <a:solidFill>
                  <a:schemeClr val="bg2">
                    <a:lumMod val="25000"/>
                  </a:schemeClr>
                </a:solidFill>
              </a:rPr>
              <a:t> 2022/2023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8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Creazione</a:t>
            </a:r>
            <a:r>
              <a:rPr lang="en-US" dirty="0"/>
              <a:t> del </a:t>
            </a:r>
            <a:r>
              <a:rPr lang="en-US" dirty="0" err="1"/>
              <a:t>JobInfo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10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il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Builder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richiede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la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relativa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al Service</a:t>
            </a: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JobInfo.Builder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builder =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JobInfo.Builder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(1,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      new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ComponentName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getPackageName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(), 							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MyTask.class.getName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()));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impostazione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delle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condizioni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builder.setRequiredNetworkType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JobInfo.NETWORK_TYPE_UNMETERED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creazione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builder.build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63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Creazione</a:t>
            </a:r>
            <a:r>
              <a:rPr lang="en-US" dirty="0"/>
              <a:t> del </a:t>
            </a:r>
            <a:r>
              <a:rPr lang="en-US" dirty="0" err="1"/>
              <a:t>JobScheduler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11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creazione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JobScheduler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JobScheduler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scheduler = 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JobScheduler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this.getSystemService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(JOB_SCHEDULER_SERVICE);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schedulazione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res 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scheduler.schedule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jobinfo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valutazione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risultato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if (res ==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JobScheduler.RESULT_SUCCESS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attività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svolgere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successo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else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attività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svolgere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in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caso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di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errore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785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57130"/>
          </a:xfrm>
        </p:spPr>
        <p:txBody>
          <a:bodyPr/>
          <a:lstStyle/>
          <a:p>
            <a:pPr lvl="0">
              <a:spcBef>
                <a:spcPts val="0"/>
              </a:spcBef>
            </a:pPr>
            <a:r>
              <a:rPr lang="en-US" sz="4800" dirty="0"/>
              <a:t>Thread vs.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12</a:t>
            </a:fld>
            <a:endParaRPr/>
          </a:p>
        </p:txBody>
      </p:sp>
      <p:sp>
        <p:nvSpPr>
          <p:cNvPr id="6" name="Google Shape;116;p19"/>
          <p:cNvSpPr txBox="1">
            <a:spLocks/>
          </p:cNvSpPr>
          <p:nvPr/>
        </p:nvSpPr>
        <p:spPr>
          <a:xfrm>
            <a:off x="891798" y="3124200"/>
            <a:ext cx="7794678" cy="1028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vostra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applicazione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DEVE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visibile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quando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l’operazione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e’ in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esecuzione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L’operazione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eseguita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in background e’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relativamente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corta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durata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(in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generale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meno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di 90-100 secondi).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5715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vostra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activity (o in general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l’applicazione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)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è fortemente accoppiata con l'operazione in background. Cioe’, l'utente di solito 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aspetta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” </a:t>
            </a:r>
            <a:r>
              <a:rPr kumimoji="0" lang="it-IT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che questa operazione finisca prima di fare qualsiasi altra cosa nell'app. L'uso di un thread in questi casi porta a un codice più pulito, più leggibile e manutenibile. Detto questo, è comunque possibile utilizzare un Service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7" name="Google Shape;117;p19"/>
          <p:cNvSpPr txBox="1">
            <a:spLocks/>
          </p:cNvSpPr>
          <p:nvPr/>
        </p:nvSpPr>
        <p:spPr>
          <a:xfrm>
            <a:off x="9143676" y="3124200"/>
            <a:ext cx="7315524" cy="9296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Roboto"/>
              <a:buChar char="●"/>
              <a:defRPr sz="24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Roboto"/>
              <a:buChar char="○"/>
              <a:defRPr sz="18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04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●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Roboto"/>
              <a:buChar char="○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200"/>
              <a:buFont typeface="Roboto"/>
              <a:buChar char="■"/>
              <a:defRPr sz="12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La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vostra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applicazione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pu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o’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visibile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(o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addirittura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essere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modalita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’ “sleep”)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durante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l’esecuzione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dell’operazione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L’utente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non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deve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attendere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che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l’operazione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termini prima di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proseguire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con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l’utilizzo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dell’applicazione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  <a:p>
            <a:pPr marL="6858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168B4"/>
              </a:buClr>
              <a:buSzPct val="75000"/>
              <a:buFont typeface="Wingdings" panose="05000000000000000000" pitchFamily="2" charset="2"/>
              <a:buChar char="§"/>
              <a:tabLst/>
              <a:defRPr/>
            </a:pP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L’esecuzione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operazioni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sono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indipendenti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 dal contest </a:t>
            </a:r>
            <a:r>
              <a:rPr lang="en-US" sz="3200" kern="0" dirty="0" err="1">
                <a:latin typeface="Arial" panose="020B0604020202020204" pitchFamily="34" charset="0"/>
                <a:cs typeface="Arial" panose="020B0604020202020204" pitchFamily="34" charset="0"/>
              </a:rPr>
              <a:t>dell’applicazione</a:t>
            </a:r>
            <a:r>
              <a:rPr lang="en-US" sz="320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43171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questa</a:t>
            </a:r>
            <a:r>
              <a:rPr lang="en-US" dirty="0"/>
              <a:t> </a:t>
            </a:r>
            <a:r>
              <a:rPr lang="en-US" dirty="0" err="1"/>
              <a:t>lezione</a:t>
            </a:r>
            <a:r>
              <a:rPr lang="en-US" dirty="0"/>
              <a:t>…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2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800" y="2752189"/>
            <a:ext cx="17602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Thread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Services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038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Thread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3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 Thread </a:t>
            </a:r>
            <a:r>
              <a:rPr lang="en-US" sz="3600" dirty="0" err="1"/>
              <a:t>permettono</a:t>
            </a:r>
            <a:r>
              <a:rPr lang="en-US" sz="3600" dirty="0"/>
              <a:t> di </a:t>
            </a:r>
            <a:r>
              <a:rPr lang="en-US" sz="3600" dirty="0" err="1"/>
              <a:t>sganciare</a:t>
            </a:r>
            <a:r>
              <a:rPr lang="en-US" sz="3600" dirty="0"/>
              <a:t> </a:t>
            </a:r>
            <a:r>
              <a:rPr lang="en-US" sz="3600" dirty="0" err="1"/>
              <a:t>l’Activity</a:t>
            </a:r>
            <a:r>
              <a:rPr lang="en-US" sz="3600" dirty="0"/>
              <a:t> (</a:t>
            </a:r>
            <a:r>
              <a:rPr lang="en-US" sz="3600" dirty="0" err="1"/>
              <a:t>che</a:t>
            </a:r>
            <a:r>
              <a:rPr lang="en-US" sz="3600" dirty="0"/>
              <a:t>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occupa</a:t>
            </a:r>
            <a:r>
              <a:rPr lang="en-US" sz="3600" dirty="0"/>
              <a:t> di </a:t>
            </a:r>
            <a:r>
              <a:rPr lang="en-US" sz="3600" dirty="0" err="1"/>
              <a:t>gestire</a:t>
            </a:r>
            <a:r>
              <a:rPr lang="en-US" sz="3600" dirty="0"/>
              <a:t> </a:t>
            </a:r>
            <a:r>
              <a:rPr lang="en-US" sz="3600" dirty="0" err="1"/>
              <a:t>l’interfaccia</a:t>
            </a:r>
            <a:r>
              <a:rPr lang="en-US" sz="3600" dirty="0"/>
              <a:t> </a:t>
            </a:r>
            <a:r>
              <a:rPr lang="en-US" sz="3600" dirty="0" err="1"/>
              <a:t>utente</a:t>
            </a:r>
            <a:r>
              <a:rPr lang="en-US" sz="3600" dirty="0"/>
              <a:t>) da </a:t>
            </a:r>
            <a:r>
              <a:rPr lang="en-US" sz="3600" dirty="0" err="1"/>
              <a:t>operazioni</a:t>
            </a:r>
            <a:r>
              <a:rPr lang="en-US" sz="3600" dirty="0"/>
              <a:t> </a:t>
            </a:r>
            <a:r>
              <a:rPr lang="en-US" sz="3600" dirty="0" err="1"/>
              <a:t>piu</a:t>
            </a:r>
            <a:r>
              <a:rPr lang="en-US" sz="3600" dirty="0"/>
              <a:t>’ </a:t>
            </a:r>
            <a:r>
              <a:rPr lang="en-US" sz="3600" dirty="0" err="1"/>
              <a:t>lente</a:t>
            </a:r>
            <a:r>
              <a:rPr lang="en-US" sz="3600" dirty="0"/>
              <a:t> (</a:t>
            </a:r>
            <a:r>
              <a:rPr lang="en-US" sz="3600" dirty="0" err="1"/>
              <a:t>es</a:t>
            </a:r>
            <a:r>
              <a:rPr lang="en-US" sz="3600" dirty="0"/>
              <a:t>. </a:t>
            </a:r>
            <a:r>
              <a:rPr lang="en-US" sz="3600" dirty="0" err="1"/>
              <a:t>lettura</a:t>
            </a:r>
            <a:r>
              <a:rPr lang="en-US" sz="3600" dirty="0"/>
              <a:t>/</a:t>
            </a:r>
            <a:r>
              <a:rPr lang="en-US" sz="3600" dirty="0" err="1"/>
              <a:t>scrittura</a:t>
            </a:r>
            <a:r>
              <a:rPr lang="en-US" sz="3600" dirty="0"/>
              <a:t>).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/>
              <a:t>Migliorano</a:t>
            </a:r>
            <a:r>
              <a:rPr lang="en-US" sz="3600" dirty="0"/>
              <a:t>, in </a:t>
            </a:r>
            <a:r>
              <a:rPr lang="en-US" sz="3600" dirty="0" err="1"/>
              <a:t>generale</a:t>
            </a:r>
            <a:r>
              <a:rPr lang="en-US" sz="3600" dirty="0"/>
              <a:t>, la user experience.</a:t>
            </a:r>
          </a:p>
        </p:txBody>
      </p:sp>
    </p:spTree>
    <p:extLst>
      <p:ext uri="{BB962C8B-B14F-4D97-AF65-F5344CB8AC3E}">
        <p14:creationId xmlns:p14="http://schemas.microsoft.com/office/powerpoint/2010/main" val="1606961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/>
              <a:t>Thread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4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9079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Override</a:t>
            </a:r>
            <a:endParaRPr lang="it-IT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run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lvl="1"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/** Inserire QUI il codice da svolgere nel </a:t>
            </a:r>
            <a:r>
              <a:rPr lang="it-IT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thread</a:t>
            </a: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secondario */</a:t>
            </a:r>
          </a:p>
          <a:p>
            <a:pPr lvl="1"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>
                <a:schemeClr val="accent1"/>
              </a:buClr>
            </a:pPr>
            <a:r>
              <a:rPr lang="it-IT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}.start();</a:t>
            </a: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Due </a:t>
            </a:r>
            <a:r>
              <a:rPr lang="en-US" sz="3600" dirty="0" err="1"/>
              <a:t>problemi</a:t>
            </a:r>
            <a:r>
              <a:rPr lang="en-US" sz="3600" dirty="0"/>
              <a:t> </a:t>
            </a:r>
            <a:r>
              <a:rPr lang="en-US" sz="3600" dirty="0" err="1"/>
              <a:t>principali</a:t>
            </a:r>
            <a:r>
              <a:rPr lang="en-US" sz="3600" dirty="0"/>
              <a:t>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 err="1"/>
              <a:t>l’utilizzo</a:t>
            </a:r>
            <a:r>
              <a:rPr lang="en-US" sz="3600" dirty="0"/>
              <a:t> </a:t>
            </a:r>
            <a:r>
              <a:rPr lang="en-US" sz="3600" dirty="0" err="1"/>
              <a:t>tradizionale</a:t>
            </a:r>
            <a:r>
              <a:rPr lang="en-US" sz="3600" dirty="0"/>
              <a:t> </a:t>
            </a:r>
            <a:r>
              <a:rPr lang="en-US" sz="3600" dirty="0" err="1"/>
              <a:t>dei</a:t>
            </a:r>
            <a:r>
              <a:rPr lang="en-US" sz="3600" dirty="0"/>
              <a:t> thread non </a:t>
            </a:r>
            <a:r>
              <a:rPr lang="en-US" sz="3600" dirty="0" err="1"/>
              <a:t>si</a:t>
            </a:r>
            <a:r>
              <a:rPr lang="en-US" sz="3600" dirty="0"/>
              <a:t> </a:t>
            </a:r>
            <a:r>
              <a:rPr lang="en-US" sz="3600" dirty="0" err="1"/>
              <a:t>addice</a:t>
            </a:r>
            <a:r>
              <a:rPr lang="en-US" sz="3600" dirty="0"/>
              <a:t> molto </a:t>
            </a:r>
            <a:r>
              <a:rPr lang="en-US" sz="3600" dirty="0" err="1"/>
              <a:t>alla</a:t>
            </a:r>
            <a:r>
              <a:rPr lang="en-US" sz="3600" dirty="0"/>
              <a:t> </a:t>
            </a:r>
            <a:r>
              <a:rPr lang="en-US" sz="3600" dirty="0" err="1"/>
              <a:t>programmazione</a:t>
            </a:r>
            <a:r>
              <a:rPr lang="en-US" sz="3600" dirty="0"/>
              <a:t> Android;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en-US" sz="36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600" dirty="0"/>
              <a:t>un thread </a:t>
            </a:r>
            <a:r>
              <a:rPr lang="en-US" sz="3600" dirty="0" err="1"/>
              <a:t>secondario</a:t>
            </a:r>
            <a:r>
              <a:rPr lang="en-US" sz="3600" dirty="0"/>
              <a:t> non </a:t>
            </a:r>
            <a:r>
              <a:rPr lang="en-US" sz="3600" dirty="0" err="1"/>
              <a:t>puo</a:t>
            </a:r>
            <a:r>
              <a:rPr lang="en-US" sz="3600" dirty="0"/>
              <a:t>’ </a:t>
            </a:r>
            <a:r>
              <a:rPr lang="en-US" sz="3600" dirty="0" err="1"/>
              <a:t>modificare</a:t>
            </a:r>
            <a:r>
              <a:rPr lang="en-US" sz="3600" dirty="0"/>
              <a:t> </a:t>
            </a:r>
            <a:r>
              <a:rPr lang="en-US" sz="3600" dirty="0" err="1"/>
              <a:t>direttamente</a:t>
            </a:r>
            <a:r>
              <a:rPr lang="en-US" sz="3600" dirty="0"/>
              <a:t> </a:t>
            </a:r>
            <a:r>
              <a:rPr lang="en-US" sz="3600" dirty="0" err="1"/>
              <a:t>l’interfaccia</a:t>
            </a:r>
            <a:r>
              <a:rPr lang="en-US" sz="3600" dirty="0"/>
              <a:t> </a:t>
            </a:r>
            <a:r>
              <a:rPr lang="en-US" sz="3600" dirty="0" err="1"/>
              <a:t>senza</a:t>
            </a:r>
            <a:r>
              <a:rPr lang="en-US" sz="3600" dirty="0"/>
              <a:t> </a:t>
            </a:r>
            <a:r>
              <a:rPr lang="en-US" sz="3600" dirty="0" err="1"/>
              <a:t>opportuni</a:t>
            </a:r>
            <a:r>
              <a:rPr lang="en-US" sz="3600" dirty="0"/>
              <a:t> </a:t>
            </a:r>
            <a:r>
              <a:rPr lang="en-US" sz="3600" dirty="0" err="1"/>
              <a:t>meccanismi</a:t>
            </a:r>
            <a:r>
              <a:rPr lang="en-US" sz="3600" dirty="0"/>
              <a:t> di </a:t>
            </a:r>
            <a:r>
              <a:rPr lang="en-US" sz="3600" dirty="0" err="1"/>
              <a:t>comunicazione</a:t>
            </a:r>
            <a:r>
              <a:rPr lang="en-US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20416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Servizi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5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10495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/>
              <a:t>Utilizzati</a:t>
            </a:r>
            <a:r>
              <a:rPr lang="en-US" sz="3600" dirty="0"/>
              <a:t> per </a:t>
            </a:r>
            <a:r>
              <a:rPr lang="en-US" sz="3600" dirty="0" err="1"/>
              <a:t>l’esecuzione</a:t>
            </a:r>
            <a:r>
              <a:rPr lang="en-US" sz="3600" dirty="0"/>
              <a:t> di </a:t>
            </a:r>
            <a:r>
              <a:rPr lang="en-US" sz="3600" dirty="0" err="1"/>
              <a:t>lavori</a:t>
            </a:r>
            <a:r>
              <a:rPr lang="en-US" sz="3600" dirty="0"/>
              <a:t> di </a:t>
            </a:r>
            <a:r>
              <a:rPr lang="en-US" sz="3600" dirty="0" err="1"/>
              <a:t>lunga</a:t>
            </a:r>
            <a:r>
              <a:rPr lang="en-US" sz="3600" dirty="0"/>
              <a:t> </a:t>
            </a:r>
            <a:r>
              <a:rPr lang="en-US" sz="3600" dirty="0" err="1"/>
              <a:t>durata</a:t>
            </a:r>
            <a:r>
              <a:rPr lang="en-US" sz="3600" dirty="0"/>
              <a:t> o a tempo </a:t>
            </a:r>
            <a:r>
              <a:rPr lang="en-US" sz="3600" dirty="0" err="1"/>
              <a:t>indeterminato</a:t>
            </a:r>
            <a:r>
              <a:rPr lang="en-US" sz="36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Due </a:t>
            </a:r>
            <a:r>
              <a:rPr lang="en-US" sz="3600" dirty="0" err="1"/>
              <a:t>passi</a:t>
            </a:r>
            <a:r>
              <a:rPr lang="en-US" sz="3600" dirty="0"/>
              <a:t> </a:t>
            </a:r>
            <a:r>
              <a:rPr lang="en-US" sz="3600" dirty="0" err="1"/>
              <a:t>principali</a:t>
            </a:r>
            <a:r>
              <a:rPr lang="en-US" sz="3600" dirty="0"/>
              <a:t> da </a:t>
            </a:r>
            <a:r>
              <a:rPr lang="en-US" sz="3600" dirty="0" err="1"/>
              <a:t>effettuare</a:t>
            </a:r>
            <a:r>
              <a:rPr lang="en-US" sz="3600" dirty="0"/>
              <a:t>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creare</a:t>
            </a:r>
            <a:r>
              <a:rPr lang="en-US" sz="3200" dirty="0"/>
              <a:t> </a:t>
            </a:r>
            <a:r>
              <a:rPr lang="en-US" sz="3200" dirty="0" err="1"/>
              <a:t>una</a:t>
            </a:r>
            <a:r>
              <a:rPr lang="en-US" sz="3200" dirty="0"/>
              <a:t> </a:t>
            </a:r>
            <a:r>
              <a:rPr lang="en-US" sz="3200" dirty="0" err="1"/>
              <a:t>classe</a:t>
            </a:r>
            <a:r>
              <a:rPr lang="en-US" sz="3200" dirty="0"/>
              <a:t> Java </a:t>
            </a:r>
            <a:r>
              <a:rPr lang="en-US" sz="3200" dirty="0" err="1"/>
              <a:t>che</a:t>
            </a:r>
            <a:r>
              <a:rPr lang="en-US" sz="3200" dirty="0"/>
              <a:t> </a:t>
            </a:r>
            <a:r>
              <a:rPr lang="en-US" sz="3200" dirty="0" err="1"/>
              <a:t>estenda</a:t>
            </a:r>
            <a:r>
              <a:rPr lang="en-US" sz="3200" dirty="0"/>
              <a:t> la </a:t>
            </a:r>
            <a:r>
              <a:rPr lang="en-US" sz="3200" dirty="0" err="1"/>
              <a:t>classe</a:t>
            </a:r>
            <a:r>
              <a:rPr lang="en-US" sz="3200" dirty="0"/>
              <a:t> Service o un </a:t>
            </a:r>
            <a:r>
              <a:rPr lang="en-US" sz="3200" dirty="0" err="1"/>
              <a:t>suo</a:t>
            </a:r>
            <a:r>
              <a:rPr lang="en-US" sz="3200" dirty="0"/>
              <a:t> </a:t>
            </a:r>
            <a:r>
              <a:rPr lang="en-US" sz="3200" dirty="0" err="1"/>
              <a:t>derivato</a:t>
            </a:r>
            <a:endParaRPr lang="en-US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3200" dirty="0" err="1"/>
              <a:t>registrare</a:t>
            </a:r>
            <a:r>
              <a:rPr lang="en-US" sz="3200" dirty="0"/>
              <a:t> </a:t>
            </a:r>
            <a:r>
              <a:rPr lang="en-US" sz="3200" dirty="0" err="1"/>
              <a:t>il</a:t>
            </a:r>
            <a:r>
              <a:rPr lang="en-US" sz="3200" dirty="0"/>
              <a:t> </a:t>
            </a:r>
            <a:r>
              <a:rPr lang="en-US" sz="3200" dirty="0" err="1"/>
              <a:t>servizio</a:t>
            </a:r>
            <a:r>
              <a:rPr lang="en-US" sz="3200" dirty="0"/>
              <a:t> </a:t>
            </a:r>
            <a:r>
              <a:rPr lang="en-US" sz="3200" dirty="0" err="1"/>
              <a:t>all’interno</a:t>
            </a:r>
            <a:r>
              <a:rPr lang="en-US" sz="3200" dirty="0"/>
              <a:t> del manifesto:</a:t>
            </a:r>
            <a:br>
              <a:rPr lang="en-US" sz="3200" dirty="0"/>
            </a:br>
            <a:r>
              <a:rPr lang="en-US" sz="3200" dirty="0"/>
              <a:t>	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&lt;service 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android:name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32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LogService</a:t>
            </a: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pPr lvl="1">
              <a:buClr>
                <a:schemeClr val="accent1"/>
              </a:buClr>
            </a:pPr>
            <a:b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/>
              <a:t>Da una punto di vista strutturale, i Service sono di </a:t>
            </a:r>
            <a:r>
              <a:rPr lang="it-IT" sz="3600" b="1" dirty="0"/>
              <a:t>due tipologie*</a:t>
            </a:r>
            <a:r>
              <a:rPr lang="it-IT" sz="3600" dirty="0"/>
              <a:t>: started e bounded.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un Service </a:t>
            </a:r>
            <a:r>
              <a:rPr lang="it-IT" sz="3200" dirty="0" err="1"/>
              <a:t>e’</a:t>
            </a:r>
            <a:r>
              <a:rPr lang="it-IT" sz="3200" dirty="0"/>
              <a:t> </a:t>
            </a:r>
            <a:r>
              <a:rPr lang="it-IT" sz="3200" b="1" dirty="0" err="1"/>
              <a:t>started</a:t>
            </a:r>
            <a:r>
              <a:rPr lang="it-IT" sz="3200" dirty="0"/>
              <a:t> quando un’applicazione ha bisogno di svolgere </a:t>
            </a:r>
            <a:r>
              <a:rPr lang="it-IT" sz="3200" dirty="0" err="1"/>
              <a:t>attivita'</a:t>
            </a:r>
            <a:r>
              <a:rPr lang="it-IT" sz="3200" dirty="0"/>
              <a:t> in background, mirate ad uno scopo specifico, fino al loro completamento. 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/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/>
              <a:t>un Service </a:t>
            </a:r>
            <a:r>
              <a:rPr lang="it-IT" sz="3200" dirty="0" err="1"/>
              <a:t>e'</a:t>
            </a:r>
            <a:r>
              <a:rPr lang="it-IT" sz="3200" dirty="0"/>
              <a:t> </a:t>
            </a:r>
            <a:r>
              <a:rPr lang="it-IT" sz="3200" b="1" dirty="0" err="1"/>
              <a:t>bounded</a:t>
            </a:r>
            <a:r>
              <a:rPr lang="it-IT" sz="3200" dirty="0"/>
              <a:t> quando viene attivato solo nel caso in cui un’altra applicazione abbia bisogno di connettersi a loro. Si tratta di un tipo di Service che permette l’interazione tra processi differenti e risponde ad una logica simile a quella delle API nei servizi web. </a:t>
            </a:r>
          </a:p>
          <a:p>
            <a:pPr lvl="1">
              <a:buClr>
                <a:schemeClr val="accent1"/>
              </a:buClr>
            </a:pP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901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Servizi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6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/>
              <a:t>Differenza</a:t>
            </a:r>
            <a:r>
              <a:rPr lang="en-US" sz="3600" dirty="0"/>
              <a:t> del </a:t>
            </a:r>
            <a:r>
              <a:rPr lang="en-US" sz="3600" dirty="0" err="1"/>
              <a:t>ciclo</a:t>
            </a:r>
            <a:r>
              <a:rPr lang="en-US" sz="3600" dirty="0"/>
              <a:t> di vita </a:t>
            </a:r>
            <a:r>
              <a:rPr lang="en-US" sz="3600" dirty="0" err="1"/>
              <a:t>tra</a:t>
            </a:r>
            <a:r>
              <a:rPr lang="en-US" sz="3600" dirty="0"/>
              <a:t> </a:t>
            </a:r>
            <a:r>
              <a:rPr lang="en-US" sz="3600" dirty="0" err="1"/>
              <a:t>servizi</a:t>
            </a:r>
            <a:r>
              <a:rPr lang="en-US" sz="3600" dirty="0"/>
              <a:t> STARTED e BOUNDED</a:t>
            </a:r>
            <a:endParaRPr lang="en-US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2400"/>
            <a:ext cx="6858000" cy="893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4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Servizi</a:t>
            </a:r>
            <a:r>
              <a:rPr lang="en-US" dirty="0"/>
              <a:t> e Thread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7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Il </a:t>
            </a:r>
            <a:r>
              <a:rPr lang="en-US" sz="3600" dirty="0" err="1"/>
              <a:t>funzionamento</a:t>
            </a:r>
            <a:r>
              <a:rPr lang="en-US" sz="3600" dirty="0"/>
              <a:t> di un Service e’ </a:t>
            </a:r>
            <a:r>
              <a:rPr lang="en-US" sz="3600" dirty="0" err="1"/>
              <a:t>sincrono</a:t>
            </a:r>
            <a:r>
              <a:rPr lang="en-US" sz="3600" dirty="0"/>
              <a:t>. Non ci </a:t>
            </a:r>
            <a:r>
              <a:rPr lang="en-US" sz="3600" dirty="0" err="1"/>
              <a:t>sono</a:t>
            </a:r>
            <a:r>
              <a:rPr lang="en-US" sz="3600" dirty="0"/>
              <a:t> thread </a:t>
            </a:r>
            <a:r>
              <a:rPr lang="en-US" sz="3600" dirty="0" err="1"/>
              <a:t>nell’esecuzione</a:t>
            </a:r>
            <a:r>
              <a:rPr lang="en-US" sz="3600" dirty="0"/>
              <a:t> di un </a:t>
            </a:r>
            <a:r>
              <a:rPr lang="en-US" sz="3600" dirty="0" err="1"/>
              <a:t>servizio</a:t>
            </a:r>
            <a:r>
              <a:rPr lang="en-US" sz="3600" dirty="0"/>
              <a:t>. Di default, un Service </a:t>
            </a:r>
            <a:r>
              <a:rPr lang="en-US" sz="3600" dirty="0" err="1"/>
              <a:t>gira</a:t>
            </a:r>
            <a:r>
              <a:rPr lang="en-US" sz="3600" dirty="0"/>
              <a:t> </a:t>
            </a:r>
            <a:r>
              <a:rPr lang="en-US" sz="3600" dirty="0" err="1"/>
              <a:t>nel</a:t>
            </a:r>
            <a:r>
              <a:rPr lang="en-US" sz="3600" dirty="0"/>
              <a:t> main thread </a:t>
            </a:r>
            <a:r>
              <a:rPr lang="en-US" sz="3600" dirty="0" err="1"/>
              <a:t>dell’applicazione</a:t>
            </a:r>
            <a:r>
              <a:rPr lang="en-US" sz="3600" dirty="0"/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cs typeface="Courier New" panose="02070309020205020404" pitchFamily="49" charset="0"/>
              </a:rPr>
              <a:t>Se </a:t>
            </a:r>
            <a:r>
              <a:rPr lang="en-US" sz="3600" dirty="0" err="1">
                <a:cs typeface="Courier New" panose="02070309020205020404" pitchFamily="49" charset="0"/>
              </a:rPr>
              <a:t>vogliamo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invece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supportare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l’esecuzione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dei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servizi</a:t>
            </a:r>
            <a:r>
              <a:rPr lang="en-US" sz="3600" dirty="0">
                <a:cs typeface="Courier New" panose="02070309020205020404" pitchFamily="49" charset="0"/>
              </a:rPr>
              <a:t> in </a:t>
            </a:r>
            <a:r>
              <a:rPr lang="en-US" sz="3600" dirty="0" err="1">
                <a:cs typeface="Courier New" panose="02070309020205020404" pitchFamily="49" charset="0"/>
              </a:rPr>
              <a:t>modalita</a:t>
            </a:r>
            <a:r>
              <a:rPr lang="en-US" sz="3600" dirty="0">
                <a:cs typeface="Courier New" panose="02070309020205020404" pitchFamily="49" charset="0"/>
              </a:rPr>
              <a:t>’ </a:t>
            </a:r>
            <a:r>
              <a:rPr lang="en-US" sz="3600" dirty="0" err="1">
                <a:cs typeface="Courier New" panose="02070309020205020404" pitchFamily="49" charset="0"/>
              </a:rPr>
              <a:t>asincrona</a:t>
            </a:r>
            <a:r>
              <a:rPr lang="en-US" sz="3600" dirty="0">
                <a:cs typeface="Courier New" panose="02070309020205020404" pitchFamily="49" charset="0"/>
              </a:rPr>
              <a:t>, </a:t>
            </a:r>
            <a:r>
              <a:rPr lang="en-US" sz="3600" dirty="0" err="1">
                <a:cs typeface="Courier New" panose="02070309020205020404" pitchFamily="49" charset="0"/>
              </a:rPr>
              <a:t>dobbiamo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inserirlo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all’interno</a:t>
            </a:r>
            <a:r>
              <a:rPr lang="en-US" sz="3600" dirty="0">
                <a:cs typeface="Courier New" panose="02070309020205020404" pitchFamily="49" charset="0"/>
              </a:rPr>
              <a:t> di un Thread </a:t>
            </a:r>
            <a:r>
              <a:rPr lang="en-US" sz="3600" dirty="0" err="1">
                <a:cs typeface="Courier New" panose="02070309020205020404" pitchFamily="49" charset="0"/>
              </a:rPr>
              <a:t>secondario</a:t>
            </a:r>
            <a:r>
              <a:rPr lang="en-US" sz="3600" dirty="0">
                <a:cs typeface="Courier New" panose="02070309020205020404" pitchFamily="49" charset="0"/>
              </a:rPr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>
                <a:cs typeface="Courier New" panose="02070309020205020404" pitchFamily="49" charset="0"/>
              </a:rPr>
              <a:t>Android </a:t>
            </a:r>
            <a:r>
              <a:rPr lang="en-US" sz="3600" dirty="0" err="1">
                <a:cs typeface="Courier New" panose="02070309020205020404" pitchFamily="49" charset="0"/>
              </a:rPr>
              <a:t>fornisce</a:t>
            </a:r>
            <a:r>
              <a:rPr lang="en-US" sz="3600" dirty="0">
                <a:cs typeface="Courier New" panose="02070309020205020404" pitchFamily="49" charset="0"/>
              </a:rPr>
              <a:t> come </a:t>
            </a:r>
            <a:r>
              <a:rPr lang="en-US" sz="3600" dirty="0" err="1">
                <a:cs typeface="Courier New" panose="02070309020205020404" pitchFamily="49" charset="0"/>
              </a:rPr>
              <a:t>supporto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gli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JobIntentService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che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incorporano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gia</a:t>
            </a:r>
            <a:r>
              <a:rPr lang="en-US" sz="3600" dirty="0">
                <a:cs typeface="Courier New" panose="02070309020205020404" pitchFamily="49" charset="0"/>
              </a:rPr>
              <a:t>’ un thread </a:t>
            </a:r>
            <a:r>
              <a:rPr lang="en-US" sz="3600" dirty="0" err="1">
                <a:cs typeface="Courier New" panose="02070309020205020404" pitchFamily="49" charset="0"/>
              </a:rPr>
              <a:t>dedicato</a:t>
            </a:r>
            <a:r>
              <a:rPr lang="en-US" sz="3600" dirty="0">
                <a:cs typeface="Courier New" panose="02070309020205020404" pitchFamily="49" charset="0"/>
              </a:rPr>
              <a:t> (da Android 11 </a:t>
            </a:r>
            <a:r>
              <a:rPr lang="en-US" sz="3600" dirty="0" err="1">
                <a:cs typeface="Courier New" panose="02070309020205020404" pitchFamily="49" charset="0"/>
              </a:rPr>
              <a:t>questi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sostituiscono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i</a:t>
            </a:r>
            <a:r>
              <a:rPr lang="en-US" sz="3600" dirty="0">
                <a:cs typeface="Courier New" panose="02070309020205020404" pitchFamily="49" charset="0"/>
              </a:rPr>
              <a:t> non piu’ </a:t>
            </a:r>
            <a:r>
              <a:rPr lang="en-US" sz="3600" dirty="0" err="1">
                <a:cs typeface="Courier New" panose="02070309020205020404" pitchFamily="49" charset="0"/>
              </a:rPr>
              <a:t>raccomandati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IntentService</a:t>
            </a:r>
            <a:r>
              <a:rPr lang="en-US" sz="3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dirty="0">
                <a:cs typeface="Courier New" panose="02070309020205020404" pitchFamily="49" charset="0"/>
              </a:rPr>
              <a:t>per </a:t>
            </a:r>
            <a:r>
              <a:rPr lang="en-US" sz="3600" dirty="0" err="1">
                <a:cs typeface="Courier New" panose="02070309020205020404" pitchFamily="49" charset="0"/>
              </a:rPr>
              <a:t>l’introduzione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delle</a:t>
            </a:r>
            <a:r>
              <a:rPr lang="en-US" sz="3600" dirty="0">
                <a:cs typeface="Courier New" panose="02070309020205020404" pitchFamily="49" charset="0"/>
              </a:rPr>
              <a:t> policy di Background Execution Limits).</a:t>
            </a:r>
          </a:p>
        </p:txBody>
      </p:sp>
    </p:spTree>
    <p:extLst>
      <p:ext uri="{BB962C8B-B14F-4D97-AF65-F5344CB8AC3E}">
        <p14:creationId xmlns:p14="http://schemas.microsoft.com/office/powerpoint/2010/main" val="195701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JobScheduler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8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9448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/>
              <a:t>JobScheduler</a:t>
            </a:r>
            <a:r>
              <a:rPr lang="it-IT" sz="3600" dirty="0"/>
              <a:t>: meccanismo dedicato alle operazioni in background ma con una maggiore attenzione alla gestione della batteria.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it-IT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b="1" dirty="0" err="1">
                <a:cs typeface="Courier New" panose="02070309020205020404" pitchFamily="49" charset="0"/>
              </a:rPr>
              <a:t>JobInfo</a:t>
            </a:r>
            <a:r>
              <a:rPr lang="it-IT" sz="3600" dirty="0">
                <a:cs typeface="Courier New" panose="02070309020205020404" pitchFamily="49" charset="0"/>
              </a:rPr>
              <a:t>: gestore delle </a:t>
            </a:r>
            <a:r>
              <a:rPr lang="it-IT" sz="3600" dirty="0" err="1">
                <a:cs typeface="Courier New" panose="02070309020205020404" pitchFamily="49" charset="0"/>
              </a:rPr>
              <a:t>attivita’</a:t>
            </a:r>
            <a:r>
              <a:rPr lang="it-IT" sz="3600" dirty="0">
                <a:cs typeface="Courier New" panose="02070309020205020404" pitchFamily="49" charset="0"/>
              </a:rPr>
              <a:t> da svolgere nel </a:t>
            </a:r>
            <a:r>
              <a:rPr lang="it-IT" sz="3600" dirty="0" err="1">
                <a:cs typeface="Courier New" panose="02070309020205020404" pitchFamily="49" charset="0"/>
              </a:rPr>
              <a:t>JobScheduler</a:t>
            </a:r>
            <a:r>
              <a:rPr lang="it-IT" sz="3600" dirty="0">
                <a:cs typeface="Courier New" panose="02070309020205020404" pitchFamily="49" charset="0"/>
              </a:rPr>
              <a:t> e custode delle condizioni per l’avvio dei </a:t>
            </a:r>
            <a:r>
              <a:rPr lang="it-IT" sz="3600" dirty="0" err="1">
                <a:cs typeface="Courier New" panose="02070309020205020404" pitchFamily="49" charset="0"/>
              </a:rPr>
              <a:t>tasks</a:t>
            </a:r>
            <a:r>
              <a:rPr lang="it-IT" sz="3600" dirty="0">
                <a:cs typeface="Courier New" panose="02070309020205020404" pitchFamily="49" charset="0"/>
              </a:rPr>
              <a:t>.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it-IT" sz="3600" dirty="0"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it-IT" sz="3600" dirty="0">
                <a:cs typeface="Courier New" panose="02070309020205020404" pitchFamily="49" charset="0"/>
              </a:rPr>
              <a:t>Passi per l’attivazione di </a:t>
            </a:r>
            <a:r>
              <a:rPr lang="it-IT" sz="3600" dirty="0" err="1">
                <a:cs typeface="Courier New" panose="02070309020205020404" pitchFamily="49" charset="0"/>
              </a:rPr>
              <a:t>un’attivita’</a:t>
            </a:r>
            <a:r>
              <a:rPr lang="it-IT" sz="3600" dirty="0">
                <a:cs typeface="Courier New" panose="02070309020205020404" pitchFamily="49" charset="0"/>
              </a:rPr>
              <a:t> asincrona: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>
              <a:cs typeface="Courier New" panose="02070309020205020404" pitchFamily="49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cs typeface="Courier New" panose="02070309020205020404" pitchFamily="49" charset="0"/>
              </a:rPr>
              <a:t>definizione di una classe derivata da </a:t>
            </a:r>
            <a:r>
              <a:rPr lang="it-IT" sz="3200" dirty="0" err="1">
                <a:cs typeface="Courier New" panose="02070309020205020404" pitchFamily="49" charset="0"/>
              </a:rPr>
              <a:t>JobService</a:t>
            </a:r>
            <a:r>
              <a:rPr lang="it-IT" sz="3200" dirty="0">
                <a:cs typeface="Courier New" panose="02070309020205020404" pitchFamily="49" charset="0"/>
              </a:rPr>
              <a:t> in cui verranno specificate le </a:t>
            </a:r>
            <a:r>
              <a:rPr lang="it-IT" sz="3200" dirty="0" err="1">
                <a:cs typeface="Courier New" panose="02070309020205020404" pitchFamily="49" charset="0"/>
              </a:rPr>
              <a:t>attivita’</a:t>
            </a:r>
            <a:r>
              <a:rPr lang="it-IT" sz="3200" dirty="0">
                <a:cs typeface="Courier New" panose="02070309020205020404" pitchFamily="49" charset="0"/>
              </a:rPr>
              <a:t> da svolgere in maniera asincrona;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>
              <a:cs typeface="Courier New" panose="02070309020205020404" pitchFamily="49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cs typeface="Courier New" panose="02070309020205020404" pitchFamily="49" charset="0"/>
              </a:rPr>
              <a:t>creazione di un oggetto </a:t>
            </a:r>
            <a:r>
              <a:rPr lang="it-IT" sz="3200" dirty="0" err="1">
                <a:cs typeface="Courier New" panose="02070309020205020404" pitchFamily="49" charset="0"/>
              </a:rPr>
              <a:t>JobInfo</a:t>
            </a:r>
            <a:r>
              <a:rPr lang="it-IT" sz="3200" dirty="0">
                <a:cs typeface="Courier New" panose="02070309020205020404" pitchFamily="49" charset="0"/>
              </a:rPr>
              <a:t> cui </a:t>
            </a:r>
            <a:r>
              <a:rPr lang="it-IT" sz="3200" dirty="0" err="1">
                <a:cs typeface="Courier New" panose="02070309020205020404" pitchFamily="49" charset="0"/>
              </a:rPr>
              <a:t>sara’</a:t>
            </a:r>
            <a:r>
              <a:rPr lang="it-IT" sz="3200" dirty="0">
                <a:cs typeface="Courier New" panose="02070309020205020404" pitchFamily="49" charset="0"/>
              </a:rPr>
              <a:t> collegato il </a:t>
            </a:r>
            <a:r>
              <a:rPr lang="it-IT" sz="3200" dirty="0" err="1">
                <a:cs typeface="Courier New" panose="02070309020205020404" pitchFamily="49" charset="0"/>
              </a:rPr>
              <a:t>JobService</a:t>
            </a:r>
            <a:r>
              <a:rPr lang="it-IT" sz="3200" dirty="0">
                <a:cs typeface="Courier New" panose="02070309020205020404" pitchFamily="49" charset="0"/>
              </a:rPr>
              <a:t> del punto precedente;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>
              <a:cs typeface="Courier New" panose="02070309020205020404" pitchFamily="49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cs typeface="Courier New" panose="02070309020205020404" pitchFamily="49" charset="0"/>
              </a:rPr>
              <a:t>inserimento del </a:t>
            </a:r>
            <a:r>
              <a:rPr lang="it-IT" sz="3200" dirty="0" err="1">
                <a:cs typeface="Courier New" panose="02070309020205020404" pitchFamily="49" charset="0"/>
              </a:rPr>
              <a:t>JobInfo</a:t>
            </a:r>
            <a:r>
              <a:rPr lang="it-IT" sz="3200" dirty="0">
                <a:cs typeface="Courier New" panose="02070309020205020404" pitchFamily="49" charset="0"/>
              </a:rPr>
              <a:t> nello </a:t>
            </a:r>
            <a:r>
              <a:rPr lang="it-IT" sz="3200" dirty="0" err="1">
                <a:cs typeface="Courier New" panose="02070309020205020404" pitchFamily="49" charset="0"/>
              </a:rPr>
              <a:t>JobScheduler</a:t>
            </a:r>
            <a:r>
              <a:rPr lang="it-IT" sz="3200" dirty="0">
                <a:cs typeface="Courier New" panose="02070309020205020404" pitchFamily="49" charset="0"/>
              </a:rPr>
              <a:t> mediante l’invocazione del metodo schedule;</a:t>
            </a: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it-IT" sz="3200" dirty="0">
              <a:cs typeface="Courier New" panose="02070309020205020404" pitchFamily="49" charset="0"/>
            </a:endParaRPr>
          </a:p>
          <a:p>
            <a:pPr marL="1257300" lvl="1" indent="-5715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it-IT" sz="3200" dirty="0">
                <a:cs typeface="Courier New" panose="02070309020205020404" pitchFamily="49" charset="0"/>
              </a:rPr>
              <a:t>attivazione del task asincrono non appena i criteri specificati nel </a:t>
            </a:r>
            <a:r>
              <a:rPr lang="it-IT" sz="3200" dirty="0" err="1">
                <a:cs typeface="Courier New" panose="02070309020205020404" pitchFamily="49" charset="0"/>
              </a:rPr>
              <a:t>JobInfo</a:t>
            </a:r>
            <a:r>
              <a:rPr lang="it-IT" sz="3200" dirty="0">
                <a:cs typeface="Courier New" panose="02070309020205020404" pitchFamily="49" charset="0"/>
              </a:rPr>
              <a:t> saranno soddisfatti.</a:t>
            </a:r>
            <a:endParaRPr lang="en-US" sz="3200" dirty="0"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98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76300" y="761881"/>
            <a:ext cx="16573500" cy="715581"/>
          </a:xfrm>
        </p:spPr>
        <p:txBody>
          <a:bodyPr/>
          <a:lstStyle/>
          <a:p>
            <a:r>
              <a:rPr lang="en-US" dirty="0" err="1"/>
              <a:t>Preparazione</a:t>
            </a:r>
            <a:r>
              <a:rPr lang="en-US" dirty="0"/>
              <a:t> del </a:t>
            </a:r>
            <a:r>
              <a:rPr lang="en-US" dirty="0" err="1"/>
              <a:t>JobInfo</a:t>
            </a:r>
            <a:endParaRPr lang="uk-U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page</a:t>
            </a:r>
          </a:p>
          <a:p>
            <a:r>
              <a:rPr lang="en-US"/>
              <a:t>0</a:t>
            </a:r>
            <a:fld id="{37D409AB-2201-4E18-8A34-C31753AD9B06}" type="slidenum">
              <a:rPr smtClean="0"/>
              <a:pPr/>
              <a:t>9</a:t>
            </a:fld>
            <a:endParaRPr/>
          </a:p>
        </p:txBody>
      </p:sp>
      <p:sp>
        <p:nvSpPr>
          <p:cNvPr id="14" name="TextBox 2"/>
          <p:cNvSpPr txBox="1"/>
          <p:nvPr/>
        </p:nvSpPr>
        <p:spPr>
          <a:xfrm>
            <a:off x="685799" y="2752189"/>
            <a:ext cx="17602201" cy="9264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extends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JobService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onStartJob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JobParameters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params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attività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svolgere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all'avvio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service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return true;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@Override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public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onStopJob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JobParameters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jobParameters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//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attività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da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svolgere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al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termine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del Job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	return true;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3600" dirty="0" err="1">
                <a:cs typeface="Courier New" panose="02070309020205020404" pitchFamily="49" charset="0"/>
              </a:rPr>
              <a:t>Dichiarazione</a:t>
            </a:r>
            <a:r>
              <a:rPr lang="en-US" sz="3600" dirty="0">
                <a:cs typeface="Courier New" panose="02070309020205020404" pitchFamily="49" charset="0"/>
              </a:rPr>
              <a:t> </a:t>
            </a:r>
            <a:r>
              <a:rPr lang="en-US" sz="3600" dirty="0" err="1">
                <a:cs typeface="Courier New" panose="02070309020205020404" pitchFamily="49" charset="0"/>
              </a:rPr>
              <a:t>nel</a:t>
            </a:r>
            <a:r>
              <a:rPr lang="en-US" sz="3600" dirty="0">
                <a:cs typeface="Courier New" panose="02070309020205020404" pitchFamily="49" charset="0"/>
              </a:rPr>
              <a:t> manifesto:</a:t>
            </a:r>
          </a:p>
          <a:p>
            <a:pPr marL="571500" indent="-571500"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&lt;service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android:name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MyTask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>
              <a:buClr>
                <a:schemeClr val="accent1"/>
              </a:buClr>
            </a:pP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android:permission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en-US" sz="2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android.permission.BIND_JOB_SERVICE</a:t>
            </a:r>
            <a:r>
              <a:rPr lang="en-US" sz="2800" dirty="0">
                <a:latin typeface="Courier New" panose="02070309020205020404" pitchFamily="49" charset="0"/>
                <a:cs typeface="Courier New" panose="02070309020205020404" pitchFamily="49" charset="0"/>
              </a:rPr>
              <a:t>"&gt;</a:t>
            </a:r>
          </a:p>
        </p:txBody>
      </p:sp>
    </p:spTree>
    <p:extLst>
      <p:ext uri="{BB962C8B-B14F-4D97-AF65-F5344CB8AC3E}">
        <p14:creationId xmlns:p14="http://schemas.microsoft.com/office/powerpoint/2010/main" val="125539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GENARAL LAYOUTS">
  <a:themeElements>
    <a:clrScheme name="Custom 2">
      <a:dk1>
        <a:srgbClr val="0A091B"/>
      </a:dk1>
      <a:lt1>
        <a:srgbClr val="F2F2F5"/>
      </a:lt1>
      <a:dk2>
        <a:srgbClr val="858591"/>
      </a:dk2>
      <a:lt2>
        <a:srgbClr val="FFFFFF"/>
      </a:lt2>
      <a:accent1>
        <a:srgbClr val="0066B2"/>
      </a:accent1>
      <a:accent2>
        <a:srgbClr val="C0C0C8"/>
      </a:accent2>
      <a:accent3>
        <a:srgbClr val="0066B2"/>
      </a:accent3>
      <a:accent4>
        <a:srgbClr val="0066B2"/>
      </a:accent4>
      <a:accent5>
        <a:srgbClr val="0066B2"/>
      </a:accent5>
      <a:accent6>
        <a:srgbClr val="0066B2"/>
      </a:accent6>
      <a:hlink>
        <a:srgbClr val="5E5E5E"/>
      </a:hlink>
      <a:folHlink>
        <a:srgbClr val="5E5E5E"/>
      </a:folHlink>
    </a:clrScheme>
    <a:fontScheme name="Simplicity - Roboto">
      <a:majorFont>
        <a:latin typeface="Roboto Condensed"/>
        <a:ea typeface=""/>
        <a:cs typeface=""/>
      </a:majorFont>
      <a:minorFont>
        <a:latin typeface="Robot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10559</TotalTime>
  <Words>885</Words>
  <Application>Microsoft Office PowerPoint</Application>
  <PresentationFormat>Custom</PresentationFormat>
  <Paragraphs>161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Courier New</vt:lpstr>
      <vt:lpstr>Calibri</vt:lpstr>
      <vt:lpstr>Roboto Condensed</vt:lpstr>
      <vt:lpstr>Wingdings</vt:lpstr>
      <vt:lpstr>Arial</vt:lpstr>
      <vt:lpstr>Roboto</vt:lpstr>
      <vt:lpstr>GENARAL LAYOUTS</vt:lpstr>
      <vt:lpstr>PowerPoint Presentation</vt:lpstr>
      <vt:lpstr>in questa lezione…</vt:lpstr>
      <vt:lpstr>Thread</vt:lpstr>
      <vt:lpstr>Thread</vt:lpstr>
      <vt:lpstr>Servizi</vt:lpstr>
      <vt:lpstr>Servizi</vt:lpstr>
      <vt:lpstr>Servizi e Thread</vt:lpstr>
      <vt:lpstr>JobScheduler</vt:lpstr>
      <vt:lpstr>Preparazione del JobInfo</vt:lpstr>
      <vt:lpstr>Creazione del JobInfo</vt:lpstr>
      <vt:lpstr>Creazione del JobScheduler</vt:lpstr>
      <vt:lpstr>Thread vs. Service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FBK</dc:creator>
  <cp:lastModifiedBy>Mauro Dragoni</cp:lastModifiedBy>
  <cp:revision>1159</cp:revision>
  <dcterms:created xsi:type="dcterms:W3CDTF">2015-01-20T11:47:48Z</dcterms:created>
  <dcterms:modified xsi:type="dcterms:W3CDTF">2023-04-16T21:45:05Z</dcterms:modified>
</cp:coreProperties>
</file>